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661" r:id="rId3"/>
    <p:sldId id="662" r:id="rId4"/>
    <p:sldId id="663" r:id="rId5"/>
    <p:sldId id="664" r:id="rId6"/>
    <p:sldId id="665" r:id="rId7"/>
  </p:sldIdLst>
  <p:sldSz cx="9144000" cy="6858000" type="screen4x3"/>
  <p:notesSz cx="6350000" cy="9164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35">
          <p15:clr>
            <a:srgbClr val="A4A3A4"/>
          </p15:clr>
        </p15:guide>
        <p15:guide id="3" pos="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184"/>
    <a:srgbClr val="133275"/>
    <a:srgbClr val="016699"/>
    <a:srgbClr val="00FF00"/>
    <a:srgbClr val="5F5F5F"/>
    <a:srgbClr val="DDDDDD"/>
    <a:srgbClr val="FF9900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4319"/>
        <p:guide pos="5535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51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894" tIns="40947" rIns="81894" bIns="40947" numCol="1" anchor="t" anchorCtr="0" compatLnSpc="1">
            <a:prstTxWarp prst="textNoShape">
              <a:avLst/>
            </a:prstTxWarp>
          </a:bodyPr>
          <a:lstStyle>
            <a:lvl1pPr defTabSz="819150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97275" y="0"/>
            <a:ext cx="2751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894" tIns="40947" rIns="81894" bIns="40947" numCol="1" anchor="t" anchorCtr="0" compatLnSpc="1">
            <a:prstTxWarp prst="textNoShape">
              <a:avLst/>
            </a:prstTxWarp>
          </a:bodyPr>
          <a:lstStyle>
            <a:lvl1pPr algn="r" defTabSz="819150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7511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894" tIns="40947" rIns="81894" bIns="40947" numCol="1" anchor="b" anchorCtr="0" compatLnSpc="1">
            <a:prstTxWarp prst="textNoShape">
              <a:avLst/>
            </a:prstTxWarp>
          </a:bodyPr>
          <a:lstStyle>
            <a:lvl1pPr defTabSz="819150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97275" y="8704263"/>
            <a:ext cx="27511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894" tIns="40947" rIns="81894" bIns="40947" numCol="1" anchor="b" anchorCtr="0" compatLnSpc="1">
            <a:prstTxWarp prst="textNoShape">
              <a:avLst/>
            </a:prstTxWarp>
          </a:bodyPr>
          <a:lstStyle>
            <a:lvl1pPr algn="r" defTabSz="819150">
              <a:defRPr sz="1100" smtClean="0">
                <a:cs typeface="+mn-cs"/>
              </a:defRPr>
            </a:lvl1pPr>
          </a:lstStyle>
          <a:p>
            <a:pPr>
              <a:defRPr/>
            </a:pPr>
            <a:fld id="{E1C75BEA-1736-FD44-8357-3B6536337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25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51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50" tIns="44325" rIns="88650" bIns="44325" numCol="1" anchor="t" anchorCtr="0" compatLnSpc="1">
            <a:prstTxWarp prst="textNoShape">
              <a:avLst/>
            </a:prstTxWarp>
          </a:bodyPr>
          <a:lstStyle>
            <a:lvl1pPr defTabSz="88741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97275" y="0"/>
            <a:ext cx="2751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50" tIns="44325" rIns="88650" bIns="44325" numCol="1" anchor="t" anchorCtr="0" compatLnSpc="1">
            <a:prstTxWarp prst="textNoShape">
              <a:avLst/>
            </a:prstTxWarp>
          </a:bodyPr>
          <a:lstStyle>
            <a:lvl1pPr algn="r" defTabSz="88741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687388"/>
            <a:ext cx="4583112" cy="3436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5000" y="4352925"/>
            <a:ext cx="50800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50" tIns="44325" rIns="88650" bIns="44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7511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50" tIns="44325" rIns="88650" bIns="44325" numCol="1" anchor="b" anchorCtr="0" compatLnSpc="1">
            <a:prstTxWarp prst="textNoShape">
              <a:avLst/>
            </a:prstTxWarp>
          </a:bodyPr>
          <a:lstStyle>
            <a:lvl1pPr defTabSz="88741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97275" y="8704263"/>
            <a:ext cx="27511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50" tIns="44325" rIns="88650" bIns="44325" numCol="1" anchor="b" anchorCtr="0" compatLnSpc="1">
            <a:prstTxWarp prst="textNoShape">
              <a:avLst/>
            </a:prstTxWarp>
          </a:bodyPr>
          <a:lstStyle>
            <a:lvl1pPr algn="r" defTabSz="887413">
              <a:defRPr sz="1200" smtClean="0">
                <a:cs typeface="+mn-cs"/>
              </a:defRPr>
            </a:lvl1pPr>
          </a:lstStyle>
          <a:p>
            <a:pPr>
              <a:defRPr/>
            </a:pPr>
            <a:fld id="{CB5D41F4-79C9-A447-B9FB-5BE5C2283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7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8741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8741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8741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8741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8741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87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87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87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87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5008BED-9C6D-714D-B75D-7868BAD5D29F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background_fu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65" y="0"/>
            <a:ext cx="9154065" cy="6858000"/>
          </a:xfrm>
          <a:prstGeom prst="rect">
            <a:avLst/>
          </a:prstGeom>
        </p:spPr>
      </p:pic>
      <p:pic>
        <p:nvPicPr>
          <p:cNvPr id="6" name="Picture 10" descr="CAPPA_Full_Out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132209"/>
            <a:ext cx="3370263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CIT_Outline_lrg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132209"/>
            <a:ext cx="21113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15" y="2166292"/>
            <a:ext cx="7772400" cy="1141482"/>
          </a:xfrm>
          <a:prstGeom prst="rect">
            <a:avLst/>
          </a:prstGeom>
        </p:spPr>
        <p:txBody>
          <a:bodyPr anchor="b"/>
          <a:lstStyle>
            <a:lvl1pPr algn="r">
              <a:defRPr sz="3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8365" y="3506988"/>
            <a:ext cx="6400800" cy="84863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i="1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857841" y="4525404"/>
            <a:ext cx="5608638" cy="70603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330950" y="5338344"/>
            <a:ext cx="2133600" cy="476250"/>
          </a:xfrm>
          <a:prstGeom prst="rect">
            <a:avLst/>
          </a:prstGeom>
        </p:spPr>
        <p:txBody>
          <a:bodyPr anchor="t"/>
          <a:lstStyle>
            <a:lvl1pPr algn="r">
              <a:defRPr sz="1200" b="0" i="1" smtClean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ga-IE" dirty="0"/>
              <a:t>24 November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1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-CAPPA Version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banner_new_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/>
          <a:stretch/>
        </p:blipFill>
        <p:spPr>
          <a:xfrm>
            <a:off x="0" y="-1"/>
            <a:ext cx="9144000" cy="114037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20650" y="6686207"/>
            <a:ext cx="76708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00000">
                  <a:srgbClr val="FFFFFF"/>
                </a:gs>
                <a:gs pos="5000">
                  <a:srgbClr val="074184"/>
                </a:gs>
                <a:gs pos="95000">
                  <a:srgbClr val="07418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7000" y="6435856"/>
            <a:ext cx="198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074184"/>
                </a:solidFill>
                <a:latin typeface="Calibri"/>
                <a:cs typeface="Calibri"/>
              </a:rPr>
              <a:t>Innovation Through</a:t>
            </a:r>
            <a:r>
              <a:rPr lang="en-GB" sz="1000" i="1" baseline="0" dirty="0">
                <a:solidFill>
                  <a:srgbClr val="074184"/>
                </a:solidFill>
                <a:latin typeface="Calibri"/>
                <a:cs typeface="Calibri"/>
              </a:rPr>
              <a:t> Light</a:t>
            </a:r>
            <a:endParaRPr lang="en-GB" sz="1000" i="1" dirty="0">
              <a:solidFill>
                <a:srgbClr val="074184"/>
              </a:solidFill>
              <a:latin typeface="Calibri"/>
              <a:cs typeface="Calibri"/>
            </a:endParaRPr>
          </a:p>
        </p:txBody>
      </p:sp>
      <p:sp>
        <p:nvSpPr>
          <p:cNvPr id="10" name="Title 14"/>
          <p:cNvSpPr>
            <a:spLocks noGrp="1"/>
          </p:cNvSpPr>
          <p:nvPr>
            <p:ph type="title"/>
          </p:nvPr>
        </p:nvSpPr>
        <p:spPr>
          <a:xfrm>
            <a:off x="330205" y="2508"/>
            <a:ext cx="8490035" cy="732291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>
            <a:lvl1pPr algn="l">
              <a:defRPr sz="3200" b="1"/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1570522" y="6441347"/>
            <a:ext cx="1413756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6850" y="6441347"/>
            <a:ext cx="3496049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Meeting Name</a:t>
            </a:r>
            <a:endParaRPr lang="en-GB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17396" y="6441347"/>
            <a:ext cx="832608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26"/>
          <p:cNvSpPr>
            <a:spLocks noGrp="1"/>
          </p:cNvSpPr>
          <p:nvPr>
            <p:ph sz="quarter" idx="10"/>
          </p:nvPr>
        </p:nvSpPr>
        <p:spPr>
          <a:xfrm>
            <a:off x="175172" y="1077257"/>
            <a:ext cx="8802414" cy="5176397"/>
          </a:xfrm>
          <a:prstGeom prst="rect">
            <a:avLst/>
          </a:prstGeom>
        </p:spPr>
        <p:txBody>
          <a:bodyPr vert="horz"/>
          <a:lstStyle>
            <a:lvl1pPr>
              <a:defRPr sz="2800" b="1">
                <a:solidFill>
                  <a:srgbClr val="074184"/>
                </a:solidFill>
              </a:defRPr>
            </a:lvl1pPr>
            <a:lvl2pPr>
              <a:defRPr sz="2400" b="0">
                <a:solidFill>
                  <a:srgbClr val="074184"/>
                </a:solidFill>
              </a:defRPr>
            </a:lvl2pPr>
            <a:lvl3pPr>
              <a:defRPr sz="2000">
                <a:solidFill>
                  <a:srgbClr val="074184"/>
                </a:solidFill>
              </a:defRPr>
            </a:lvl3pPr>
            <a:lvl4pPr>
              <a:defRPr sz="1800">
                <a:solidFill>
                  <a:srgbClr val="074184"/>
                </a:solidFill>
              </a:defRPr>
            </a:lvl4pPr>
            <a:lvl5pPr>
              <a:defRPr sz="1800">
                <a:solidFill>
                  <a:srgbClr val="074184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5" name="Picture 14" descr="CIT_CAPPA_blue_notag_sml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548" y="6329165"/>
            <a:ext cx="1133929" cy="4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-CAPPA Version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banner_new_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/>
          <a:stretch/>
        </p:blipFill>
        <p:spPr>
          <a:xfrm>
            <a:off x="0" y="-1"/>
            <a:ext cx="9144000" cy="114037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20650" y="6686207"/>
            <a:ext cx="76708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00000">
                  <a:srgbClr val="FFFFFF"/>
                </a:gs>
                <a:gs pos="5000">
                  <a:srgbClr val="074184"/>
                </a:gs>
                <a:gs pos="95000">
                  <a:srgbClr val="07418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7000" y="6435856"/>
            <a:ext cx="198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074184"/>
                </a:solidFill>
                <a:latin typeface="Calibri"/>
                <a:cs typeface="Calibri"/>
              </a:rPr>
              <a:t>Innovation Through</a:t>
            </a:r>
            <a:r>
              <a:rPr lang="en-GB" sz="1000" i="1" baseline="0" dirty="0">
                <a:solidFill>
                  <a:srgbClr val="074184"/>
                </a:solidFill>
                <a:latin typeface="Calibri"/>
                <a:cs typeface="Calibri"/>
              </a:rPr>
              <a:t> Light</a:t>
            </a:r>
            <a:endParaRPr lang="en-GB" sz="1000" i="1" dirty="0">
              <a:solidFill>
                <a:srgbClr val="074184"/>
              </a:solidFill>
              <a:latin typeface="Calibri"/>
              <a:cs typeface="Calibri"/>
            </a:endParaRPr>
          </a:p>
        </p:txBody>
      </p:sp>
      <p:sp>
        <p:nvSpPr>
          <p:cNvPr id="10" name="Title 14"/>
          <p:cNvSpPr>
            <a:spLocks noGrp="1"/>
          </p:cNvSpPr>
          <p:nvPr>
            <p:ph type="title"/>
          </p:nvPr>
        </p:nvSpPr>
        <p:spPr>
          <a:xfrm>
            <a:off x="330205" y="2508"/>
            <a:ext cx="8490035" cy="732291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>
            <a:lvl1pPr algn="l">
              <a:defRPr sz="3200" b="1"/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1570522" y="6441347"/>
            <a:ext cx="1413756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6850" y="6441347"/>
            <a:ext cx="3496049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Meeting Name</a:t>
            </a:r>
            <a:endParaRPr lang="en-GB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17396" y="6441347"/>
            <a:ext cx="832608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 descr="CIT_CAPPA_blue_notag_sml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548" y="6329165"/>
            <a:ext cx="1133929" cy="4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PA-Tyndall Version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PPA_Tyndall_blue_tag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5"/>
          <a:stretch/>
        </p:blipFill>
        <p:spPr>
          <a:xfrm>
            <a:off x="7380196" y="6323355"/>
            <a:ext cx="1649671" cy="464795"/>
          </a:xfrm>
          <a:prstGeom prst="rect">
            <a:avLst/>
          </a:prstGeom>
        </p:spPr>
      </p:pic>
      <p:pic>
        <p:nvPicPr>
          <p:cNvPr id="2" name="Picture 1" descr="slide_banner_new_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/>
          <a:stretch/>
        </p:blipFill>
        <p:spPr>
          <a:xfrm>
            <a:off x="0" y="-1"/>
            <a:ext cx="9144000" cy="114037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20650" y="6686207"/>
            <a:ext cx="714375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00000">
                  <a:srgbClr val="FFFFFF"/>
                </a:gs>
                <a:gs pos="5000">
                  <a:srgbClr val="074184"/>
                </a:gs>
                <a:gs pos="95000">
                  <a:srgbClr val="07418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7000" y="6435856"/>
            <a:ext cx="198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074184"/>
                </a:solidFill>
                <a:latin typeface="Calibri"/>
                <a:cs typeface="Calibri"/>
              </a:rPr>
              <a:t>Innovation Through</a:t>
            </a:r>
            <a:r>
              <a:rPr lang="en-GB" sz="1000" i="1" baseline="0" dirty="0">
                <a:solidFill>
                  <a:srgbClr val="074184"/>
                </a:solidFill>
                <a:latin typeface="Calibri"/>
                <a:cs typeface="Calibri"/>
              </a:rPr>
              <a:t> Light</a:t>
            </a:r>
            <a:endParaRPr lang="en-GB" sz="1000" i="1" dirty="0">
              <a:solidFill>
                <a:srgbClr val="074184"/>
              </a:solidFill>
              <a:latin typeface="Calibri"/>
              <a:cs typeface="Calibri"/>
            </a:endParaRPr>
          </a:p>
        </p:txBody>
      </p:sp>
      <p:sp>
        <p:nvSpPr>
          <p:cNvPr id="10" name="Title 14"/>
          <p:cNvSpPr>
            <a:spLocks noGrp="1"/>
          </p:cNvSpPr>
          <p:nvPr>
            <p:ph type="title"/>
          </p:nvPr>
        </p:nvSpPr>
        <p:spPr>
          <a:xfrm>
            <a:off x="330205" y="2508"/>
            <a:ext cx="8490035" cy="732291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>
            <a:lvl1pPr algn="l">
              <a:defRPr sz="3200" b="1"/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1570522" y="6441347"/>
            <a:ext cx="1413756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6851" y="6441347"/>
            <a:ext cx="2969000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Meeting Name</a:t>
            </a:r>
            <a:endParaRPr lang="en-GB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71296" y="6441347"/>
            <a:ext cx="832608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26"/>
          <p:cNvSpPr>
            <a:spLocks noGrp="1"/>
          </p:cNvSpPr>
          <p:nvPr>
            <p:ph sz="quarter" idx="10"/>
          </p:nvPr>
        </p:nvSpPr>
        <p:spPr>
          <a:xfrm>
            <a:off x="175172" y="1077257"/>
            <a:ext cx="8802414" cy="5176397"/>
          </a:xfrm>
          <a:prstGeom prst="rect">
            <a:avLst/>
          </a:prstGeom>
        </p:spPr>
        <p:txBody>
          <a:bodyPr vert="horz"/>
          <a:lstStyle>
            <a:lvl1pPr>
              <a:defRPr sz="2800" b="1">
                <a:solidFill>
                  <a:srgbClr val="074184"/>
                </a:solidFill>
              </a:defRPr>
            </a:lvl1pPr>
            <a:lvl2pPr>
              <a:defRPr sz="2400" b="0">
                <a:solidFill>
                  <a:srgbClr val="074184"/>
                </a:solidFill>
              </a:defRPr>
            </a:lvl2pPr>
            <a:lvl3pPr>
              <a:defRPr sz="2000">
                <a:solidFill>
                  <a:srgbClr val="074184"/>
                </a:solidFill>
              </a:defRPr>
            </a:lvl3pPr>
            <a:lvl4pPr>
              <a:defRPr sz="1800">
                <a:solidFill>
                  <a:srgbClr val="074184"/>
                </a:solidFill>
              </a:defRPr>
            </a:lvl4pPr>
            <a:lvl5pPr>
              <a:defRPr sz="1800">
                <a:solidFill>
                  <a:srgbClr val="074184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9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PA-Tyndall Version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PPA_Tyndall_blue_tag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5"/>
          <a:stretch/>
        </p:blipFill>
        <p:spPr>
          <a:xfrm>
            <a:off x="7380196" y="6323355"/>
            <a:ext cx="1649671" cy="464795"/>
          </a:xfrm>
          <a:prstGeom prst="rect">
            <a:avLst/>
          </a:prstGeom>
        </p:spPr>
      </p:pic>
      <p:pic>
        <p:nvPicPr>
          <p:cNvPr id="2" name="Picture 1" descr="slide_banner_new_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/>
          <a:stretch/>
        </p:blipFill>
        <p:spPr>
          <a:xfrm>
            <a:off x="0" y="-1"/>
            <a:ext cx="9144000" cy="114037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20650" y="6686207"/>
            <a:ext cx="714375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00000">
                  <a:srgbClr val="FFFFFF"/>
                </a:gs>
                <a:gs pos="5000">
                  <a:srgbClr val="074184"/>
                </a:gs>
                <a:gs pos="95000">
                  <a:srgbClr val="07418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7000" y="6435856"/>
            <a:ext cx="198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074184"/>
                </a:solidFill>
                <a:latin typeface="Calibri"/>
                <a:cs typeface="Calibri"/>
              </a:rPr>
              <a:t>Innovation Through</a:t>
            </a:r>
            <a:r>
              <a:rPr lang="en-GB" sz="1000" i="1" baseline="0" dirty="0">
                <a:solidFill>
                  <a:srgbClr val="074184"/>
                </a:solidFill>
                <a:latin typeface="Calibri"/>
                <a:cs typeface="Calibri"/>
              </a:rPr>
              <a:t> Light</a:t>
            </a:r>
            <a:endParaRPr lang="en-GB" sz="1000" i="1" dirty="0">
              <a:solidFill>
                <a:srgbClr val="074184"/>
              </a:solidFill>
              <a:latin typeface="Calibri"/>
              <a:cs typeface="Calibri"/>
            </a:endParaRPr>
          </a:p>
        </p:txBody>
      </p:sp>
      <p:sp>
        <p:nvSpPr>
          <p:cNvPr id="10" name="Title 14"/>
          <p:cNvSpPr>
            <a:spLocks noGrp="1"/>
          </p:cNvSpPr>
          <p:nvPr>
            <p:ph type="title"/>
          </p:nvPr>
        </p:nvSpPr>
        <p:spPr>
          <a:xfrm>
            <a:off x="330205" y="2508"/>
            <a:ext cx="8490035" cy="732291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>
            <a:lvl1pPr algn="l">
              <a:defRPr sz="3200" b="1"/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1570522" y="6441347"/>
            <a:ext cx="1413756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6851" y="6441347"/>
            <a:ext cx="2969000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Meeting Name</a:t>
            </a:r>
            <a:endParaRPr lang="en-GB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71296" y="6441347"/>
            <a:ext cx="832608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>
                <a:solidFill>
                  <a:srgbClr val="133275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18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373321" y="6546841"/>
            <a:ext cx="1814817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>
                <a:solidFill>
                  <a:srgbClr val="074184"/>
                </a:solidFill>
                <a:latin typeface="Calibri"/>
                <a:cs typeface="Calibri"/>
              </a:defRPr>
            </a:lvl1pPr>
          </a:lstStyle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96981" y="6546841"/>
            <a:ext cx="4182881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1">
                <a:solidFill>
                  <a:srgbClr val="074184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Meeting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60124" y="6546841"/>
            <a:ext cx="1157520" cy="2879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>
                <a:solidFill>
                  <a:srgbClr val="074184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60" r:id="rId3"/>
    <p:sldLayoutId id="2147483659" r:id="rId4"/>
    <p:sldLayoutId id="2147483661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"/>
          <a:ea typeface="ＭＳ Ｐゴシック" charset="0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74184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74184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74184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74184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74184"/>
          </a:solidFill>
          <a:latin typeface="Calibri"/>
          <a:ea typeface="ＭＳ Ｐゴシック" charset="0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77214" y="5634484"/>
            <a:ext cx="1771650" cy="488950"/>
            <a:chOff x="7005638" y="5926138"/>
            <a:chExt cx="1771650" cy="488950"/>
          </a:xfrm>
        </p:grpSpPr>
        <p:sp>
          <p:nvSpPr>
            <p:cNvPr id="6151" name="Rounded Rectangle 61"/>
            <p:cNvSpPr>
              <a:spLocks noChangeArrowheads="1"/>
            </p:cNvSpPr>
            <p:nvPr/>
          </p:nvSpPr>
          <p:spPr bwMode="auto">
            <a:xfrm>
              <a:off x="7005638" y="5926138"/>
              <a:ext cx="1771650" cy="488950"/>
            </a:xfrm>
            <a:prstGeom prst="roundRect">
              <a:avLst>
                <a:gd name="adj" fmla="val 458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041400"/>
              <a:endParaRPr lang="en-GB"/>
            </a:p>
          </p:txBody>
        </p:sp>
        <p:pic>
          <p:nvPicPr>
            <p:cNvPr id="6152" name="Picture 2" descr="CAPPA_Technology_Gateway_logo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17613" r="6555" b="14648"/>
            <a:stretch>
              <a:fillRect/>
            </a:stretch>
          </p:blipFill>
          <p:spPr bwMode="auto">
            <a:xfrm>
              <a:off x="7072304" y="5941676"/>
              <a:ext cx="1612597" cy="458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ESA Operation Test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Dr.</a:t>
            </a:r>
            <a:r>
              <a:rPr lang="en-GB" dirty="0"/>
              <a:t> Robert Sheehan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17 – 12 – 2019 </a:t>
            </a:r>
            <a:endParaRPr lang="en-US" dirty="0"/>
          </a:p>
        </p:txBody>
      </p:sp>
      <p:pic>
        <p:nvPicPr>
          <p:cNvPr id="6150" name="Picture 15" descr="CAPPA_Tyndall_Full_Outlin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7" y="5632886"/>
            <a:ext cx="17907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3C5D1A6-2E37-4275-BEE5-A069D8095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ESA Operation Test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Meeting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4EDD1-1CE2-4E48-B554-9B8A597AFF9C}"/>
              </a:ext>
            </a:extLst>
          </p:cNvPr>
          <p:cNvSpPr txBox="1"/>
          <p:nvPr/>
        </p:nvSpPr>
        <p:spPr>
          <a:xfrm>
            <a:off x="577049" y="1242874"/>
            <a:ext cx="58227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Calibri"/>
                <a:cs typeface="Calibri"/>
              </a:rPr>
              <a:t>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Calibri"/>
                <a:cs typeface="Calibri"/>
              </a:rPr>
              <a:t>Combine two laser signals of known wavelength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E" dirty="0">
                <a:latin typeface="Calibri"/>
                <a:cs typeface="Calibri"/>
              </a:rPr>
              <a:t>I used single frequency DFB laser and </a:t>
            </a:r>
            <a:r>
              <a:rPr lang="en-IE" dirty="0" err="1">
                <a:latin typeface="Calibri"/>
                <a:cs typeface="Calibri"/>
              </a:rPr>
              <a:t>Tunable</a:t>
            </a:r>
            <a:r>
              <a:rPr lang="en-IE" dirty="0">
                <a:latin typeface="Calibri"/>
                <a:cs typeface="Calibri"/>
              </a:rPr>
              <a:t> Laser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latin typeface="Calibri"/>
                <a:cs typeface="Calibri"/>
              </a:rPr>
              <a:t>Measure the beat frequency of the combined 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E" dirty="0">
                <a:latin typeface="Calibri"/>
                <a:cs typeface="Calibri"/>
              </a:rPr>
              <a:t>I used HS-PD and Rohde-Schwarz ESA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352052E-70CF-4EBB-8EB8-E599797FDB17}"/>
              </a:ext>
            </a:extLst>
          </p:cNvPr>
          <p:cNvSpPr/>
          <p:nvPr/>
        </p:nvSpPr>
        <p:spPr>
          <a:xfrm rot="5400000">
            <a:off x="1471028" y="3135561"/>
            <a:ext cx="708799" cy="716960"/>
          </a:xfrm>
          <a:prstGeom prst="triangle">
            <a:avLst/>
          </a:prstGeom>
          <a:noFill/>
          <a:ln>
            <a:solidFill>
              <a:srgbClr val="074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507EF-4AF9-498D-91BA-DFA1D13DBF11}"/>
              </a:ext>
            </a:extLst>
          </p:cNvPr>
          <p:cNvSpPr/>
          <p:nvPr/>
        </p:nvSpPr>
        <p:spPr>
          <a:xfrm>
            <a:off x="2553267" y="3383070"/>
            <a:ext cx="812259" cy="221942"/>
          </a:xfrm>
          <a:prstGeom prst="rect">
            <a:avLst/>
          </a:prstGeom>
          <a:noFill/>
          <a:ln>
            <a:solidFill>
              <a:srgbClr val="074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30EAA2-9B61-4C10-95A8-EDC60C99BD04}"/>
              </a:ext>
            </a:extLst>
          </p:cNvPr>
          <p:cNvCxnSpPr/>
          <p:nvPr/>
        </p:nvCxnSpPr>
        <p:spPr>
          <a:xfrm>
            <a:off x="2709020" y="3492529"/>
            <a:ext cx="4799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30FCD-43A3-4BE1-8168-9E8AB1AA83F3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flipV="1">
            <a:off x="2183908" y="3494041"/>
            <a:ext cx="369359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04E6151-D9AB-4B14-B525-5EAE9C7FC5DA}"/>
              </a:ext>
            </a:extLst>
          </p:cNvPr>
          <p:cNvSpPr/>
          <p:nvPr/>
        </p:nvSpPr>
        <p:spPr>
          <a:xfrm rot="5400000">
            <a:off x="1471028" y="4219594"/>
            <a:ext cx="708799" cy="716960"/>
          </a:xfrm>
          <a:prstGeom prst="triangle">
            <a:avLst/>
          </a:prstGeom>
          <a:noFill/>
          <a:ln>
            <a:solidFill>
              <a:srgbClr val="074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76EB0F-65DF-44EB-A730-492316FEB470}"/>
              </a:ext>
            </a:extLst>
          </p:cNvPr>
          <p:cNvSpPr/>
          <p:nvPr/>
        </p:nvSpPr>
        <p:spPr>
          <a:xfrm>
            <a:off x="2553267" y="4467103"/>
            <a:ext cx="812259" cy="221942"/>
          </a:xfrm>
          <a:prstGeom prst="rect">
            <a:avLst/>
          </a:prstGeom>
          <a:noFill/>
          <a:ln>
            <a:solidFill>
              <a:srgbClr val="074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DCD59-1B1D-4D61-BC80-5F03228F84B2}"/>
              </a:ext>
            </a:extLst>
          </p:cNvPr>
          <p:cNvCxnSpPr/>
          <p:nvPr/>
        </p:nvCxnSpPr>
        <p:spPr>
          <a:xfrm>
            <a:off x="2709020" y="4576562"/>
            <a:ext cx="4799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986889-69D0-4BB7-8743-9BA1332E5264}"/>
              </a:ext>
            </a:extLst>
          </p:cNvPr>
          <p:cNvCxnSpPr>
            <a:cxnSpLocks/>
            <a:stCxn id="27" idx="0"/>
            <a:endCxn id="28" idx="1"/>
          </p:cNvCxnSpPr>
          <p:nvPr/>
        </p:nvCxnSpPr>
        <p:spPr>
          <a:xfrm flipV="1">
            <a:off x="2183908" y="4578074"/>
            <a:ext cx="369359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673C8CA-2792-4A37-881A-D0E1D58AB6BB}"/>
              </a:ext>
            </a:extLst>
          </p:cNvPr>
          <p:cNvSpPr/>
          <p:nvPr/>
        </p:nvSpPr>
        <p:spPr>
          <a:xfrm>
            <a:off x="3956733" y="3976550"/>
            <a:ext cx="812259" cy="221942"/>
          </a:xfrm>
          <a:prstGeom prst="rect">
            <a:avLst/>
          </a:prstGeom>
          <a:noFill/>
          <a:ln>
            <a:solidFill>
              <a:srgbClr val="074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EC84B1-2846-48D0-9393-97D579D93F4E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3365526" y="3494041"/>
            <a:ext cx="591207" cy="59348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DA2DAF-0826-4768-9EF0-FA397A7BC076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3365526" y="4087521"/>
            <a:ext cx="591207" cy="49055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6596D0-3F85-472F-A774-A9DE5E0F3801}"/>
              </a:ext>
            </a:extLst>
          </p:cNvPr>
          <p:cNvSpPr txBox="1"/>
          <p:nvPr/>
        </p:nvSpPr>
        <p:spPr>
          <a:xfrm>
            <a:off x="1524442" y="335402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latin typeface="Calibri"/>
                <a:cs typeface="Calibri"/>
              </a:rPr>
              <a:t>DFB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C0A810-32C2-4A52-B261-E6FF685334C6}"/>
              </a:ext>
            </a:extLst>
          </p:cNvPr>
          <p:cNvSpPr txBox="1"/>
          <p:nvPr/>
        </p:nvSpPr>
        <p:spPr>
          <a:xfrm>
            <a:off x="1497440" y="4438062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latin typeface="Calibri"/>
                <a:cs typeface="Calibri"/>
              </a:rPr>
              <a:t>TLS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AB09B4-EC26-434A-BAB2-CBF0830D024C}"/>
              </a:ext>
            </a:extLst>
          </p:cNvPr>
          <p:cNvSpPr/>
          <p:nvPr/>
        </p:nvSpPr>
        <p:spPr>
          <a:xfrm>
            <a:off x="5360199" y="3195789"/>
            <a:ext cx="655125" cy="593480"/>
          </a:xfrm>
          <a:prstGeom prst="rect">
            <a:avLst/>
          </a:prstGeom>
          <a:noFill/>
          <a:ln>
            <a:solidFill>
              <a:srgbClr val="074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FB99B3-C18C-4C64-AE54-BF496F460C08}"/>
              </a:ext>
            </a:extLst>
          </p:cNvPr>
          <p:cNvSpPr txBox="1"/>
          <p:nvPr/>
        </p:nvSpPr>
        <p:spPr>
          <a:xfrm>
            <a:off x="5424708" y="33539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latin typeface="Calibri"/>
                <a:cs typeface="Calibri"/>
              </a:rPr>
              <a:t>HSPD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778C34-7ACB-461B-AF8E-CE8FEF0C7B69}"/>
              </a:ext>
            </a:extLst>
          </p:cNvPr>
          <p:cNvSpPr/>
          <p:nvPr/>
        </p:nvSpPr>
        <p:spPr>
          <a:xfrm>
            <a:off x="6542409" y="3195711"/>
            <a:ext cx="655125" cy="593480"/>
          </a:xfrm>
          <a:prstGeom prst="rect">
            <a:avLst/>
          </a:prstGeom>
          <a:noFill/>
          <a:ln>
            <a:solidFill>
              <a:srgbClr val="074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724B8-F620-4C09-A476-34B5453511A0}"/>
              </a:ext>
            </a:extLst>
          </p:cNvPr>
          <p:cNvSpPr txBox="1"/>
          <p:nvPr/>
        </p:nvSpPr>
        <p:spPr>
          <a:xfrm>
            <a:off x="6635033" y="3353951"/>
            <a:ext cx="41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latin typeface="Calibri"/>
                <a:cs typeface="Calibri"/>
              </a:rPr>
              <a:t>ESA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52A2B9-44D3-408C-B2B0-4B8B801FA5CF}"/>
              </a:ext>
            </a:extLst>
          </p:cNvPr>
          <p:cNvCxnSpPr>
            <a:cxnSpLocks/>
          </p:cNvCxnSpPr>
          <p:nvPr/>
        </p:nvCxnSpPr>
        <p:spPr>
          <a:xfrm flipH="1">
            <a:off x="4768992" y="3494041"/>
            <a:ext cx="591207" cy="59348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FEA759-896E-427B-9A6A-58720D50A92C}"/>
              </a:ext>
            </a:extLst>
          </p:cNvPr>
          <p:cNvCxnSpPr>
            <a:cxnSpLocks/>
          </p:cNvCxnSpPr>
          <p:nvPr/>
        </p:nvCxnSpPr>
        <p:spPr>
          <a:xfrm flipH="1" flipV="1">
            <a:off x="4768992" y="4087521"/>
            <a:ext cx="591207" cy="49055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D01D20-D4BD-4636-A3A5-F1D1CC8B45F6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 flipV="1">
            <a:off x="6015324" y="3492451"/>
            <a:ext cx="527085" cy="7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A9255-C579-43C3-B120-8A2D249D78F1}"/>
              </a:ext>
            </a:extLst>
          </p:cNvPr>
          <p:cNvSpPr/>
          <p:nvPr/>
        </p:nvSpPr>
        <p:spPr>
          <a:xfrm>
            <a:off x="5360199" y="4254934"/>
            <a:ext cx="655125" cy="593480"/>
          </a:xfrm>
          <a:prstGeom prst="rect">
            <a:avLst/>
          </a:prstGeom>
          <a:noFill/>
          <a:ln>
            <a:solidFill>
              <a:srgbClr val="074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D54579-7AC0-40E3-AF02-7A224BD35AE4}"/>
              </a:ext>
            </a:extLst>
          </p:cNvPr>
          <p:cNvSpPr txBox="1"/>
          <p:nvPr/>
        </p:nvSpPr>
        <p:spPr>
          <a:xfrm>
            <a:off x="5459142" y="4410077"/>
            <a:ext cx="446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latin typeface="Calibri"/>
                <a:cs typeface="Calibri"/>
              </a:rPr>
              <a:t>OSA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5F506F-2466-439F-B7ED-92FAB1D4D770}"/>
              </a:ext>
            </a:extLst>
          </p:cNvPr>
          <p:cNvSpPr txBox="1"/>
          <p:nvPr/>
        </p:nvSpPr>
        <p:spPr>
          <a:xfrm>
            <a:off x="4138763" y="395876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latin typeface="Calibri"/>
                <a:cs typeface="Calibri"/>
              </a:rPr>
              <a:t>2*2</a:t>
            </a:r>
          </a:p>
        </p:txBody>
      </p:sp>
    </p:spTree>
    <p:extLst>
      <p:ext uri="{BB962C8B-B14F-4D97-AF65-F5344CB8AC3E}">
        <p14:creationId xmlns:p14="http://schemas.microsoft.com/office/powerpoint/2010/main" val="42694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726-01F7-48E0-934C-682FFE53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ESA Operation Test: Input Signals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92EE0-FE18-4629-A5D2-D5CF504C68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79B05-90C3-4B6C-B875-821B3249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Meeting Name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C99-3E4A-4A3C-92E3-EEB9184B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6511F2A-D1B4-4105-B4E3-052860EE3C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AAE57-9F5A-40A6-8128-4D4BA78242EB}"/>
              </a:ext>
            </a:extLst>
          </p:cNvPr>
          <p:cNvSpPr txBox="1"/>
          <p:nvPr/>
        </p:nvSpPr>
        <p:spPr>
          <a:xfrm>
            <a:off x="2547212" y="1234435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Calibri"/>
                <a:cs typeface="Calibri"/>
              </a:rPr>
              <a:t>Measurement of individual optical spectra</a:t>
            </a:r>
          </a:p>
        </p:txBody>
      </p:sp>
    </p:spTree>
    <p:extLst>
      <p:ext uri="{BB962C8B-B14F-4D97-AF65-F5344CB8AC3E}">
        <p14:creationId xmlns:p14="http://schemas.microsoft.com/office/powerpoint/2010/main" val="380977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726-01F7-48E0-934C-682FFE53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ESA Operation Test: Input Signals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92EE0-FE18-4629-A5D2-D5CF504C68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79B05-90C3-4B6C-B875-821B3249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Meeting Name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C99-3E4A-4A3C-92E3-EEB9184B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11F2A-D1B4-4105-B4E3-052860EE3C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AAE57-9F5A-40A6-8128-4D4BA78242EB}"/>
              </a:ext>
            </a:extLst>
          </p:cNvPr>
          <p:cNvSpPr txBox="1"/>
          <p:nvPr/>
        </p:nvSpPr>
        <p:spPr>
          <a:xfrm>
            <a:off x="2547212" y="1234435"/>
            <a:ext cx="398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Calibri"/>
                <a:cs typeface="Calibri"/>
              </a:rPr>
              <a:t>Measurement of coupled optical spectra</a:t>
            </a:r>
          </a:p>
        </p:txBody>
      </p:sp>
    </p:spTree>
    <p:extLst>
      <p:ext uri="{BB962C8B-B14F-4D97-AF65-F5344CB8AC3E}">
        <p14:creationId xmlns:p14="http://schemas.microsoft.com/office/powerpoint/2010/main" val="147499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726-01F7-48E0-934C-682FFE53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ESA Operation Test: Measured Beat Frequencies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92EE0-FE18-4629-A5D2-D5CF504C68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79B05-90C3-4B6C-B875-821B3249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Meeting Name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C99-3E4A-4A3C-92E3-EEB9184B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11F2A-D1B4-4105-B4E3-052860EE3C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AAE57-9F5A-40A6-8128-4D4BA78242EB}"/>
              </a:ext>
            </a:extLst>
          </p:cNvPr>
          <p:cNvSpPr txBox="1"/>
          <p:nvPr/>
        </p:nvSpPr>
        <p:spPr>
          <a:xfrm>
            <a:off x="1570522" y="1074767"/>
            <a:ext cx="6235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>
                <a:latin typeface="Calibri"/>
                <a:cs typeface="Calibri"/>
              </a:rPr>
              <a:t>Measurement of beat frequency versus wavelength separation</a:t>
            </a:r>
            <a:br>
              <a:rPr lang="en-IE" dirty="0">
                <a:latin typeface="Calibri"/>
                <a:cs typeface="Calibri"/>
              </a:rPr>
            </a:br>
            <a:r>
              <a:rPr lang="en-IE" dirty="0">
                <a:latin typeface="Calibri"/>
                <a:cs typeface="Calibri"/>
              </a:rPr>
              <a:t>Slope of linear fit matches theoretical prediction to within 0.24%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5B233-85DB-48BC-8945-58A28AE04DFD}"/>
              </a:ext>
            </a:extLst>
          </p:cNvPr>
          <p:cNvSpPr txBox="1"/>
          <p:nvPr/>
        </p:nvSpPr>
        <p:spPr>
          <a:xfrm>
            <a:off x="2734322" y="2308194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>
                <a:latin typeface="Symbol" panose="05050102010706020507" pitchFamily="18" charset="2"/>
                <a:cs typeface="Calibri"/>
              </a:rPr>
              <a:t>Dn</a:t>
            </a:r>
            <a:r>
              <a:rPr lang="en-IE" dirty="0">
                <a:latin typeface="Calibri"/>
                <a:cs typeface="Calibri"/>
              </a:rPr>
              <a:t> = 124.57 </a:t>
            </a:r>
            <a:r>
              <a:rPr lang="en-IE" dirty="0">
                <a:latin typeface="Symbol" panose="05050102010706020507" pitchFamily="18" charset="2"/>
                <a:cs typeface="Calibri"/>
              </a:rPr>
              <a:t>Dl</a:t>
            </a:r>
            <a:r>
              <a:rPr lang="en-IE" dirty="0">
                <a:latin typeface="Calibri"/>
                <a:cs typeface="Calibri"/>
              </a:rPr>
              <a:t> – 0.0062</a:t>
            </a:r>
            <a:br>
              <a:rPr lang="en-IE" dirty="0">
                <a:latin typeface="Calibri"/>
                <a:cs typeface="Calibri"/>
              </a:rPr>
            </a:br>
            <a:r>
              <a:rPr lang="en-IE" dirty="0">
                <a:latin typeface="Calibri"/>
                <a:cs typeface="Calibri"/>
              </a:rPr>
              <a:t>R</a:t>
            </a:r>
            <a:r>
              <a:rPr lang="en-IE" baseline="30000" dirty="0">
                <a:latin typeface="Calibri"/>
                <a:cs typeface="Calibri"/>
              </a:rPr>
              <a:t>2</a:t>
            </a:r>
            <a:r>
              <a:rPr lang="en-IE" dirty="0">
                <a:latin typeface="Calibri"/>
                <a:cs typeface="Calibri"/>
              </a:rPr>
              <a:t> = 0.9995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BDD90-7886-45FC-A8D7-5B455095B9BB}"/>
              </a:ext>
            </a:extLst>
          </p:cNvPr>
          <p:cNvSpPr txBox="1"/>
          <p:nvPr/>
        </p:nvSpPr>
        <p:spPr>
          <a:xfrm>
            <a:off x="1019248" y="5709290"/>
            <a:ext cx="733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>
                <a:latin typeface="Symbol" panose="05050102010706020507" pitchFamily="18" charset="2"/>
                <a:cs typeface="Calibri"/>
              </a:rPr>
              <a:t>Dl </a:t>
            </a:r>
            <a:r>
              <a:rPr lang="en-IE" dirty="0">
                <a:latin typeface="Calibri"/>
                <a:cs typeface="Calibri"/>
              </a:rPr>
              <a:t>/ </a:t>
            </a:r>
            <a:r>
              <a:rPr lang="en-IE" dirty="0">
                <a:latin typeface="Symbol" panose="05050102010706020507" pitchFamily="18" charset="2"/>
                <a:cs typeface="Calibri"/>
              </a:rPr>
              <a:t>l</a:t>
            </a:r>
            <a:r>
              <a:rPr lang="en-IE" dirty="0">
                <a:latin typeface="Calibri"/>
                <a:cs typeface="Calibri"/>
              </a:rPr>
              <a:t> = </a:t>
            </a:r>
            <a:r>
              <a:rPr lang="en-IE" dirty="0" err="1">
                <a:latin typeface="Symbol" panose="05050102010706020507" pitchFamily="18" charset="2"/>
                <a:cs typeface="Calibri"/>
              </a:rPr>
              <a:t>Dn</a:t>
            </a:r>
            <a:r>
              <a:rPr lang="en-IE" dirty="0">
                <a:latin typeface="Calibri"/>
                <a:cs typeface="Calibri"/>
              </a:rPr>
              <a:t> / </a:t>
            </a:r>
            <a:r>
              <a:rPr lang="en-IE" dirty="0">
                <a:latin typeface="Symbol" panose="05050102010706020507" pitchFamily="18" charset="2"/>
                <a:cs typeface="Calibri"/>
              </a:rPr>
              <a:t>n</a:t>
            </a:r>
            <a:r>
              <a:rPr lang="en-IE" dirty="0">
                <a:latin typeface="Calibri"/>
                <a:cs typeface="Calibri"/>
              </a:rPr>
              <a:t> =&gt; </a:t>
            </a:r>
            <a:r>
              <a:rPr lang="en-IE" dirty="0" err="1">
                <a:latin typeface="Symbol" panose="05050102010706020507" pitchFamily="18" charset="2"/>
                <a:cs typeface="Calibri"/>
              </a:rPr>
              <a:t>Dn</a:t>
            </a:r>
            <a:r>
              <a:rPr lang="en-IE" dirty="0">
                <a:latin typeface="Calibri"/>
                <a:cs typeface="Calibri"/>
              </a:rPr>
              <a:t> / </a:t>
            </a:r>
            <a:r>
              <a:rPr lang="en-IE" dirty="0">
                <a:latin typeface="Symbol" panose="05050102010706020507" pitchFamily="18" charset="2"/>
                <a:cs typeface="Calibri"/>
              </a:rPr>
              <a:t>Dl</a:t>
            </a:r>
            <a:r>
              <a:rPr lang="en-IE" dirty="0">
                <a:latin typeface="Calibri"/>
                <a:cs typeface="Calibri"/>
              </a:rPr>
              <a:t> = c / </a:t>
            </a:r>
            <a:r>
              <a:rPr lang="en-IE" dirty="0">
                <a:latin typeface="Symbol" panose="05050102010706020507" pitchFamily="18" charset="2"/>
                <a:cs typeface="Calibri"/>
              </a:rPr>
              <a:t>l</a:t>
            </a:r>
            <a:r>
              <a:rPr lang="en-IE" baseline="30000" dirty="0">
                <a:latin typeface="Symbol" panose="05050102010706020507" pitchFamily="18" charset="2"/>
                <a:cs typeface="Calibri"/>
              </a:rPr>
              <a:t>2</a:t>
            </a:r>
            <a:endParaRPr lang="en-IE" baseline="30000" dirty="0">
              <a:latin typeface="+mj-lt"/>
              <a:cs typeface="Calibri"/>
            </a:endParaRPr>
          </a:p>
          <a:p>
            <a:pPr algn="ctr"/>
            <a:r>
              <a:rPr lang="en-IE" dirty="0">
                <a:latin typeface="+mj-lt"/>
                <a:cs typeface="Calibri"/>
              </a:rPr>
              <a:t>Sub for c and </a:t>
            </a:r>
            <a:r>
              <a:rPr lang="en-IE" dirty="0">
                <a:latin typeface="Symbol" panose="05050102010706020507" pitchFamily="18" charset="2"/>
                <a:cs typeface="Calibri"/>
              </a:rPr>
              <a:t>l</a:t>
            </a:r>
            <a:r>
              <a:rPr lang="en-IE" dirty="0">
                <a:latin typeface="+mj-lt"/>
                <a:cs typeface="Calibri"/>
              </a:rPr>
              <a:t> to get </a:t>
            </a:r>
            <a:r>
              <a:rPr lang="en-IE" dirty="0" err="1">
                <a:latin typeface="Symbol" panose="05050102010706020507" pitchFamily="18" charset="2"/>
                <a:cs typeface="Calibri"/>
              </a:rPr>
              <a:t>Dn</a:t>
            </a:r>
            <a:r>
              <a:rPr lang="en-IE" dirty="0">
                <a:latin typeface="Calibri"/>
                <a:cs typeface="Calibri"/>
              </a:rPr>
              <a:t> / </a:t>
            </a:r>
            <a:r>
              <a:rPr lang="en-IE" dirty="0">
                <a:latin typeface="Symbol" panose="05050102010706020507" pitchFamily="18" charset="2"/>
                <a:cs typeface="Calibri"/>
              </a:rPr>
              <a:t>Dl</a:t>
            </a:r>
            <a:r>
              <a:rPr lang="en-IE" dirty="0">
                <a:latin typeface="Calibri"/>
                <a:cs typeface="Calibri"/>
              </a:rPr>
              <a:t> = </a:t>
            </a:r>
            <a:r>
              <a:rPr lang="en-IE" dirty="0">
                <a:latin typeface="+mj-lt"/>
                <a:cs typeface="Calibri"/>
              </a:rPr>
              <a:t>300 um THz / (1.55 um)</a:t>
            </a:r>
            <a:r>
              <a:rPr lang="en-IE" baseline="30000" dirty="0">
                <a:latin typeface="+mj-lt"/>
                <a:cs typeface="Calibri"/>
              </a:rPr>
              <a:t>2</a:t>
            </a:r>
            <a:r>
              <a:rPr lang="en-IE" dirty="0">
                <a:latin typeface="+mj-lt"/>
                <a:cs typeface="Calibri"/>
              </a:rPr>
              <a:t> = 124.87 GHz / nm</a:t>
            </a:r>
          </a:p>
        </p:txBody>
      </p:sp>
    </p:spTree>
    <p:extLst>
      <p:ext uri="{BB962C8B-B14F-4D97-AF65-F5344CB8AC3E}">
        <p14:creationId xmlns:p14="http://schemas.microsoft.com/office/powerpoint/2010/main" val="360223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726-01F7-48E0-934C-682FFE53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ESA Operation Test: DC Block Freq. Resp.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92EE0-FE18-4629-A5D2-D5CF504C68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ga-IE"/>
              <a:t>24 November 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79B05-90C3-4B6C-B875-821B3249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Meeting Name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C99-3E4A-4A3C-92E3-EEB9184B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Slide </a:t>
            </a:r>
            <a:fld id="{38F0DD4C-41FC-2C41-AD94-781C323D41D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11F2A-D1B4-4105-B4E3-052860EE3C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AAE57-9F5A-40A6-8128-4D4BA78242EB}"/>
              </a:ext>
            </a:extLst>
          </p:cNvPr>
          <p:cNvSpPr txBox="1"/>
          <p:nvPr/>
        </p:nvSpPr>
        <p:spPr>
          <a:xfrm>
            <a:off x="1810549" y="1112229"/>
            <a:ext cx="6004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>
                <a:latin typeface="Calibri"/>
                <a:cs typeface="Calibri"/>
              </a:rPr>
              <a:t>Can use the measured signal power to estimate the frequency</a:t>
            </a:r>
            <a:br>
              <a:rPr lang="en-IE" dirty="0">
                <a:latin typeface="Calibri"/>
                <a:cs typeface="Calibri"/>
              </a:rPr>
            </a:br>
            <a:r>
              <a:rPr lang="en-IE" dirty="0">
                <a:latin typeface="Calibri"/>
                <a:cs typeface="Calibri"/>
              </a:rPr>
              <a:t>response of the DC block attached to ESA input.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6E131-49E2-4FB6-9AFD-3EE3F5ABF3F8}"/>
              </a:ext>
            </a:extLst>
          </p:cNvPr>
          <p:cNvSpPr txBox="1"/>
          <p:nvPr/>
        </p:nvSpPr>
        <p:spPr>
          <a:xfrm>
            <a:off x="330205" y="5668901"/>
            <a:ext cx="821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>
                <a:latin typeface="Calibri"/>
                <a:cs typeface="Calibri"/>
              </a:rPr>
              <a:t>Not sure how accurate this is, but it does give a guide. Signal power varies quite a lot. </a:t>
            </a:r>
            <a:br>
              <a:rPr lang="en-IE" dirty="0">
                <a:latin typeface="Calibri"/>
                <a:cs typeface="Calibri"/>
              </a:rPr>
            </a:br>
            <a:r>
              <a:rPr lang="en-IE" dirty="0">
                <a:latin typeface="Calibri"/>
                <a:cs typeface="Calibri"/>
              </a:rPr>
              <a:t>Each data point is the result of 120 sweeps in 60 second interval. </a:t>
            </a:r>
          </a:p>
        </p:txBody>
      </p:sp>
    </p:spTree>
    <p:extLst>
      <p:ext uri="{BB962C8B-B14F-4D97-AF65-F5344CB8AC3E}">
        <p14:creationId xmlns:p14="http://schemas.microsoft.com/office/powerpoint/2010/main" val="1490877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74184"/>
      </a:dk1>
      <a:lt1>
        <a:srgbClr val="FFFFFF"/>
      </a:lt1>
      <a:dk2>
        <a:srgbClr val="C6003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80FF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stealth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24355</TotalTime>
  <Words>254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Default Design</vt:lpstr>
      <vt:lpstr>ESA Operation Test</vt:lpstr>
      <vt:lpstr>ESA Operation Test</vt:lpstr>
      <vt:lpstr>ESA Operation Test: Input Signals</vt:lpstr>
      <vt:lpstr>ESA Operation Test: Input Signals</vt:lpstr>
      <vt:lpstr>ESA Operation Test: Measured Beat Frequencies</vt:lpstr>
      <vt:lpstr>ESA Operation Test: DC Block Freq. Resp.</vt:lpstr>
    </vt:vector>
  </TitlesOfParts>
  <Company>Tyndall National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laptop.user</dc:creator>
  <cp:lastModifiedBy>Sheehan, Robert</cp:lastModifiedBy>
  <cp:revision>788</cp:revision>
  <dcterms:created xsi:type="dcterms:W3CDTF">2008-09-02T15:05:14Z</dcterms:created>
  <dcterms:modified xsi:type="dcterms:W3CDTF">2020-09-30T10:59:39Z</dcterms:modified>
</cp:coreProperties>
</file>