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20"/>
  </p:notesMasterIdLst>
  <p:sldIdLst>
    <p:sldId id="286" r:id="rId5"/>
    <p:sldId id="262" r:id="rId6"/>
    <p:sldId id="264" r:id="rId7"/>
    <p:sldId id="265" r:id="rId8"/>
    <p:sldId id="273" r:id="rId9"/>
    <p:sldId id="268" r:id="rId10"/>
    <p:sldId id="267" r:id="rId11"/>
    <p:sldId id="277" r:id="rId12"/>
    <p:sldId id="266" r:id="rId13"/>
    <p:sldId id="282" r:id="rId14"/>
    <p:sldId id="291" r:id="rId15"/>
    <p:sldId id="279" r:id="rId16"/>
    <p:sldId id="280" r:id="rId17"/>
    <p:sldId id="287" r:id="rId18"/>
    <p:sldId id="278" r:id="rId19"/>
  </p:sldIdLst>
  <p:sldSz cx="9144000" cy="5143500" type="screen16x9"/>
  <p:notesSz cx="6858000" cy="9144000"/>
  <p:embeddedFontLst>
    <p:embeddedFont>
      <p:font typeface="Fira Sans Light" panose="020F0302020204030204" pitchFamily="34" charset="0"/>
      <p:regular r:id="rId21"/>
      <p:bold r:id="rId22"/>
      <p:italic r:id="rId23"/>
      <p:boldItalic r:id="rId24"/>
    </p:embeddedFont>
    <p:embeddedFont>
      <p:font typeface="Fira Sans SemiBold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94"/>
    <p:restoredTop sz="94694"/>
  </p:normalViewPr>
  <p:slideViewPr>
    <p:cSldViewPr snapToGrid="0">
      <p:cViewPr varScale="1">
        <p:scale>
          <a:sx n="153" d="100"/>
          <a:sy n="15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1827287582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2550806736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3783748016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0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0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85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604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539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80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41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3123206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494913" y="1664175"/>
            <a:ext cx="21462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4632"/>
            </a:avLst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" name="Google Shape;81;p12"/>
          <p:cNvGrpSpPr/>
          <p:nvPr/>
        </p:nvGrpSpPr>
        <p:grpSpPr>
          <a:xfrm>
            <a:off x="759900" y="750444"/>
            <a:ext cx="7957877" cy="3965562"/>
            <a:chOff x="342730" y="751500"/>
            <a:chExt cx="7957877" cy="3965562"/>
          </a:xfrm>
        </p:grpSpPr>
        <p:pic>
          <p:nvPicPr>
            <p:cNvPr id="82" name="Google Shape;82;p12"/>
            <p:cNvPicPr preferRelativeResize="0"/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7975557" y="4392012"/>
              <a:ext cx="325050" cy="32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7975558" y="751500"/>
              <a:ext cx="325039" cy="364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2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-5400000" flipH="1">
              <a:off x="3996617" y="738119"/>
              <a:ext cx="325050" cy="76328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shicorp/terrafor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183592" y="2285643"/>
            <a:ext cx="3860800" cy="5722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Lets get started</a:t>
            </a:r>
            <a:endParaRPr sz="4000"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118847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Infrastructure Prerequisite 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304799" y="1138518"/>
            <a:ext cx="5728447" cy="2259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We just need one AWS account for practise.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One Linux machines from where you can keep your codes and apply.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837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AWS account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740180" cy="382070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As mentioned earlier we are going to see terraform with AWS in coming sessions. Hence to practice on your own you might need an AWS account.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Most of you all know, AWS provides certain service for free on first year of your subscription so anyone can open new account with AWS and start exploring it. </a:t>
            </a:r>
            <a:r>
              <a:rPr lang="en-IN" sz="1600" dirty="0">
                <a:hlinkClick r:id="rId3"/>
              </a:rPr>
              <a:t>AWS Link</a:t>
            </a:r>
            <a:endParaRPr lang="en-IN" sz="1600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With this free account you can start spinning up some basic configuration VMs [Which is called Free tire EC2 instances] in AWS.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Do note : Things might cost you when you are intend to use AWS free platform.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using any others services such as S3, RDS etc..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Spinning up high resource machines apart from free tire.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59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your IAM admin user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Navigate to IAM in AWS console.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Create an user called terraform [We are going to perform all automation activities through this IAM account from Terraform]</a:t>
            </a:r>
          </a:p>
          <a:p>
            <a:pPr marL="914400" lvl="2" indent="0">
              <a:buNone/>
            </a:pP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create individual IAM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username = terraform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Enable programmatic access [Because we are going to access this user only through program not for login]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Create new group = terraform-administrator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 admin access to created group.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 user terraform to group terraform-administrator.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Once user is created – You will get [Access key ID &amp; Secret key]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You can also download the keys as CSV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399" y="189426"/>
            <a:ext cx="5020235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Account final setup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7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&amp; Group creation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Secret access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Excel file 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32B40-B453-1443-883F-96C7DC013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34" y="1134104"/>
            <a:ext cx="3627719" cy="1102952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50EB4-FE53-834B-A8AB-76CA79CF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5" y="2571751"/>
            <a:ext cx="3717366" cy="120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7EFD4-FDFA-894B-81CE-1071EA72A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35" y="4296208"/>
            <a:ext cx="3717366" cy="54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Terraform </a:t>
            </a:r>
            <a:r>
              <a:rPr lang="en-IN" dirty="0"/>
              <a:t>Installation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Find installation steps in Readme file</a:t>
            </a:r>
            <a:endParaRPr sz="18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5" name="Google Shape;559;p38">
            <a:extLst>
              <a:ext uri="{FF2B5EF4-FFF2-40B4-BE49-F238E27FC236}">
                <a16:creationId xmlns:a16="http://schemas.microsoft.com/office/drawing/2014/main" id="{8E6CA4DA-3B6A-421F-920B-62E17E6BAF27}"/>
              </a:ext>
            </a:extLst>
          </p:cNvPr>
          <p:cNvGrpSpPr/>
          <p:nvPr/>
        </p:nvGrpSpPr>
        <p:grpSpPr>
          <a:xfrm>
            <a:off x="185875" y="205775"/>
            <a:ext cx="351204" cy="324661"/>
            <a:chOff x="5975075" y="2327500"/>
            <a:chExt cx="420100" cy="388350"/>
          </a:xfrm>
        </p:grpSpPr>
        <p:sp>
          <p:nvSpPr>
            <p:cNvPr id="16" name="Google Shape;560;p38">
              <a:extLst>
                <a:ext uri="{FF2B5EF4-FFF2-40B4-BE49-F238E27FC236}">
                  <a16:creationId xmlns:a16="http://schemas.microsoft.com/office/drawing/2014/main" id="{78AA4908-604B-4DC4-B323-3DDDB7D4D71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61;p38">
              <a:extLst>
                <a:ext uri="{FF2B5EF4-FFF2-40B4-BE49-F238E27FC236}">
                  <a16:creationId xmlns:a16="http://schemas.microsoft.com/office/drawing/2014/main" id="{51218421-7138-4CD5-AB59-E3BB42765D00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583667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What is IAAS &amp; IAC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Introduction to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Why Terraform?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Vs other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Common use cases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How Terraform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Architecture of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Terraform Core &amp; Plugins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Infrastructure Prerequisite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Open AWS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Create IAM admin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Account final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/>
              <a:t>Terraform Installation</a:t>
            </a:r>
            <a:endParaRPr lang="en-IN" sz="1200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794709" y="104832"/>
            <a:ext cx="4474697" cy="35311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IAAS &amp; IAC ?</a:t>
            </a:r>
            <a:endParaRPr dirty="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13725" y="834300"/>
            <a:ext cx="2146200" cy="4109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IAAS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IAAS is Infrastructure as service.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Where you can get Infrastructure on-demand. These type of services are provided by [AWS, GCP, Azure &amp; Digital Ocean] 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2"/>
          </p:nvPr>
        </p:nvSpPr>
        <p:spPr>
          <a:xfrm>
            <a:off x="2843092" y="952820"/>
            <a:ext cx="2346111" cy="33348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IA</a:t>
            </a:r>
            <a:r>
              <a:rPr lang="en-IN" b="1" dirty="0"/>
              <a:t>C</a:t>
            </a:r>
            <a:endParaRPr b="1" dirty="0"/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I</a:t>
            </a:r>
            <a:r>
              <a:rPr lang="en-IN" dirty="0"/>
              <a:t>AC is Infrastructure as code.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Through code you can pass set of instructions which is needed to provision and configure your infrastructure.</a:t>
            </a:r>
            <a:endParaRPr dirty="0"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3"/>
          </p:nvPr>
        </p:nvSpPr>
        <p:spPr>
          <a:xfrm>
            <a:off x="5979839" y="964928"/>
            <a:ext cx="2146200" cy="35840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Terraform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" dirty="0"/>
              <a:t>Using Terraform </a:t>
            </a:r>
            <a:r>
              <a:rPr lang="en-IN" dirty="0"/>
              <a:t>you can write your own code to setup your infrastructure.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dirty="0"/>
              <a:t>Hence basically its fit into IAC. </a:t>
            </a: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1" name="Google Shape;191;p21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92" name="Google Shape;192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02" name="Google Shape;202;p22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676195" y="814506"/>
            <a:ext cx="4618104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Terraform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76195" y="1315189"/>
            <a:ext cx="4087905" cy="37332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Terraform is an open-source Infrastructure as a code software tool developed by Hashicorp.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It helps users to define and provision datacentre infrastructure using language known as Hashicorp Configuration Language (HCL) </a:t>
            </a:r>
            <a:endParaRPr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4868343" y="1570011"/>
            <a:ext cx="3816150" cy="2003478"/>
          </a:xfrm>
          <a:prstGeom prst="rect">
            <a:avLst/>
          </a:prstGeom>
          <a:noFill/>
          <a:ln>
            <a:noFill/>
          </a:ln>
          <a:effectLst>
            <a:outerShdw blurRad="285750" dist="190500" dir="2760000" algn="bl" rotWithShape="0">
              <a:schemeClr val="dk1">
                <a:alpha val="3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0"/>
          <p:cNvGrpSpPr/>
          <p:nvPr/>
        </p:nvGrpSpPr>
        <p:grpSpPr>
          <a:xfrm>
            <a:off x="202704" y="199132"/>
            <a:ext cx="346104" cy="353231"/>
            <a:chOff x="3955900" y="2984500"/>
            <a:chExt cx="414000" cy="422525"/>
          </a:xfrm>
        </p:grpSpPr>
        <p:sp>
          <p:nvSpPr>
            <p:cNvPr id="325" name="Google Shape;325;p3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2102E">
                <a:alpha val="16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751488" y="838226"/>
            <a:ext cx="5633932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Terraform ?</a:t>
            </a:r>
            <a:endParaRPr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751500" y="1330816"/>
            <a:ext cx="2146188" cy="10713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</a:t>
            </a:r>
            <a:r>
              <a:rPr lang="en-IN" b="1" dirty="0"/>
              <a:t>u</a:t>
            </a:r>
            <a:r>
              <a:rPr lang="en" b="1" dirty="0"/>
              <a:t>tomation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Helps you to automate your infrastructure rather then doing things manually</a:t>
            </a:r>
            <a:r>
              <a:rPr lang="en" sz="1200" dirty="0"/>
              <a:t>.</a:t>
            </a:r>
            <a:endParaRPr sz="1200" dirty="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123210" y="1434529"/>
            <a:ext cx="2146188" cy="28156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Managing State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Helps to keep your infrastructure in certain state.</a:t>
            </a:r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5494920" y="1434529"/>
            <a:ext cx="2035433" cy="20847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Auditable 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By seeing the code, you can understand what is your infrastructure made of.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Also you can keep your infrastructure change history in version control system like Git.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2" name="Google Shape;332;p30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751488" y="2402157"/>
            <a:ext cx="2146200" cy="175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/>
              <a:t>Flexible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/>
              <a:t>Easy to manage multiple cloud providers such as [AWS, AZURE, GCP, Digital Ocean] and private infrastructure such as [VMware]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200" dirty="0"/>
          </a:p>
        </p:txBody>
      </p:sp>
      <p:sp>
        <p:nvSpPr>
          <p:cNvPr id="334" name="Google Shape;334;p30"/>
          <p:cNvSpPr txBox="1">
            <a:spLocks noGrp="1"/>
          </p:cNvSpPr>
          <p:nvPr>
            <p:ph type="body" idx="2"/>
          </p:nvPr>
        </p:nvSpPr>
        <p:spPr>
          <a:xfrm>
            <a:off x="751488" y="3825982"/>
            <a:ext cx="2146188" cy="6667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Open source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Free to deploy and </a:t>
            </a:r>
            <a:r>
              <a:rPr lang="en-IN" sz="1200" dirty="0"/>
              <a:t>use.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body" idx="3"/>
          </p:nvPr>
        </p:nvSpPr>
        <p:spPr>
          <a:xfrm>
            <a:off x="5494920" y="3616924"/>
            <a:ext cx="2146200" cy="137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Easy </a:t>
            </a:r>
            <a:r>
              <a:rPr lang="en-IN" b="1" dirty="0"/>
              <a:t>to use</a:t>
            </a:r>
            <a:endParaRPr b="1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Easy to install and use.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Codes written are human readable.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Vs Other orchestration tools</a:t>
            </a:r>
            <a:endParaRPr dirty="0"/>
          </a:p>
        </p:txBody>
      </p:sp>
      <p:graphicFrame>
        <p:nvGraphicFramePr>
          <p:cNvPr id="247" name="Google Shape;247;p25"/>
          <p:cNvGraphicFramePr/>
          <p:nvPr>
            <p:extLst>
              <p:ext uri="{D42A27DB-BD31-4B8C-83A1-F6EECF244321}">
                <p14:modId xmlns:p14="http://schemas.microsoft.com/office/powerpoint/2010/main" val="2962951824"/>
              </p:ext>
            </p:extLst>
          </p:nvPr>
        </p:nvGraphicFramePr>
        <p:xfrm>
          <a:off x="751500" y="751481"/>
          <a:ext cx="6824400" cy="4338895"/>
        </p:xfrm>
        <a:graphic>
          <a:graphicData uri="http://schemas.openxmlformats.org/drawingml/2006/table">
            <a:tbl>
              <a:tblPr>
                <a:noFill/>
                <a:tableStyleId>{094934CF-CE69-47D2-92FA-E619299D4F4D}</a:tableStyleId>
              </a:tblPr>
              <a:tblGrid>
                <a:gridCol w="170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Chef, Puppet &amp; Ansible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Formation, Heat 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Python Boto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Custom solutions</a:t>
                      </a:r>
                      <a:endParaRPr sz="1100" b="1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Configuration management tools are used to install and manage software on the machine that already exist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Cloud formation &amp; heat are native solutions provided by there own cloud providers which helps to code the infrastructure into a configuration file.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Libraries like Boto are used to provide native access to cloud providers and services by using their API’s.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Many organizations starts to setup their own infrastructure solutions either through simple scripts or web-based interfaces.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predominantly used to automate the infrastructure itself.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does the same, you can code the infrastructure setup into configuration file and implement.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very flexible and uses plugin-based model to support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Difficulty here is when infrastructure grows it might become tedious to mange your custom solutions.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not an Configuration management tool, and it allows and existing tools to focus on there strengths.</a:t>
                      </a:r>
                      <a:endParaRPr sz="1100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Terraform is cloud-agnostic. It can work with multiple public &amp; private providers.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Major difference here is libraries might give only low-level programmatic access through APIs but Terraform gives high-level access.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lt1"/>
                          </a:solidFill>
                          <a:latin typeface="Fira Sans Light"/>
                          <a:ea typeface="Fira Sans Light"/>
                          <a:cs typeface="Fira Sans Light"/>
                          <a:sym typeface="Fira Sans Light"/>
                        </a:rPr>
                        <a:t>Terraform is designed to tackle these kind of challenges. It provides simple solution to mange your Infrastructure. </a:t>
                      </a:r>
                      <a:endParaRPr sz="1100" b="0" i="0" u="none" strike="noStrike" cap="none" dirty="0">
                        <a:solidFill>
                          <a:schemeClr val="lt1"/>
                        </a:solidFill>
                        <a:latin typeface="Fira Sans Light"/>
                        <a:ea typeface="Fira Sans Light"/>
                        <a:cs typeface="Fira Sans Light"/>
                        <a:sym typeface="Fira Sa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102E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2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50" name="Google Shape;250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987851" y="0"/>
            <a:ext cx="6849864" cy="6224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Common </a:t>
            </a:r>
            <a:r>
              <a:rPr lang="en" dirty="0"/>
              <a:t>us</a:t>
            </a:r>
            <a:r>
              <a:rPr lang="en-IN" dirty="0"/>
              <a:t>e cases of Terraform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332862" y="1249817"/>
            <a:ext cx="7451063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Multi-Tier Appl</a:t>
            </a: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ications: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The very common patter is 2-tire architecture [Pool of Web servers along with DB Servers] Additional tires may get added based on requirement. Terraform is very useful to handle in setting up this kind of Infrastructures.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375748" y="2255147"/>
            <a:ext cx="7408177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Disposable Environment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very easy to setup a test environment when and where required and its not going to be complex anymore.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375749" y="3234351"/>
            <a:ext cx="7408176" cy="5795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Multi-Cloud Deployment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Its often attractive to spread infrastructure across multiple clouds to increase FT. This is vey much possible through Terraforms.</a:t>
            </a:r>
            <a:endParaRPr sz="10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3" grpId="0" animBg="1"/>
      <p:bldP spid="2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4"/>
          <p:cNvGrpSpPr/>
          <p:nvPr/>
        </p:nvGrpSpPr>
        <p:grpSpPr>
          <a:xfrm>
            <a:off x="182281" y="189426"/>
            <a:ext cx="386943" cy="372647"/>
            <a:chOff x="2583325" y="2972875"/>
            <a:chExt cx="462850" cy="445750"/>
          </a:xfrm>
        </p:grpSpPr>
        <p:sp>
          <p:nvSpPr>
            <p:cNvPr id="382" name="Google Shape;382;p34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/>
          </p:nvPr>
        </p:nvSpPr>
        <p:spPr>
          <a:xfrm>
            <a:off x="914400" y="189426"/>
            <a:ext cx="4172430" cy="4637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Terraform Works?</a:t>
            </a:r>
            <a:endParaRPr dirty="0"/>
          </a:p>
        </p:txBody>
      </p:sp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99891" y="760719"/>
            <a:ext cx="6677428" cy="4381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built on a plugin-based architecture.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This helps developers to extend Terraform by writing new plugins or compiling modified versions of existing plugins.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is logically split into two main parts [Terraform Core &amp; Terraform Plugins]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Terraform Core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uses remote procedure calls (RPC) to communicate with Terraform Plugins.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Core is written in Go programming language. The code is open source and you can find it </a:t>
            </a:r>
            <a:r>
              <a:rPr lang="en-IN" sz="1600" dirty="0" err="1">
                <a:hlinkClick r:id="rId4"/>
              </a:rPr>
              <a:t>Github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Terraform Plugins 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Terraform Plugins are also written in Go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are used in configuration files.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/>
              <a:t>Plugins consists of 2 things [Providers &amp; Provisioners]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 idx="4294967295"/>
          </p:nvPr>
        </p:nvSpPr>
        <p:spPr>
          <a:xfrm>
            <a:off x="913850" y="0"/>
            <a:ext cx="74787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dirty="0">
                <a:solidFill>
                  <a:schemeClr val="lt1"/>
                </a:solidFill>
              </a:rPr>
              <a:t>Architecture of Terraform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3"/>
          <p:cNvGrpSpPr/>
          <p:nvPr/>
        </p:nvGrpSpPr>
        <p:grpSpPr>
          <a:xfrm>
            <a:off x="189939" y="221075"/>
            <a:ext cx="371623" cy="309362"/>
            <a:chOff x="1244325" y="314425"/>
            <a:chExt cx="444525" cy="370050"/>
          </a:xfrm>
        </p:grpSpPr>
        <p:sp>
          <p:nvSpPr>
            <p:cNvPr id="215" name="Google Shape;215;p23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CF726E-E7F5-4F09-AF36-4BF66F3B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9" y="751500"/>
            <a:ext cx="7641047" cy="3639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642eb60d-cc9a-4516-9a20-6ebdc1e208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1030</Words>
  <Application>Microsoft Macintosh PowerPoint</Application>
  <PresentationFormat>On-screen Show (16:9)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Fira Sans Light</vt:lpstr>
      <vt:lpstr>Fira Sans SemiBold</vt:lpstr>
      <vt:lpstr>Leontes template</vt:lpstr>
      <vt:lpstr>Lets get started</vt:lpstr>
      <vt:lpstr>What are we going to see in this session?</vt:lpstr>
      <vt:lpstr>What is IAAS &amp; IAC ?</vt:lpstr>
      <vt:lpstr>Introduction to Terraform</vt:lpstr>
      <vt:lpstr>Why Terraform ?</vt:lpstr>
      <vt:lpstr>Terraform Vs Other orchestration tools</vt:lpstr>
      <vt:lpstr>Common use cases of Terraform</vt:lpstr>
      <vt:lpstr>How Terraform Works?</vt:lpstr>
      <vt:lpstr>Architecture of Terraform</vt:lpstr>
      <vt:lpstr>Infrastructure Prerequisite </vt:lpstr>
      <vt:lpstr>Open AWS account</vt:lpstr>
      <vt:lpstr>Create your IAM admin user</vt:lpstr>
      <vt:lpstr>Account final setup</vt:lpstr>
      <vt:lpstr>Terraform Installation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15</cp:revision>
  <dcterms:modified xsi:type="dcterms:W3CDTF">2021-11-04T04:23:03Z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