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7"/>
  </p:notesMasterIdLst>
  <p:sldIdLst>
    <p:sldId id="286" r:id="rId5"/>
    <p:sldId id="262" r:id="rId6"/>
    <p:sldId id="265" r:id="rId7"/>
    <p:sldId id="267" r:id="rId8"/>
    <p:sldId id="273" r:id="rId9"/>
    <p:sldId id="266" r:id="rId10"/>
    <p:sldId id="285" r:id="rId11"/>
    <p:sldId id="287" r:id="rId12"/>
    <p:sldId id="288" r:id="rId13"/>
    <p:sldId id="289" r:id="rId14"/>
    <p:sldId id="290" r:id="rId15"/>
    <p:sldId id="278" r:id="rId16"/>
  </p:sldIdLst>
  <p:sldSz cx="9144000" cy="5143500" type="screen16x9"/>
  <p:notesSz cx="6858000" cy="9144000"/>
  <p:embeddedFontLst>
    <p:embeddedFont>
      <p:font typeface="Fira Sans Light" panose="020F0302020204030204" pitchFamily="34" charset="0"/>
      <p:regular r:id="rId18"/>
      <p:bold r:id="rId19"/>
      <p:italic r:id="rId20"/>
      <p:boldItalic r:id="rId21"/>
    </p:embeddedFont>
    <p:embeddedFont>
      <p:font typeface="Fira Sans SemiBold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9"/>
    <p:restoredTop sz="86463"/>
  </p:normalViewPr>
  <p:slideViewPr>
    <p:cSldViewPr snapToGrid="0">
      <p:cViewPr varScale="1">
        <p:scale>
          <a:sx n="146" d="100"/>
          <a:sy n="146" d="100"/>
        </p:scale>
        <p:origin x="4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85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802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70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461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15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74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3123206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5494913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32"/>
            </a:avLst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12"/>
          <p:cNvGrpSpPr/>
          <p:nvPr/>
        </p:nvGrpSpPr>
        <p:grpSpPr>
          <a:xfrm>
            <a:off x="759900" y="750444"/>
            <a:ext cx="7957877" cy="3965562"/>
            <a:chOff x="342730" y="751500"/>
            <a:chExt cx="7957877" cy="3965562"/>
          </a:xfrm>
        </p:grpSpPr>
        <p:pic>
          <p:nvPicPr>
            <p:cNvPr id="82" name="Google Shape;82;p12"/>
            <p:cNvPicPr preferRelativeResize="0"/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7975557" y="4392012"/>
              <a:ext cx="325050" cy="32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7975558" y="751500"/>
              <a:ext cx="325039" cy="364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rot="-5400000" flipH="1">
              <a:off x="3996617" y="738119"/>
              <a:ext cx="325050" cy="76328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183592" y="2285643"/>
            <a:ext cx="3860800" cy="5722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Lets get started</a:t>
            </a:r>
            <a:endParaRPr sz="4000"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54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use case of Ansible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08269" cy="3426968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IN" sz="20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Provisioning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Configuration Management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Application Deployment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Security &amp; Compliance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Orchestration</a:t>
            </a:r>
            <a:endParaRPr lang="en-US" sz="20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0606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Ansible Architecture 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8"/>
            <a:ext cx="6711726" cy="4193355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400" dirty="0"/>
              <a:t>Prerequisites to have Ansible in your Environment.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One control node to be installed with Ansible in any Linux flavor.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Managed Nodes can be with any OS, it can be LINUX, APPLE and WINDOWS.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Linux nodes and Mac nodes will be managed through SSH agent.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WINDOWS nodes will be managed to WINRM agent.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84E2F8C-B849-C042-B6F7-EB846F3A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9" y="2372571"/>
            <a:ext cx="2654442" cy="239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3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441029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Introduction </a:t>
            </a:r>
            <a:r>
              <a:rPr lang="en-IN"/>
              <a:t>to Ansible</a:t>
            </a:r>
            <a:endParaRPr lang="en-IN" dirty="0"/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What we do using Ansible 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Why Ansible 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Simple Scenario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Pull vs Push configuration tool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Common Ansible use cases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Ansible Architecture </a:t>
            </a:r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Ansible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4764100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 was originally written by Michael DeHaan.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 is an open source configuration management and orchestration utility.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Using this you can automate and standardize the configuration of remote hosts and virtual machines.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Ansible, Inc. was the company setup to commercially support and sponsor Ansible. Later it was acquired by RedHat in October 2015.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4868343" y="1679725"/>
            <a:ext cx="3816150" cy="1784050"/>
          </a:xfrm>
          <a:prstGeom prst="rect">
            <a:avLst/>
          </a:prstGeom>
          <a:noFill/>
          <a:ln>
            <a:noFill/>
          </a:ln>
          <a:effectLst>
            <a:outerShdw blurRad="285750" dist="190500" dir="2760000" algn="bl" rotWithShape="0">
              <a:schemeClr val="dk1">
                <a:alpha val="35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we do using Ansible ?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332862" y="1249817"/>
            <a:ext cx="7451063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 Automation</a:t>
            </a: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: 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Instructions are written to automate the IT professional’s work.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Instructions can be executed in multiple remote hosts.</a:t>
            </a:r>
          </a:p>
        </p:txBody>
      </p:sp>
      <p:sp>
        <p:nvSpPr>
          <p:cNvPr id="233" name="Google Shape;233;p24"/>
          <p:cNvSpPr txBox="1"/>
          <p:nvPr/>
        </p:nvSpPr>
        <p:spPr>
          <a:xfrm>
            <a:off x="375749" y="2255146"/>
            <a:ext cx="7408176" cy="733859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Configuration Management : 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Consistency of all systems in Infrastructure is maintained.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Mainly used for patch management.</a:t>
            </a:r>
          </a:p>
        </p:txBody>
      </p:sp>
      <p:sp>
        <p:nvSpPr>
          <p:cNvPr id="235" name="Google Shape;235;p24"/>
          <p:cNvSpPr txBox="1"/>
          <p:nvPr/>
        </p:nvSpPr>
        <p:spPr>
          <a:xfrm>
            <a:off x="375749" y="3411332"/>
            <a:ext cx="7408176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Automatic Deployments : </a:t>
            </a:r>
          </a:p>
          <a:p>
            <a:pPr lvl="1"/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Applications are deployed automatically on variety of environments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3" grpId="0" animBg="1"/>
      <p:bldP spid="2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0"/>
          <p:cNvGrpSpPr/>
          <p:nvPr/>
        </p:nvGrpSpPr>
        <p:grpSpPr>
          <a:xfrm>
            <a:off x="202704" y="199132"/>
            <a:ext cx="346104" cy="353231"/>
            <a:chOff x="3955900" y="2984500"/>
            <a:chExt cx="414000" cy="422525"/>
          </a:xfrm>
        </p:grpSpPr>
        <p:sp>
          <p:nvSpPr>
            <p:cNvPr id="325" name="Google Shape;325;p3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2102E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938301" y="225573"/>
            <a:ext cx="563393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Ansible ?</a:t>
            </a:r>
            <a:endParaRPr dirty="0"/>
          </a:p>
        </p:txBody>
      </p:sp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4BD6D1F1-9C43-9F42-8DA7-E310D16D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4" y="917359"/>
            <a:ext cx="1982437" cy="3712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A7D282CF-7320-824B-AB5A-94101B3A2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839" y="917359"/>
            <a:ext cx="1866702" cy="37124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25A750-61B4-BE41-B180-9C037F268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699" y="917359"/>
            <a:ext cx="1802480" cy="3712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 idx="4294967295"/>
          </p:nvPr>
        </p:nvSpPr>
        <p:spPr>
          <a:xfrm>
            <a:off x="913850" y="0"/>
            <a:ext cx="74787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lt1"/>
                </a:solidFill>
              </a:rPr>
              <a:t>Simple Scenario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14" name="Google Shape;214;p23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15" name="Google Shape;215;p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CBD3023-221E-424B-AA75-404887EA81B4}"/>
              </a:ext>
            </a:extLst>
          </p:cNvPr>
          <p:cNvSpPr/>
          <p:nvPr/>
        </p:nvSpPr>
        <p:spPr>
          <a:xfrm>
            <a:off x="775037" y="922610"/>
            <a:ext cx="1732190" cy="781737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Arun is a sys admin.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DA8850-1D6D-1744-B7E2-FA8A8BD5A04F}"/>
              </a:ext>
            </a:extLst>
          </p:cNvPr>
          <p:cNvSpPr/>
          <p:nvPr/>
        </p:nvSpPr>
        <p:spPr>
          <a:xfrm>
            <a:off x="866587" y="2158585"/>
            <a:ext cx="1620506" cy="1311940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 is responsible for his company Infra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9A6E2B-B326-2146-B96D-8D502440FF08}"/>
              </a:ext>
            </a:extLst>
          </p:cNvPr>
          <p:cNvCxnSpPr>
            <a:cxnSpLocks/>
          </p:cNvCxnSpPr>
          <p:nvPr/>
        </p:nvCxnSpPr>
        <p:spPr>
          <a:xfrm>
            <a:off x="1641132" y="1719641"/>
            <a:ext cx="0" cy="438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301B0-4C14-8A4E-B715-001D1EE81AF5}"/>
              </a:ext>
            </a:extLst>
          </p:cNvPr>
          <p:cNvSpPr/>
          <p:nvPr/>
        </p:nvSpPr>
        <p:spPr>
          <a:xfrm>
            <a:off x="2993105" y="1537692"/>
            <a:ext cx="937111" cy="199593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 must install Apache on 3 web servers &amp; MySQL on two DB servers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327B83-8D88-5745-97A5-92B23012056C}"/>
              </a:ext>
            </a:extLst>
          </p:cNvPr>
          <p:cNvSpPr/>
          <p:nvPr/>
        </p:nvSpPr>
        <p:spPr>
          <a:xfrm>
            <a:off x="4143809" y="1535533"/>
            <a:ext cx="1307047" cy="5676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3BA9A9-B8CE-C445-A0C2-B4B6050B230D}"/>
              </a:ext>
            </a:extLst>
          </p:cNvPr>
          <p:cNvSpPr/>
          <p:nvPr/>
        </p:nvSpPr>
        <p:spPr>
          <a:xfrm>
            <a:off x="4053570" y="2360311"/>
            <a:ext cx="1366453" cy="56768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DB servers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91E9E6-5B18-8841-BB7D-59ADE4A44523}"/>
              </a:ext>
            </a:extLst>
          </p:cNvPr>
          <p:cNvSpPr/>
          <p:nvPr/>
        </p:nvSpPr>
        <p:spPr>
          <a:xfrm>
            <a:off x="2861187" y="851382"/>
            <a:ext cx="5416226" cy="530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That’s easy !! Wouldn’t take much time either.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94A7FD-1176-FD41-942F-2F6DB54B8937}"/>
              </a:ext>
            </a:extLst>
          </p:cNvPr>
          <p:cNvSpPr/>
          <p:nvPr/>
        </p:nvSpPr>
        <p:spPr>
          <a:xfrm>
            <a:off x="5589718" y="1457763"/>
            <a:ext cx="2671616" cy="530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what if the number of Servers </a:t>
            </a:r>
            <a:r>
              <a:rPr lang="en-US"/>
              <a:t>increased?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F036EE-AD8A-EF4B-9184-9552D033AD38}"/>
              </a:ext>
            </a:extLst>
          </p:cNvPr>
          <p:cNvSpPr/>
          <p:nvPr/>
        </p:nvSpPr>
        <p:spPr>
          <a:xfrm>
            <a:off x="5590472" y="2095513"/>
            <a:ext cx="2671616" cy="4762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same task </a:t>
            </a:r>
            <a:r>
              <a:rPr lang="en-US"/>
              <a:t>must be repeated</a:t>
            </a:r>
            <a:r>
              <a:rPr lang="en-US" dirty="0"/>
              <a:t> multiple </a:t>
            </a:r>
            <a:r>
              <a:rPr lang="en-US"/>
              <a:t>times.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982FF9-22F0-2F4C-8C7A-167B220084E3}"/>
              </a:ext>
            </a:extLst>
          </p:cNvPr>
          <p:cNvSpPr/>
          <p:nvPr/>
        </p:nvSpPr>
        <p:spPr>
          <a:xfrm>
            <a:off x="5588964" y="2678558"/>
            <a:ext cx="2672370" cy="4762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here is humans are prone to make errors.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806C4-EF05-194A-B80E-465DC271EBA0}"/>
              </a:ext>
            </a:extLst>
          </p:cNvPr>
          <p:cNvSpPr/>
          <p:nvPr/>
        </p:nvSpPr>
        <p:spPr>
          <a:xfrm>
            <a:off x="5588964" y="3261603"/>
            <a:ext cx="2672370" cy="4522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where ansible comes to rescue.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81DE15-CECF-5140-804D-D4F609DD94E6}"/>
              </a:ext>
            </a:extLst>
          </p:cNvPr>
          <p:cNvSpPr/>
          <p:nvPr/>
        </p:nvSpPr>
        <p:spPr>
          <a:xfrm>
            <a:off x="4227871" y="3798282"/>
            <a:ext cx="4049542" cy="5309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ansible code written once for installation &amp; it can be deployed multiple times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D840B0-B8A3-3D4A-A540-8B4EFEFD6CB3}"/>
              </a:ext>
            </a:extLst>
          </p:cNvPr>
          <p:cNvSpPr/>
          <p:nvPr/>
        </p:nvSpPr>
        <p:spPr>
          <a:xfrm>
            <a:off x="775037" y="3820949"/>
            <a:ext cx="3368772" cy="5309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SAM can work on more productive tasks rather then repetitive once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6FC523-A595-C147-A5F1-9B7658EB2CA0}"/>
              </a:ext>
            </a:extLst>
          </p:cNvPr>
          <p:cNvCxnSpPr>
            <a:cxnSpLocks/>
          </p:cNvCxnSpPr>
          <p:nvPr/>
        </p:nvCxnSpPr>
        <p:spPr>
          <a:xfrm>
            <a:off x="2507227" y="2674843"/>
            <a:ext cx="4621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C7D465-3002-F741-B30C-C37A5961E71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929207" y="1819376"/>
            <a:ext cx="214602" cy="276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F4F423-C32F-7547-BE22-52ACB810C91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929207" y="2095512"/>
            <a:ext cx="324475" cy="347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Pull Vs Push Configuration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dirty="0"/>
              <a:t>Pull Configuration Tools :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In Pull based Tools, there will be a MASTER server where all the instructions are placed.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Master machine also has the information’s of client machines connected to it.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Then piece of software which also called as agent installed on all other target machines which will enable the communication between MASTER and SLAVE machines.</a:t>
            </a:r>
          </a:p>
          <a:p>
            <a:pPr marL="0" indent="0">
              <a:buNone/>
            </a:pPr>
            <a:r>
              <a:rPr lang="en-US" sz="1600" dirty="0"/>
              <a:t>Push Configuration Tools 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600" dirty="0"/>
              <a:t>This also has MASTER server which passes set of instructions to clients but major difference here is its doesn’t need any agent to be installed on SLAVES.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600" dirty="0"/>
              <a:t>Here you are just achieving your job by simply pushing the changes to SLAVE machine and forcing it to restructure. 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616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 idx="4294967295"/>
          </p:nvPr>
        </p:nvSpPr>
        <p:spPr>
          <a:xfrm>
            <a:off x="913850" y="0"/>
            <a:ext cx="74787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lt1"/>
                </a:solidFill>
              </a:rPr>
              <a:t>Cont.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14" name="Google Shape;214;p23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15" name="Google Shape;215;p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7993045-F0FC-4045-A2C8-AF87AC6F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51" y="1314458"/>
            <a:ext cx="3216168" cy="22084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F46A88-161B-CC46-9944-F2B1559E9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680" y="1300432"/>
            <a:ext cx="3304108" cy="222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9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Cont.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738232" cy="41933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Any Guess what could be pull based mechanism tools?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Chef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Puppet</a:t>
            </a:r>
          </a:p>
          <a:p>
            <a:pPr marL="88900" indent="0">
              <a:buNone/>
            </a:pPr>
            <a:r>
              <a:rPr lang="en-US" sz="1800" dirty="0"/>
              <a:t>Disadvantage :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Whenever new machine comes into Environment you need install the agent on it to establish its communication to Master server.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When Master is upgraded with newer version all Client agents should be upgraded.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Ansible is push based mechanism Tools.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000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539</Words>
  <Application>Microsoft Macintosh PowerPoint</Application>
  <PresentationFormat>On-screen Show (16:9)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Wingdings</vt:lpstr>
      <vt:lpstr>Fira Sans SemiBold</vt:lpstr>
      <vt:lpstr>Fira Sans Light</vt:lpstr>
      <vt:lpstr>Times New Roman</vt:lpstr>
      <vt:lpstr>Leontes template</vt:lpstr>
      <vt:lpstr>Lets get started</vt:lpstr>
      <vt:lpstr>What are we going to see in this session?</vt:lpstr>
      <vt:lpstr>Introduction to Ansible</vt:lpstr>
      <vt:lpstr>What we do using Ansible ?</vt:lpstr>
      <vt:lpstr>Why Ansible ?</vt:lpstr>
      <vt:lpstr>Simple Scenario</vt:lpstr>
      <vt:lpstr>Pull Vs Push Configuration</vt:lpstr>
      <vt:lpstr>Cont.</vt:lpstr>
      <vt:lpstr>Cont.</vt:lpstr>
      <vt:lpstr>Common use case of Ansible</vt:lpstr>
      <vt:lpstr>Ansible Architecture 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Prabhu Thangavel</cp:lastModifiedBy>
  <cp:revision>24</cp:revision>
  <dcterms:modified xsi:type="dcterms:W3CDTF">2021-11-05T10:35:26Z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