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68" r:id="rId9"/>
    <p:sldId id="265" r:id="rId10"/>
    <p:sldId id="2146847069" r:id="rId11"/>
    <p:sldId id="2146847057" r:id="rId12"/>
    <p:sldId id="2146847060" r:id="rId13"/>
    <p:sldId id="2146847063" r:id="rId14"/>
    <p:sldId id="2146847064" r:id="rId15"/>
    <p:sldId id="2146847065" r:id="rId16"/>
    <p:sldId id="2146847066" r:id="rId17"/>
    <p:sldId id="2146847067" r:id="rId18"/>
    <p:sldId id="2146847062" r:id="rId19"/>
    <p:sldId id="2146847061" r:id="rId20"/>
    <p:sldId id="2146847055"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rnvinit/Edunet_IBMSkills_Internship_Project.gi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995807"/>
            <a:ext cx="9144000" cy="977778"/>
          </a:xfrm>
        </p:spPr>
        <p:txBody>
          <a:bodyPr>
            <a:noAutofit/>
          </a:bodyPr>
          <a:lstStyle/>
          <a:p>
            <a:pPr algn="ctr"/>
            <a:r>
              <a:rPr lang="en-US" sz="4000" b="1" dirty="0">
                <a:solidFill>
                  <a:schemeClr val="accent1"/>
                </a:solidFill>
                <a:latin typeface="Times New Roman" panose="02020603050405020304" pitchFamily="18" charset="0"/>
                <a:cs typeface="Times New Roman" panose="02020603050405020304" pitchFamily="18" charset="0"/>
              </a:rPr>
              <a:t>Secure Data Hiding in Image Using Steganography</a:t>
            </a:r>
          </a:p>
        </p:txBody>
      </p:sp>
      <p:sp>
        <p:nvSpPr>
          <p:cNvPr id="3" name="TextBox 2"/>
          <p:cNvSpPr txBox="1"/>
          <p:nvPr/>
        </p:nvSpPr>
        <p:spPr>
          <a:xfrm>
            <a:off x="-329782" y="1034321"/>
            <a:ext cx="12726648" cy="707886"/>
          </a:xfrm>
          <a:prstGeom prst="rect">
            <a:avLst/>
          </a:prstGeom>
          <a:noFill/>
        </p:spPr>
        <p:txBody>
          <a:bodyPr wrap="square" lIns="91440" tIns="45720" rIns="91440" bIns="45720" rtlCol="0" anchor="t">
            <a:spAutoFit/>
          </a:bodyPr>
          <a:lstStyle/>
          <a:p>
            <a:pPr algn="ctr"/>
            <a:r>
              <a:rPr lang="en-US" sz="40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2105908" y="3552223"/>
            <a:ext cx="7980183" cy="2308324"/>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Presented By: Vinit Kumar Shukla ( PG Scholar)</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Student Name : Vinit Kumar Shukla</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College Name : SJC INSTITUTE OF TECHNOLOGY,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Chickballapur</a:t>
            </a:r>
            <a:r>
              <a:rPr lang="en-US" sz="2400" b="1" dirty="0">
                <a:solidFill>
                  <a:schemeClr val="accent1">
                    <a:lumMod val="75000"/>
                  </a:schemeClr>
                </a:solidFill>
                <a:latin typeface="Times New Roman" panose="02020603050405020304" pitchFamily="18" charset="0"/>
                <a:cs typeface="Times New Roman" panose="02020603050405020304" pitchFamily="18" charset="0"/>
              </a:rPr>
              <a:t>- 562101, Karnataka,</a:t>
            </a:r>
            <a:br>
              <a:rPr lang="en-US" sz="2400" b="1" dirty="0">
                <a:solidFill>
                  <a:schemeClr val="accent1">
                    <a:lumMod val="75000"/>
                  </a:schemeClr>
                </a:solidFill>
                <a:latin typeface="Times New Roman" panose="02020603050405020304" pitchFamily="18" charset="0"/>
                <a:cs typeface="Times New Roman" panose="02020603050405020304" pitchFamily="18" charset="0"/>
              </a:rPr>
            </a:br>
            <a:r>
              <a:rPr lang="en-US" sz="2400" b="1" dirty="0">
                <a:solidFill>
                  <a:schemeClr val="accent1">
                    <a:lumMod val="75000"/>
                  </a:schemeClr>
                </a:solidFill>
                <a:latin typeface="Times New Roman" panose="02020603050405020304" pitchFamily="18" charset="0"/>
                <a:cs typeface="Times New Roman" panose="02020603050405020304" pitchFamily="18" charset="0"/>
              </a:rPr>
              <a:t>Department: Computer Science and Engineering</a:t>
            </a:r>
          </a:p>
          <a:p>
            <a:pPr algn="ct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E45AD-A1D3-E0ED-B811-8510C4D160A7}"/>
              </a:ext>
            </a:extLst>
          </p:cNvPr>
          <p:cNvSpPr>
            <a:spLocks noGrp="1"/>
          </p:cNvSpPr>
          <p:nvPr>
            <p:ph type="title"/>
          </p:nvPr>
        </p:nvSpPr>
        <p:spPr>
          <a:xfrm>
            <a:off x="581191" y="6077332"/>
            <a:ext cx="11029615" cy="530296"/>
          </a:xfrm>
        </p:spPr>
        <p:txBody>
          <a:bodyPr>
            <a:normAutofit/>
          </a:bodyPr>
          <a:lstStyle/>
          <a:p>
            <a:pPr algn="ctr"/>
            <a:r>
              <a:rPr lang="en-IN" dirty="0">
                <a:solidFill>
                  <a:schemeClr val="tx1"/>
                </a:solidFill>
                <a:latin typeface="Times New Roman" panose="02020603050405020304" pitchFamily="18" charset="0"/>
                <a:cs typeface="Times New Roman" panose="02020603050405020304" pitchFamily="18" charset="0"/>
              </a:rPr>
              <a:t>Output_CUI_Based_2</a:t>
            </a:r>
          </a:p>
        </p:txBody>
      </p:sp>
      <p:pic>
        <p:nvPicPr>
          <p:cNvPr id="5" name="Content Placeholder 4" descr="A screenshot of a computer&#10;&#10;AI-generated content may be incorrect.">
            <a:extLst>
              <a:ext uri="{FF2B5EF4-FFF2-40B4-BE49-F238E27FC236}">
                <a16:creationId xmlns:a16="http://schemas.microsoft.com/office/drawing/2014/main" id="{E9F118C8-7513-3246-52C6-BE97B19685C5}"/>
              </a:ext>
            </a:extLst>
          </p:cNvPr>
          <p:cNvPicPr>
            <a:picLocks noGrp="1" noChangeAspect="1"/>
          </p:cNvPicPr>
          <p:nvPr>
            <p:ph idx="1"/>
          </p:nvPr>
        </p:nvPicPr>
        <p:blipFill>
          <a:blip r:embed="rId2"/>
          <a:stretch>
            <a:fillRect/>
          </a:stretch>
        </p:blipFill>
        <p:spPr>
          <a:xfrm>
            <a:off x="581192" y="1301750"/>
            <a:ext cx="11029616" cy="4673600"/>
          </a:xfrm>
        </p:spPr>
      </p:pic>
    </p:spTree>
    <p:extLst>
      <p:ext uri="{BB962C8B-B14F-4D97-AF65-F5344CB8AC3E}">
        <p14:creationId xmlns:p14="http://schemas.microsoft.com/office/powerpoint/2010/main" val="1313013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0B74E-B9D7-4EB9-E8BA-0A7296D3A508}"/>
              </a:ext>
            </a:extLst>
          </p:cNvPr>
          <p:cNvSpPr>
            <a:spLocks noGrp="1"/>
          </p:cNvSpPr>
          <p:nvPr>
            <p:ph type="title"/>
          </p:nvPr>
        </p:nvSpPr>
        <p:spPr>
          <a:xfrm>
            <a:off x="431179" y="5894641"/>
            <a:ext cx="11131837" cy="530296"/>
          </a:xfrm>
        </p:spPr>
        <p:txBody>
          <a:bodyPr>
            <a:normAutofit/>
          </a:bodyPr>
          <a:lstStyle/>
          <a:p>
            <a:pPr algn="ctr"/>
            <a:r>
              <a:rPr lang="en-IN" dirty="0">
                <a:solidFill>
                  <a:schemeClr val="tx1"/>
                </a:solidFill>
                <a:latin typeface="Times New Roman" panose="02020603050405020304" pitchFamily="18" charset="0"/>
                <a:cs typeface="Times New Roman" panose="02020603050405020304" pitchFamily="18" charset="0"/>
              </a:rPr>
              <a:t>Output_CUI_Based_3</a:t>
            </a:r>
          </a:p>
        </p:txBody>
      </p:sp>
      <p:pic>
        <p:nvPicPr>
          <p:cNvPr id="5" name="Content Placeholder 4" descr="A screenshot of a computer&#10;&#10;AI-generated content may be incorrect.">
            <a:extLst>
              <a:ext uri="{FF2B5EF4-FFF2-40B4-BE49-F238E27FC236}">
                <a16:creationId xmlns:a16="http://schemas.microsoft.com/office/drawing/2014/main" id="{530CFE03-9901-CE80-2483-33DCF8A47DC7}"/>
              </a:ext>
            </a:extLst>
          </p:cNvPr>
          <p:cNvPicPr>
            <a:picLocks noGrp="1" noChangeAspect="1"/>
          </p:cNvPicPr>
          <p:nvPr>
            <p:ph idx="1"/>
          </p:nvPr>
        </p:nvPicPr>
        <p:blipFill>
          <a:blip r:embed="rId2"/>
          <a:stretch>
            <a:fillRect/>
          </a:stretch>
        </p:blipFill>
        <p:spPr>
          <a:xfrm>
            <a:off x="431179" y="1263677"/>
            <a:ext cx="11131837" cy="4673600"/>
          </a:xfrm>
        </p:spPr>
      </p:pic>
    </p:spTree>
    <p:extLst>
      <p:ext uri="{BB962C8B-B14F-4D97-AF65-F5344CB8AC3E}">
        <p14:creationId xmlns:p14="http://schemas.microsoft.com/office/powerpoint/2010/main" val="1529688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2BE1-CCB6-7816-BD4B-BC47C8168D65}"/>
              </a:ext>
            </a:extLst>
          </p:cNvPr>
          <p:cNvSpPr>
            <a:spLocks noGrp="1"/>
          </p:cNvSpPr>
          <p:nvPr>
            <p:ph type="title"/>
          </p:nvPr>
        </p:nvSpPr>
        <p:spPr>
          <a:xfrm>
            <a:off x="1721637" y="5975350"/>
            <a:ext cx="8748723" cy="530296"/>
          </a:xfrm>
        </p:spPr>
        <p:txBody>
          <a:bodyPr>
            <a:normAutofit/>
          </a:bodyPr>
          <a:lstStyle/>
          <a:p>
            <a:pPr algn="ctr"/>
            <a:r>
              <a:rPr lang="en-IN" dirty="0">
                <a:solidFill>
                  <a:schemeClr val="tx1"/>
                </a:solidFill>
              </a:rPr>
              <a:t>Output_GUI_Based_1</a:t>
            </a:r>
          </a:p>
        </p:txBody>
      </p:sp>
      <p:pic>
        <p:nvPicPr>
          <p:cNvPr id="5" name="Content Placeholder 4" descr="A screenshot of a computer&#10;&#10;AI-generated content may be incorrect.">
            <a:extLst>
              <a:ext uri="{FF2B5EF4-FFF2-40B4-BE49-F238E27FC236}">
                <a16:creationId xmlns:a16="http://schemas.microsoft.com/office/drawing/2014/main" id="{0202E897-798C-2667-EA7D-DCA19A95F069}"/>
              </a:ext>
            </a:extLst>
          </p:cNvPr>
          <p:cNvPicPr>
            <a:picLocks noGrp="1" noChangeAspect="1"/>
          </p:cNvPicPr>
          <p:nvPr>
            <p:ph idx="1"/>
          </p:nvPr>
        </p:nvPicPr>
        <p:blipFill>
          <a:blip r:embed="rId2"/>
          <a:stretch>
            <a:fillRect/>
          </a:stretch>
        </p:blipFill>
        <p:spPr>
          <a:xfrm>
            <a:off x="1721639" y="1405870"/>
            <a:ext cx="8748723" cy="4673600"/>
          </a:xfrm>
        </p:spPr>
      </p:pic>
      <p:sp>
        <p:nvSpPr>
          <p:cNvPr id="7" name="TextBox 6">
            <a:extLst>
              <a:ext uri="{FF2B5EF4-FFF2-40B4-BE49-F238E27FC236}">
                <a16:creationId xmlns:a16="http://schemas.microsoft.com/office/drawing/2014/main" id="{ED50381F-0554-1219-448A-1B23CC24A468}"/>
              </a:ext>
            </a:extLst>
          </p:cNvPr>
          <p:cNvSpPr txBox="1"/>
          <p:nvPr/>
        </p:nvSpPr>
        <p:spPr>
          <a:xfrm>
            <a:off x="630942" y="610898"/>
            <a:ext cx="6096000" cy="707886"/>
          </a:xfrm>
          <a:prstGeom prst="rect">
            <a:avLst/>
          </a:prstGeom>
          <a:noFill/>
        </p:spPr>
        <p:txBody>
          <a:bodyPr wrap="square">
            <a:spAutoFit/>
          </a:bodyPr>
          <a:lstStyle/>
          <a:p>
            <a:r>
              <a:rPr lang="en-IN" sz="4000" dirty="0">
                <a:solidFill>
                  <a:schemeClr val="accent1"/>
                </a:solidFill>
                <a:latin typeface="Times New Roman" panose="02020603050405020304" pitchFamily="18" charset="0"/>
                <a:cs typeface="Times New Roman" panose="02020603050405020304" pitchFamily="18" charset="0"/>
              </a:rPr>
              <a:t>RESULT (GUI Based)</a:t>
            </a:r>
            <a:endParaRPr lang="en-IN" sz="4000" dirty="0"/>
          </a:p>
        </p:txBody>
      </p:sp>
    </p:spTree>
    <p:extLst>
      <p:ext uri="{BB962C8B-B14F-4D97-AF65-F5344CB8AC3E}">
        <p14:creationId xmlns:p14="http://schemas.microsoft.com/office/powerpoint/2010/main" val="3341749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50269-9501-9664-3A64-AC69CFD1BA1F}"/>
              </a:ext>
            </a:extLst>
          </p:cNvPr>
          <p:cNvSpPr>
            <a:spLocks noGrp="1"/>
          </p:cNvSpPr>
          <p:nvPr>
            <p:ph type="title"/>
          </p:nvPr>
        </p:nvSpPr>
        <p:spPr>
          <a:xfrm>
            <a:off x="1948667" y="6101471"/>
            <a:ext cx="8294665" cy="530296"/>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Output_CUI_Based_2</a:t>
            </a:r>
          </a:p>
        </p:txBody>
      </p:sp>
      <p:pic>
        <p:nvPicPr>
          <p:cNvPr id="5" name="Content Placeholder 4" descr="A screenshot of a computer&#10;&#10;AI-generated content may be incorrect.">
            <a:extLst>
              <a:ext uri="{FF2B5EF4-FFF2-40B4-BE49-F238E27FC236}">
                <a16:creationId xmlns:a16="http://schemas.microsoft.com/office/drawing/2014/main" id="{6FD430B0-0794-63C6-2F4B-8FA43D57BF12}"/>
              </a:ext>
            </a:extLst>
          </p:cNvPr>
          <p:cNvPicPr>
            <a:picLocks noGrp="1" noChangeAspect="1"/>
          </p:cNvPicPr>
          <p:nvPr>
            <p:ph idx="1"/>
          </p:nvPr>
        </p:nvPicPr>
        <p:blipFill>
          <a:blip r:embed="rId2"/>
          <a:stretch>
            <a:fillRect/>
          </a:stretch>
        </p:blipFill>
        <p:spPr>
          <a:xfrm>
            <a:off x="1948667" y="1301750"/>
            <a:ext cx="8294665" cy="4673600"/>
          </a:xfrm>
        </p:spPr>
      </p:pic>
    </p:spTree>
    <p:extLst>
      <p:ext uri="{BB962C8B-B14F-4D97-AF65-F5344CB8AC3E}">
        <p14:creationId xmlns:p14="http://schemas.microsoft.com/office/powerpoint/2010/main" val="431275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0DDE-CED1-88BC-8BD0-645B254E676F}"/>
              </a:ext>
            </a:extLst>
          </p:cNvPr>
          <p:cNvSpPr>
            <a:spLocks noGrp="1"/>
          </p:cNvSpPr>
          <p:nvPr>
            <p:ph type="title"/>
          </p:nvPr>
        </p:nvSpPr>
        <p:spPr>
          <a:xfrm>
            <a:off x="1925643" y="6068814"/>
            <a:ext cx="8340712" cy="530296"/>
          </a:xfrm>
        </p:spPr>
        <p:txBody>
          <a:bodyPr/>
          <a:lstStyle/>
          <a:p>
            <a:pPr algn="ctr"/>
            <a:r>
              <a:rPr lang="en-IN" dirty="0">
                <a:solidFill>
                  <a:schemeClr val="tx1"/>
                </a:solidFill>
                <a:latin typeface="Times New Roman" panose="02020603050405020304" pitchFamily="18" charset="0"/>
                <a:cs typeface="Times New Roman" panose="02020603050405020304" pitchFamily="18" charset="0"/>
              </a:rPr>
              <a:t>Output_CUI_Based_3</a:t>
            </a:r>
          </a:p>
        </p:txBody>
      </p:sp>
      <p:pic>
        <p:nvPicPr>
          <p:cNvPr id="5" name="Content Placeholder 4" descr="A screenshot of a computer&#10;&#10;AI-generated content may be incorrect.">
            <a:extLst>
              <a:ext uri="{FF2B5EF4-FFF2-40B4-BE49-F238E27FC236}">
                <a16:creationId xmlns:a16="http://schemas.microsoft.com/office/drawing/2014/main" id="{21AF6864-82A5-9001-8F4D-0A41F6748EF5}"/>
              </a:ext>
            </a:extLst>
          </p:cNvPr>
          <p:cNvPicPr>
            <a:picLocks noGrp="1" noChangeAspect="1"/>
          </p:cNvPicPr>
          <p:nvPr>
            <p:ph idx="1"/>
          </p:nvPr>
        </p:nvPicPr>
        <p:blipFill>
          <a:blip r:embed="rId2"/>
          <a:stretch>
            <a:fillRect/>
          </a:stretch>
        </p:blipFill>
        <p:spPr>
          <a:xfrm>
            <a:off x="1925643" y="1301750"/>
            <a:ext cx="8340713" cy="4673600"/>
          </a:xfrm>
        </p:spPr>
      </p:pic>
    </p:spTree>
    <p:extLst>
      <p:ext uri="{BB962C8B-B14F-4D97-AF65-F5344CB8AC3E}">
        <p14:creationId xmlns:p14="http://schemas.microsoft.com/office/powerpoint/2010/main" val="98680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project </a:t>
            </a:r>
            <a:r>
              <a:rPr lang="en-US" sz="2200" b="1" dirty="0">
                <a:latin typeface="Times New Roman" panose="02020603050405020304" pitchFamily="18" charset="0"/>
                <a:cs typeface="Times New Roman" panose="02020603050405020304" pitchFamily="18" charset="0"/>
              </a:rPr>
              <a:t>"Secure Data Hiding in Images Using Steganography"</a:t>
            </a:r>
            <a:r>
              <a:rPr lang="en-US" sz="2200" dirty="0">
                <a:latin typeface="Times New Roman" panose="02020603050405020304" pitchFamily="18" charset="0"/>
                <a:cs typeface="Times New Roman" panose="02020603050405020304" pitchFamily="18" charset="0"/>
              </a:rPr>
              <a:t> effectively addresses the vulnerability of sensitive information shared over open communication channels. By combining encryption and decryption with image steganography, it creates a secure and concealed communication channel. Encrypted data is seamlessly embedded within digital images, ensuring confidentiality and minimizing detectability. A reliable decryption process guarantees the safe retrieval of hidden information, thereby reducing the risk of interception and unauthorized access. This innovative approach significantly enhances overall cybersecurity, offering a practical and efficient solution for secure information exchange.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hlinkClick r:id="rId2"/>
              </a:rPr>
              <a:t>https://github.com/rnvinit/Edunet_IBMSkills_Internship_Project.git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lgn="just">
              <a:lnSpc>
                <a:spcPct val="150000"/>
              </a:lnSpc>
            </a:pPr>
            <a:r>
              <a:rPr lang="en-US" sz="2200" dirty="0">
                <a:latin typeface="Times New Roman" panose="02020603050405020304" pitchFamily="18" charset="0"/>
                <a:cs typeface="Times New Roman" panose="02020603050405020304" pitchFamily="18" charset="0"/>
              </a:rPr>
              <a:t>The future scope of this project includes integrating advanced encryption techniques like quantum-safe encryption for enhanced security, along with AI-powered steganalysis resistance to avoid detection. It can be extended to support cross-platform steganography, embedding data in audio, video, and documents. Cloud-based secure communication and real-time steganographic messaging apps could enable instant and covert exchanges. Additionally, blockchain integration would ensure authenticity and traceability, while forensic and defense applications would strengthen covert communication channels for sensitive information.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0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9"/>
            <a:ext cx="10515600" cy="1060470"/>
          </a:xfrm>
        </p:spPr>
        <p:txBody>
          <a:bodyPr>
            <a:normAutofit/>
          </a:bodyPr>
          <a:lstStyle/>
          <a:p>
            <a:r>
              <a:rPr lang="en-US" sz="4000"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400" b="1" dirty="0">
                <a:latin typeface="Times New Roman" panose="02020603050405020304" pitchFamily="18" charset="0"/>
                <a:ea typeface="+mn-lt"/>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Problem Statement </a:t>
            </a:r>
          </a:p>
          <a:p>
            <a:pPr marL="305435" indent="-305435"/>
            <a:r>
              <a:rPr lang="en-US" sz="2400" b="1" dirty="0">
                <a:latin typeface="Times New Roman" panose="02020603050405020304" pitchFamily="18" charset="0"/>
                <a:ea typeface="+mn-lt"/>
                <a:cs typeface="Times New Roman" panose="02020603050405020304" pitchFamily="18" charset="0"/>
              </a:rPr>
              <a:t>Technology used</a:t>
            </a:r>
            <a:endParaRPr lang="en-US" sz="2400" dirty="0">
              <a:latin typeface="Times New Roman" panose="02020603050405020304" pitchFamily="18" charset="0"/>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Wow factor </a:t>
            </a:r>
            <a:endParaRPr lang="en-US" sz="2400" dirty="0">
              <a:latin typeface="Times New Roman" panose="02020603050405020304" pitchFamily="18" charset="0"/>
              <a:ea typeface="+mn-lt"/>
              <a:cs typeface="Times New Roman" panose="02020603050405020304" pitchFamily="18" charset="0"/>
            </a:endParaRPr>
          </a:p>
          <a:p>
            <a:pPr marL="305435" indent="-305435"/>
            <a:r>
              <a:rPr lang="en-US" sz="2400" b="1" dirty="0">
                <a:latin typeface="Times New Roman" panose="02020603050405020304" pitchFamily="18" charset="0"/>
                <a:ea typeface="+mn-lt"/>
                <a:cs typeface="Times New Roman" panose="02020603050405020304" pitchFamily="18" charset="0"/>
              </a:rPr>
              <a:t>End users</a:t>
            </a:r>
          </a:p>
          <a:p>
            <a:pPr marL="305435" indent="-305435"/>
            <a:r>
              <a:rPr lang="en-US" sz="2400" b="1" dirty="0">
                <a:latin typeface="Times New Roman" panose="02020603050405020304" pitchFamily="18" charset="0"/>
                <a:ea typeface="+mn-lt"/>
                <a:cs typeface="Times New Roman" panose="02020603050405020304" pitchFamily="18" charset="0"/>
              </a:rPr>
              <a:t>Result</a:t>
            </a:r>
          </a:p>
          <a:p>
            <a:pPr marL="305435" indent="-305435"/>
            <a:r>
              <a:rPr lang="en-US" sz="2400" b="1" dirty="0">
                <a:latin typeface="Times New Roman" panose="02020603050405020304" pitchFamily="18" charset="0"/>
                <a:ea typeface="+mn-lt"/>
                <a:cs typeface="Times New Roman" panose="02020603050405020304" pitchFamily="18" charset="0"/>
              </a:rPr>
              <a:t>Conclusion</a:t>
            </a:r>
          </a:p>
          <a:p>
            <a:pPr marL="305435" indent="-305435"/>
            <a:r>
              <a:rPr lang="en-US" sz="2400" b="1" dirty="0">
                <a:latin typeface="Times New Roman" panose="02020603050405020304" pitchFamily="18" charset="0"/>
                <a:ea typeface="+mn-lt"/>
                <a:cs typeface="Times New Roman" panose="02020603050405020304" pitchFamily="18" charset="0"/>
              </a:rPr>
              <a:t>Git-hub Link</a:t>
            </a:r>
          </a:p>
          <a:p>
            <a:pPr marL="305435" indent="-305435"/>
            <a:r>
              <a:rPr lang="en-US" sz="2400" b="1" dirty="0">
                <a:latin typeface="Times New Roman" panose="02020603050405020304" pitchFamily="18" charset="0"/>
                <a:ea typeface="+mn-lt"/>
                <a:cs typeface="Times New Roman" panose="02020603050405020304" pitchFamily="18" charset="0"/>
              </a:rPr>
              <a:t>Future scope</a:t>
            </a:r>
          </a:p>
          <a:p>
            <a:pPr marL="0" indent="0">
              <a:buNone/>
            </a:pPr>
            <a:endParaRPr lang="en-US" sz="2200" b="1" dirty="0">
              <a:latin typeface="Times New Roman" panose="02020603050405020304" pitchFamily="18" charset="0"/>
              <a:ea typeface="+mn-lt"/>
              <a:cs typeface="Times New Roman" panose="02020603050405020304" pitchFamily="18" charset="0"/>
            </a:endParaRPr>
          </a:p>
          <a:p>
            <a:pPr marL="305435" indent="-305435"/>
            <a:endParaRPr lang="en-US" sz="2200" b="1" dirty="0">
              <a:latin typeface="Times New Roman" panose="02020603050405020304" pitchFamily="18" charset="0"/>
              <a:ea typeface="+mn-lt"/>
              <a:cs typeface="Times New Roman" panose="02020603050405020304" pitchFamily="18" charset="0"/>
            </a:endParaRPr>
          </a:p>
          <a:p>
            <a:pPr marL="305435" indent="-305435"/>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19CCF7F4-08A6-F150-744F-68D4F85C8B43}"/>
              </a:ext>
            </a:extLst>
          </p:cNvPr>
          <p:cNvSpPr>
            <a:spLocks noGrp="1" noChangeArrowheads="1"/>
          </p:cNvSpPr>
          <p:nvPr>
            <p:ph idx="1"/>
          </p:nvPr>
        </p:nvSpPr>
        <p:spPr bwMode="auto">
          <a:xfrm>
            <a:off x="516815" y="589897"/>
            <a:ext cx="11158370" cy="556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Sensitive information shared over open communication channels is vulnerable to interception and unauthorized access.</a:t>
            </a:r>
          </a:p>
          <a:p>
            <a:pPr algn="just"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combines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encryption and decryption with image steganography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create a secure and concealed communication channel.</a:t>
            </a:r>
          </a:p>
          <a:p>
            <a:pPr algn="just"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Encrypted data is embedded within digital images, ensuring confidentiality and minimizing detectability.</a:t>
            </a:r>
          </a:p>
          <a:p>
            <a:pPr algn="just"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reliable decryption process guarantees secure retrieval of hidden information.</a:t>
            </a:r>
          </a:p>
          <a:p>
            <a:pPr algn="just" defTabSz="914400" eaLnBrk="0" fontAlgn="base" hangingPunct="0">
              <a:lnSpc>
                <a:spcPct val="150000"/>
              </a:lnSpc>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approach enhances overall cybersecurity by reducing the risk of detection and unauthorized access.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Technology  used</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400" b="1" dirty="0">
                <a:latin typeface="Times New Roman" panose="02020603050405020304" pitchFamily="18" charset="0"/>
                <a:cs typeface="Times New Roman" panose="02020603050405020304" pitchFamily="18" charset="0"/>
              </a:rPr>
              <a:t>Programming Language:</a:t>
            </a:r>
            <a:br>
              <a:rPr lang="en-IN"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Python:</a:t>
            </a:r>
            <a:r>
              <a:rPr lang="en-US" sz="2400" dirty="0">
                <a:latin typeface="Times New Roman" panose="02020603050405020304" pitchFamily="18" charset="0"/>
                <a:cs typeface="Times New Roman" panose="02020603050405020304" pitchFamily="18" charset="0"/>
              </a:rPr>
              <a:t> Core programming language for both GUI and CUI implementations.</a:t>
            </a:r>
            <a:br>
              <a:rPr lang="en-US"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IDE:</a:t>
            </a:r>
            <a:r>
              <a:rPr lang="en-IN" sz="2400" dirty="0">
                <a:latin typeface="Times New Roman" panose="02020603050405020304" pitchFamily="18" charset="0"/>
                <a:cs typeface="Times New Roman" panose="02020603050405020304" pitchFamily="18" charset="0"/>
              </a:rPr>
              <a:t> IDLE (</a:t>
            </a:r>
            <a:r>
              <a:rPr lang="en-US" sz="2400" dirty="0">
                <a:latin typeface="Times New Roman" panose="02020603050405020304" pitchFamily="18" charset="0"/>
                <a:cs typeface="Times New Roman" panose="02020603050405020304" pitchFamily="18" charset="0"/>
              </a:rPr>
              <a:t>Integrated Development and Learning Environment)</a:t>
            </a: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Version Control:</a:t>
            </a:r>
            <a:r>
              <a:rPr lang="en-IN" sz="2400" dirty="0">
                <a:latin typeface="Times New Roman" panose="02020603050405020304" pitchFamily="18" charset="0"/>
                <a:cs typeface="Times New Roman" panose="02020603050405020304" pitchFamily="18" charset="0"/>
              </a:rPr>
              <a:t> GitHub</a:t>
            </a:r>
            <a:br>
              <a:rPr lang="en-IN" sz="2400"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Libraries:</a:t>
            </a:r>
            <a:endParaRPr lang="en-IN"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400" b="1" dirty="0" err="1">
                <a:latin typeface="Times New Roman" panose="02020603050405020304" pitchFamily="18" charset="0"/>
                <a:cs typeface="Times New Roman" panose="02020603050405020304" pitchFamily="18" charset="0"/>
              </a:rPr>
              <a:t>Tkinter</a:t>
            </a:r>
            <a:r>
              <a:rPr lang="en-IN" sz="2400" b="1"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GUI for encoding and decoding messages into images.</a:t>
            </a:r>
          </a:p>
          <a:p>
            <a:pPr marL="742950" lvl="1"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OpenCV (cv2):</a:t>
            </a:r>
            <a:r>
              <a:rPr lang="en-IN" sz="2400" dirty="0">
                <a:latin typeface="Times New Roman" panose="02020603050405020304" pitchFamily="18" charset="0"/>
                <a:cs typeface="Times New Roman" panose="02020603050405020304" pitchFamily="18" charset="0"/>
              </a:rPr>
              <a:t> Image processing (loading and saving images).</a:t>
            </a:r>
          </a:p>
          <a:p>
            <a:pPr marL="742950" lvl="1"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NumPy:</a:t>
            </a:r>
            <a:r>
              <a:rPr lang="en-IN" sz="2400" dirty="0">
                <a:latin typeface="Times New Roman" panose="02020603050405020304" pitchFamily="18" charset="0"/>
                <a:cs typeface="Times New Roman" panose="02020603050405020304" pitchFamily="18" charset="0"/>
              </a:rPr>
              <a:t> Handling pixel data efficiently.</a:t>
            </a:r>
          </a:p>
          <a:p>
            <a:pPr marL="742950" lvl="1"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Pillow (PIL):</a:t>
            </a:r>
            <a:r>
              <a:rPr lang="en-IN" sz="2400" dirty="0">
                <a:latin typeface="Times New Roman" panose="02020603050405020304" pitchFamily="18" charset="0"/>
                <a:cs typeface="Times New Roman" panose="02020603050405020304" pitchFamily="18" charset="0"/>
              </a:rPr>
              <a:t> Image format conversion and manipulation.</a:t>
            </a:r>
          </a:p>
          <a:p>
            <a:pPr marL="742950" lvl="1" indent="-285750">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Stenography:</a:t>
            </a:r>
            <a:r>
              <a:rPr lang="en-IN" sz="2400" dirty="0">
                <a:latin typeface="Times New Roman" panose="02020603050405020304" pitchFamily="18" charset="0"/>
                <a:cs typeface="Times New Roman" panose="02020603050405020304" pitchFamily="18" charset="0"/>
              </a:rPr>
              <a:t> Securing the hidden message.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7C83-1E18-A3EB-96C1-E226C03EE91B}"/>
              </a:ext>
            </a:extLst>
          </p:cNvPr>
          <p:cNvSpPr>
            <a:spLocks noGrp="1"/>
          </p:cNvSpPr>
          <p:nvPr>
            <p:ph type="title"/>
          </p:nvPr>
        </p:nvSpPr>
        <p:spPr/>
        <p:txBody>
          <a:bodyPr>
            <a:noAutofit/>
          </a:bodyPr>
          <a:lstStyle/>
          <a:p>
            <a:r>
              <a:rPr lang="en-US" sz="4000" b="1" dirty="0">
                <a:solidFill>
                  <a:schemeClr val="accent1"/>
                </a:solidFill>
                <a:latin typeface="Times New Roman" panose="02020603050405020304" pitchFamily="18" charset="0"/>
                <a:cs typeface="Times New Roman" panose="02020603050405020304" pitchFamily="18" charset="0"/>
              </a:rPr>
              <a:t>Technology  used Continue…</a:t>
            </a:r>
            <a:endParaRPr lang="en-IN" sz="4000" dirty="0"/>
          </a:p>
        </p:txBody>
      </p:sp>
      <p:sp>
        <p:nvSpPr>
          <p:cNvPr id="5" name="TextBox 4">
            <a:extLst>
              <a:ext uri="{FF2B5EF4-FFF2-40B4-BE49-F238E27FC236}">
                <a16:creationId xmlns:a16="http://schemas.microsoft.com/office/drawing/2014/main" id="{92F9A6F3-43D2-CB61-A407-72AACE6CB642}"/>
              </a:ext>
            </a:extLst>
          </p:cNvPr>
          <p:cNvSpPr txBox="1"/>
          <p:nvPr/>
        </p:nvSpPr>
        <p:spPr>
          <a:xfrm>
            <a:off x="581192" y="1426029"/>
            <a:ext cx="11029616" cy="3582519"/>
          </a:xfrm>
          <a:prstGeom prst="rect">
            <a:avLst/>
          </a:prstGeom>
          <a:noFill/>
        </p:spPr>
        <p:txBody>
          <a:bodyPr wrap="square">
            <a:spAutoFit/>
          </a:bodyPr>
          <a:lstStyle/>
          <a:p>
            <a:pPr defTabSz="457200">
              <a:spcBef>
                <a:spcPct val="20000"/>
              </a:spcBef>
              <a:spcAft>
                <a:spcPts val="600"/>
              </a:spcAft>
              <a:buClr>
                <a:schemeClr val="accent1"/>
              </a:buClr>
              <a:buSzPct val="92000"/>
            </a:pPr>
            <a:r>
              <a:rPr lang="en-US" sz="2400" b="1" dirty="0">
                <a:solidFill>
                  <a:schemeClr val="tx1">
                    <a:lumMod val="75000"/>
                    <a:lumOff val="25000"/>
                  </a:schemeClr>
                </a:solidFill>
                <a:latin typeface="Times New Roman" panose="02020603050405020304" pitchFamily="18" charset="0"/>
                <a:cs typeface="Times New Roman" panose="02020603050405020304" pitchFamily="18" charset="0"/>
              </a:rPr>
              <a:t>The project includes two versions:</a:t>
            </a:r>
            <a:endParaRPr lang="en-IN"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defTabSz="457200">
              <a:spcBef>
                <a:spcPct val="20000"/>
              </a:spcBef>
              <a:spcAft>
                <a:spcPts val="600"/>
              </a:spcAft>
              <a:buClr>
                <a:schemeClr val="accent1"/>
              </a:buClr>
              <a:buSzPct val="92000"/>
              <a:buFont typeface="Wingdings" panose="05000000000000000000" pitchFamily="2" charset="2"/>
              <a:buChar char="§"/>
            </a:pPr>
            <a:r>
              <a:rPr lang="en-IN" sz="2400" b="1" dirty="0">
                <a:solidFill>
                  <a:schemeClr val="tx1">
                    <a:lumMod val="75000"/>
                    <a:lumOff val="25000"/>
                  </a:schemeClr>
                </a:solidFill>
                <a:latin typeface="Times New Roman" panose="02020603050405020304" pitchFamily="18" charset="0"/>
                <a:cs typeface="Times New Roman" panose="02020603050405020304" pitchFamily="18" charset="0"/>
              </a:rPr>
              <a:t>GUI Version:</a:t>
            </a:r>
          </a:p>
          <a:p>
            <a:pPr marL="742950" lvl="1" indent="-285750" defTabSz="457200">
              <a:spcBef>
                <a:spcPct val="20000"/>
              </a:spcBef>
              <a:spcAft>
                <a:spcPts val="600"/>
              </a:spcAft>
              <a:buClr>
                <a:schemeClr val="accent1"/>
              </a:buClr>
              <a:buSzPct val="92000"/>
              <a:buFont typeface="Arial" panose="020B0604020202020204" pitchFamily="34" charset="0"/>
              <a:buChar char="•"/>
            </a:pP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Embed and extract secret messages in images via a graphical interface.</a:t>
            </a:r>
          </a:p>
          <a:p>
            <a:pPr marL="742950" lvl="1" indent="-285750" defTabSz="457200">
              <a:spcBef>
                <a:spcPct val="20000"/>
              </a:spcBef>
              <a:spcAft>
                <a:spcPts val="600"/>
              </a:spcAft>
              <a:buClr>
                <a:schemeClr val="accent1"/>
              </a:buClr>
              <a:buSzPct val="92000"/>
              <a:buFont typeface="Arial" panose="020B0604020202020204" pitchFamily="34" charset="0"/>
              <a:buChar char="•"/>
            </a:pP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Passcode-protected decryption.</a:t>
            </a:r>
          </a:p>
          <a:p>
            <a:pPr marL="342900" indent="-342900" defTabSz="457200">
              <a:spcBef>
                <a:spcPct val="20000"/>
              </a:spcBef>
              <a:spcAft>
                <a:spcPts val="600"/>
              </a:spcAft>
              <a:buClr>
                <a:schemeClr val="accent1"/>
              </a:buClr>
              <a:buSzPct val="92000"/>
              <a:buFont typeface="Wingdings" panose="05000000000000000000" pitchFamily="2" charset="2"/>
              <a:buChar char="§"/>
            </a:pPr>
            <a:r>
              <a:rPr lang="en-IN" sz="2400" b="1" dirty="0">
                <a:solidFill>
                  <a:schemeClr val="tx1">
                    <a:lumMod val="75000"/>
                    <a:lumOff val="25000"/>
                  </a:schemeClr>
                </a:solidFill>
                <a:latin typeface="Times New Roman" panose="02020603050405020304" pitchFamily="18" charset="0"/>
                <a:cs typeface="Times New Roman" panose="02020603050405020304" pitchFamily="18" charset="0"/>
              </a:rPr>
              <a:t>CUI Version:</a:t>
            </a:r>
          </a:p>
          <a:p>
            <a:pPr marL="742950" lvl="1" indent="-285750" defTabSz="457200">
              <a:spcBef>
                <a:spcPct val="20000"/>
              </a:spcBef>
              <a:spcAft>
                <a:spcPts val="600"/>
              </a:spcAft>
              <a:buClr>
                <a:schemeClr val="accent1"/>
              </a:buClr>
              <a:buSzPct val="92000"/>
              <a:buFont typeface="Arial" panose="020B0604020202020204" pitchFamily="34" charset="0"/>
              <a:buChar char="•"/>
            </a:pP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Console-based encryption and decryption.</a:t>
            </a:r>
          </a:p>
          <a:p>
            <a:pPr marL="742950" lvl="1" indent="-285750" defTabSz="457200">
              <a:spcBef>
                <a:spcPct val="20000"/>
              </a:spcBef>
              <a:spcAft>
                <a:spcPts val="600"/>
              </a:spcAft>
              <a:buClr>
                <a:schemeClr val="accent1"/>
              </a:buClr>
              <a:buSzPct val="92000"/>
              <a:buFont typeface="Arial" panose="020B0604020202020204" pitchFamily="34" charset="0"/>
              <a:buChar char="•"/>
            </a:pPr>
            <a:r>
              <a:rPr lang="en-IN" sz="2400" dirty="0">
                <a:solidFill>
                  <a:schemeClr val="tx1">
                    <a:lumMod val="75000"/>
                    <a:lumOff val="25000"/>
                  </a:schemeClr>
                </a:solidFill>
                <a:latin typeface="Times New Roman" panose="02020603050405020304" pitchFamily="18" charset="0"/>
                <a:cs typeface="Times New Roman" panose="02020603050405020304" pitchFamily="18" charset="0"/>
              </a:rPr>
              <a:t>Ensures image integrity and checks capacity before encoding.</a:t>
            </a:r>
          </a:p>
        </p:txBody>
      </p:sp>
    </p:spTree>
    <p:extLst>
      <p:ext uri="{BB962C8B-B14F-4D97-AF65-F5344CB8AC3E}">
        <p14:creationId xmlns:p14="http://schemas.microsoft.com/office/powerpoint/2010/main" val="3277931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Wow factors</a:t>
            </a:r>
            <a:endParaRPr lang="en-US" sz="4000" dirty="0">
              <a:solidFill>
                <a:schemeClr val="accent1"/>
              </a:solidFill>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sz="2200" b="1" dirty="0">
                <a:latin typeface="Times New Roman" panose="02020603050405020304" pitchFamily="18" charset="0"/>
                <a:cs typeface="Times New Roman" panose="02020603050405020304" pitchFamily="18" charset="0"/>
              </a:rPr>
              <a:t>Passcode-Protected Message Retrieval:</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Unlike basic steganography, your project adds a security layer with passcode authentication, ensuring only authorized users can extract hidden messages.</a:t>
            </a:r>
          </a:p>
          <a:p>
            <a:r>
              <a:rPr lang="en-US" sz="2200" b="1" dirty="0">
                <a:latin typeface="Times New Roman" panose="02020603050405020304" pitchFamily="18" charset="0"/>
                <a:cs typeface="Times New Roman" panose="02020603050405020304" pitchFamily="18" charset="0"/>
              </a:rPr>
              <a:t>GUI and CUI Versions:</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Offers both a user-friendly GUI (</a:t>
            </a:r>
            <a:r>
              <a:rPr lang="en-US" sz="2200" dirty="0" err="1">
                <a:latin typeface="Times New Roman" panose="02020603050405020304" pitchFamily="18" charset="0"/>
                <a:cs typeface="Times New Roman" panose="02020603050405020304" pitchFamily="18" charset="0"/>
              </a:rPr>
              <a:t>Tkinter</a:t>
            </a:r>
            <a:r>
              <a:rPr lang="en-US" sz="2200" dirty="0">
                <a:latin typeface="Times New Roman" panose="02020603050405020304" pitchFamily="18" charset="0"/>
                <a:cs typeface="Times New Roman" panose="02020603050405020304" pitchFamily="18" charset="0"/>
              </a:rPr>
              <a:t>) and a command-line interface, making the tool versatile and accessible to different types of users.</a:t>
            </a:r>
          </a:p>
          <a:p>
            <a:r>
              <a:rPr lang="en-US" sz="2200" b="1" dirty="0">
                <a:latin typeface="Times New Roman" panose="02020603050405020304" pitchFamily="18" charset="0"/>
                <a:cs typeface="Times New Roman" panose="02020603050405020304" pitchFamily="18" charset="0"/>
              </a:rPr>
              <a:t>Capacity Checking Mechanism:</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Before encoding, the system checks the image’s capacity to hold the message, preventing file corruption and ensuring reliable steganography.</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C386-73B5-8DFB-3C2C-FDC0009FAD98}"/>
              </a:ext>
            </a:extLst>
          </p:cNvPr>
          <p:cNvSpPr>
            <a:spLocks noGrp="1"/>
          </p:cNvSpPr>
          <p:nvPr>
            <p:ph type="title"/>
          </p:nvPr>
        </p:nvSpPr>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Wow factors Continue…</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C92A19-0E5C-52B3-E8D0-9DD643B33733}"/>
              </a:ext>
            </a:extLst>
          </p:cNvPr>
          <p:cNvSpPr>
            <a:spLocks noGrp="1"/>
          </p:cNvSpPr>
          <p:nvPr>
            <p:ph idx="1"/>
          </p:nvPr>
        </p:nvSpPr>
        <p:spPr>
          <a:xfrm>
            <a:off x="581192" y="1780997"/>
            <a:ext cx="11029615" cy="4673324"/>
          </a:xfrm>
        </p:spPr>
        <p:txBody>
          <a:bodyPr>
            <a:noAutofit/>
          </a:bodyPr>
          <a:lstStyle/>
          <a:p>
            <a:r>
              <a:rPr lang="en-US" sz="2200" b="1" dirty="0">
                <a:latin typeface="Times New Roman" panose="02020603050405020304" pitchFamily="18" charset="0"/>
                <a:cs typeface="Times New Roman" panose="02020603050405020304" pitchFamily="18" charset="0"/>
              </a:rPr>
              <a:t>Image Integrity Preservation:</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Uses OpenCV and Pillow to convert images without losing quality, ensuring that the hidden message doesn’t affect the visible properties of the image.</a:t>
            </a:r>
          </a:p>
          <a:p>
            <a:r>
              <a:rPr lang="en-US" sz="2200" b="1" dirty="0">
                <a:latin typeface="Times New Roman" panose="02020603050405020304" pitchFamily="18" charset="0"/>
                <a:cs typeface="Times New Roman" panose="02020603050405020304" pitchFamily="18" charset="0"/>
              </a:rPr>
              <a:t>Encryption:</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Integrating the </a:t>
            </a:r>
            <a:r>
              <a:rPr lang="en-US" sz="2200" b="1" dirty="0">
                <a:latin typeface="Times New Roman" panose="02020603050405020304" pitchFamily="18" charset="0"/>
                <a:cs typeface="Times New Roman" panose="02020603050405020304" pitchFamily="18" charset="0"/>
              </a:rPr>
              <a:t>cryptography</a:t>
            </a:r>
            <a:r>
              <a:rPr lang="en-US" sz="2200" dirty="0">
                <a:latin typeface="Times New Roman" panose="02020603050405020304" pitchFamily="18" charset="0"/>
                <a:cs typeface="Times New Roman" panose="02020603050405020304" pitchFamily="18" charset="0"/>
              </a:rPr>
              <a:t> library allows for an extra layer of encryption before hiding the message, adding double security — hidden and encrypted.</a:t>
            </a:r>
          </a:p>
          <a:p>
            <a:r>
              <a:rPr lang="en-US" sz="2200" b="1" dirty="0">
                <a:latin typeface="Times New Roman" panose="02020603050405020304" pitchFamily="18" charset="0"/>
                <a:cs typeface="Times New Roman" panose="02020603050405020304" pitchFamily="18" charset="0"/>
              </a:rPr>
              <a:t>Custom Error Handling &amp; Notifications:</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Clear and actionable error messages for file format mismatches, insufficient space, or incorrect passcodes, enhancing the user experience.</a:t>
            </a:r>
          </a:p>
          <a:p>
            <a:r>
              <a:rPr lang="en-US" sz="2200" b="1" dirty="0">
                <a:latin typeface="Times New Roman" panose="02020603050405020304" pitchFamily="18" charset="0"/>
                <a:cs typeface="Times New Roman" panose="02020603050405020304" pitchFamily="18" charset="0"/>
              </a:rPr>
              <a:t>Educational &amp; Practical Impact:</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As part of a cyber security internship, the project not only demonstrates technical skill but also addresses real-world needs for secure communication.</a:t>
            </a: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992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Individuals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Businesses/Enterprises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Government Agencies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Defence Research and Development Organisation (DRDO)</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National Technical Research Organisation (NTRO)</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Centre for Artificial Intelligence and Robotics (CAIR)</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Indian Army Cyber Group</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Research and Analysis Wing (RAW)</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Cybersecurity Professionals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Educational Institutions</a:t>
            </a:r>
          </a:p>
        </p:txBody>
      </p:sp>
    </p:spTree>
    <p:extLst>
      <p:ext uri="{BB962C8B-B14F-4D97-AF65-F5344CB8AC3E}">
        <p14:creationId xmlns:p14="http://schemas.microsoft.com/office/powerpoint/2010/main" val="381904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Results (</a:t>
            </a:r>
            <a:r>
              <a:rPr lang="en-IN" sz="4000" dirty="0" err="1">
                <a:solidFill>
                  <a:schemeClr val="accent1"/>
                </a:solidFill>
                <a:latin typeface="Times New Roman" panose="02020603050405020304" pitchFamily="18" charset="0"/>
                <a:cs typeface="Times New Roman" panose="02020603050405020304" pitchFamily="18" charset="0"/>
              </a:rPr>
              <a:t>cUI</a:t>
            </a:r>
            <a:r>
              <a:rPr lang="en-IN" sz="4000" dirty="0">
                <a:solidFill>
                  <a:schemeClr val="accent1"/>
                </a:solidFill>
                <a:latin typeface="Times New Roman" panose="02020603050405020304" pitchFamily="18" charset="0"/>
                <a:cs typeface="Times New Roman" panose="02020603050405020304" pitchFamily="18" charset="0"/>
              </a:rPr>
              <a:t> Based)</a:t>
            </a:r>
          </a:p>
        </p:txBody>
      </p:sp>
      <p:pic>
        <p:nvPicPr>
          <p:cNvPr id="5" name="Content Placeholder 4" descr="A screenshot of a computer&#10;&#10;AI-generated content may be incorrect.">
            <a:extLst>
              <a:ext uri="{FF2B5EF4-FFF2-40B4-BE49-F238E27FC236}">
                <a16:creationId xmlns:a16="http://schemas.microsoft.com/office/drawing/2014/main" id="{666E405F-3DED-FA87-A600-92A4516085B3}"/>
              </a:ext>
            </a:extLst>
          </p:cNvPr>
          <p:cNvPicPr>
            <a:picLocks noGrp="1" noChangeAspect="1"/>
          </p:cNvPicPr>
          <p:nvPr>
            <p:ph idx="1"/>
          </p:nvPr>
        </p:nvPicPr>
        <p:blipFill>
          <a:blip r:embed="rId2"/>
          <a:stretch>
            <a:fillRect/>
          </a:stretch>
        </p:blipFill>
        <p:spPr>
          <a:xfrm>
            <a:off x="1156598" y="1757100"/>
            <a:ext cx="9878804" cy="3762900"/>
          </a:xfrm>
        </p:spPr>
      </p:pic>
      <p:sp>
        <p:nvSpPr>
          <p:cNvPr id="8" name="Title 1">
            <a:extLst>
              <a:ext uri="{FF2B5EF4-FFF2-40B4-BE49-F238E27FC236}">
                <a16:creationId xmlns:a16="http://schemas.microsoft.com/office/drawing/2014/main" id="{CB649C9C-A64C-B664-BEE1-7C06ADE05C4E}"/>
              </a:ext>
            </a:extLst>
          </p:cNvPr>
          <p:cNvSpPr txBox="1">
            <a:spLocks/>
          </p:cNvSpPr>
          <p:nvPr/>
        </p:nvSpPr>
        <p:spPr>
          <a:xfrm>
            <a:off x="1156598" y="5625548"/>
            <a:ext cx="9755987"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dirty="0">
                <a:solidFill>
                  <a:schemeClr val="tx1"/>
                </a:solidFill>
                <a:latin typeface="Times New Roman" panose="02020603050405020304" pitchFamily="18" charset="0"/>
                <a:cs typeface="Times New Roman" panose="02020603050405020304" pitchFamily="18" charset="0"/>
              </a:rPr>
              <a:t>Output_CUI_Based_1</a:t>
            </a:r>
          </a:p>
        </p:txBody>
      </p: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347</TotalTime>
  <Words>772</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Franklin Gothic Book</vt:lpstr>
      <vt:lpstr>Franklin Gothic Demi</vt:lpstr>
      <vt:lpstr>Times New Roman</vt:lpstr>
      <vt:lpstr>Wingdings</vt:lpstr>
      <vt:lpstr>Wingdings 2</vt:lpstr>
      <vt:lpstr>DividendVTI</vt:lpstr>
      <vt:lpstr>Secure Data Hiding in Image Using Steganography</vt:lpstr>
      <vt:lpstr>OUTLINE</vt:lpstr>
      <vt:lpstr>Problem Statement</vt:lpstr>
      <vt:lpstr>Technology  used</vt:lpstr>
      <vt:lpstr>Technology  used Continue…</vt:lpstr>
      <vt:lpstr>Wow factors</vt:lpstr>
      <vt:lpstr>Wow factors Continue…</vt:lpstr>
      <vt:lpstr>End users</vt:lpstr>
      <vt:lpstr>Results (cUI Based)</vt:lpstr>
      <vt:lpstr>Output_CUI_Based_2</vt:lpstr>
      <vt:lpstr>Output_CUI_Based_3</vt:lpstr>
      <vt:lpstr>Output_GUI_Based_1</vt:lpstr>
      <vt:lpstr>Output_CUI_Based_2</vt:lpstr>
      <vt:lpstr>Output_CUI_Based_3</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Vinit Kumar Shukla</cp:lastModifiedBy>
  <cp:revision>31</cp:revision>
  <dcterms:created xsi:type="dcterms:W3CDTF">2021-05-26T16:50:10Z</dcterms:created>
  <dcterms:modified xsi:type="dcterms:W3CDTF">2025-02-19T13:08:16Z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