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7"/>
  </p:notesMasterIdLst>
  <p:sldIdLst>
    <p:sldId id="256" r:id="rId2"/>
    <p:sldId id="260" r:id="rId3"/>
    <p:sldId id="258" r:id="rId4"/>
    <p:sldId id="266" r:id="rId5"/>
    <p:sldId id="264" r:id="rId6"/>
    <p:sldId id="270" r:id="rId7"/>
    <p:sldId id="267" r:id="rId8"/>
    <p:sldId id="268" r:id="rId9"/>
    <p:sldId id="269" r:id="rId10"/>
    <p:sldId id="257" r:id="rId11"/>
    <p:sldId id="261" r:id="rId12"/>
    <p:sldId id="262" r:id="rId13"/>
    <p:sldId id="263" r:id="rId14"/>
    <p:sldId id="271"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snapToGrid="0" snapToObjects="1">
      <p:cViewPr varScale="1">
        <p:scale>
          <a:sx n="107" d="100"/>
          <a:sy n="107" d="100"/>
        </p:scale>
        <p:origin x="736"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07B819-BD47-6449-98BF-63C72F5E0245}" type="datetimeFigureOut">
              <a:rPr lang="en-US" smtClean="0"/>
              <a:t>3/7/19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5A10E-303B-D543-9568-C2C0B98234DF}" type="slidenum">
              <a:rPr lang="en-US" smtClean="0"/>
              <a:t>‹#›</a:t>
            </a:fld>
            <a:endParaRPr lang="en-US"/>
          </a:p>
        </p:txBody>
      </p:sp>
    </p:spTree>
    <p:extLst>
      <p:ext uri="{BB962C8B-B14F-4D97-AF65-F5344CB8AC3E}">
        <p14:creationId xmlns:p14="http://schemas.microsoft.com/office/powerpoint/2010/main" val="3176441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USA clearly spent the most in all three categories. Germany, Japan, and China came in second places for educational, health, and military spending respectively between 2009-2014.</a:t>
            </a:r>
          </a:p>
        </p:txBody>
      </p:sp>
      <p:sp>
        <p:nvSpPr>
          <p:cNvPr id="4" name="Slide Number Placeholder 3"/>
          <p:cNvSpPr>
            <a:spLocks noGrp="1"/>
          </p:cNvSpPr>
          <p:nvPr>
            <p:ph type="sldNum" sz="quarter" idx="5"/>
          </p:nvPr>
        </p:nvSpPr>
        <p:spPr/>
        <p:txBody>
          <a:bodyPr/>
          <a:lstStyle/>
          <a:p>
            <a:fld id="{7995A10E-303B-D543-9568-C2C0B98234DF}" type="slidenum">
              <a:rPr lang="en-US" smtClean="0"/>
              <a:t>4</a:t>
            </a:fld>
            <a:endParaRPr lang="en-US"/>
          </a:p>
        </p:txBody>
      </p:sp>
    </p:spTree>
    <p:extLst>
      <p:ext uri="{BB962C8B-B14F-4D97-AF65-F5344CB8AC3E}">
        <p14:creationId xmlns:p14="http://schemas.microsoft.com/office/powerpoint/2010/main" val="835385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China tops the list in terms of fastest growing country in healthcare spending in percentage.</a:t>
            </a:r>
          </a:p>
        </p:txBody>
      </p:sp>
      <p:sp>
        <p:nvSpPr>
          <p:cNvPr id="4" name="Slide Number Placeholder 3"/>
          <p:cNvSpPr>
            <a:spLocks noGrp="1"/>
          </p:cNvSpPr>
          <p:nvPr>
            <p:ph type="sldNum" sz="quarter" idx="5"/>
          </p:nvPr>
        </p:nvSpPr>
        <p:spPr/>
        <p:txBody>
          <a:bodyPr/>
          <a:lstStyle/>
          <a:p>
            <a:fld id="{7995A10E-303B-D543-9568-C2C0B98234DF}" type="slidenum">
              <a:rPr lang="en-US" smtClean="0"/>
              <a:t>13</a:t>
            </a:fld>
            <a:endParaRPr lang="en-US"/>
          </a:p>
        </p:txBody>
      </p:sp>
    </p:spTree>
    <p:extLst>
      <p:ext uri="{BB962C8B-B14F-4D97-AF65-F5344CB8AC3E}">
        <p14:creationId xmlns:p14="http://schemas.microsoft.com/office/powerpoint/2010/main" val="3707243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2014 representation of educational, healthcare, and military expenditure shows that USA spends the most in all three fields. USA’s expenditure was almost equal to the combined expenditures of the other 9 nations. </a:t>
            </a:r>
          </a:p>
          <a:p>
            <a:endParaRPr lang="en-US" dirty="0"/>
          </a:p>
        </p:txBody>
      </p:sp>
      <p:sp>
        <p:nvSpPr>
          <p:cNvPr id="4" name="Slide Number Placeholder 3"/>
          <p:cNvSpPr>
            <a:spLocks noGrp="1"/>
          </p:cNvSpPr>
          <p:nvPr>
            <p:ph type="sldNum" sz="quarter" idx="5"/>
          </p:nvPr>
        </p:nvSpPr>
        <p:spPr/>
        <p:txBody>
          <a:bodyPr/>
          <a:lstStyle/>
          <a:p>
            <a:fld id="{7995A10E-303B-D543-9568-C2C0B98234DF}" type="slidenum">
              <a:rPr lang="en-US" smtClean="0"/>
              <a:t>5</a:t>
            </a:fld>
            <a:endParaRPr lang="en-US"/>
          </a:p>
        </p:txBody>
      </p:sp>
    </p:spTree>
    <p:extLst>
      <p:ext uri="{BB962C8B-B14F-4D97-AF65-F5344CB8AC3E}">
        <p14:creationId xmlns:p14="http://schemas.microsoft.com/office/powerpoint/2010/main" val="2681002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USA is an all rounder. It is way above in the spectrum when education spending, health spending, and GDP are compared together.</a:t>
            </a:r>
          </a:p>
        </p:txBody>
      </p:sp>
      <p:sp>
        <p:nvSpPr>
          <p:cNvPr id="4" name="Slide Number Placeholder 3"/>
          <p:cNvSpPr>
            <a:spLocks noGrp="1"/>
          </p:cNvSpPr>
          <p:nvPr>
            <p:ph type="sldNum" sz="quarter" idx="5"/>
          </p:nvPr>
        </p:nvSpPr>
        <p:spPr/>
        <p:txBody>
          <a:bodyPr/>
          <a:lstStyle/>
          <a:p>
            <a:fld id="{7995A10E-303B-D543-9568-C2C0B98234DF}" type="slidenum">
              <a:rPr lang="en-US" smtClean="0"/>
              <a:t>6</a:t>
            </a:fld>
            <a:endParaRPr lang="en-US"/>
          </a:p>
        </p:txBody>
      </p:sp>
    </p:spTree>
    <p:extLst>
      <p:ext uri="{BB962C8B-B14F-4D97-AF65-F5344CB8AC3E}">
        <p14:creationId xmlns:p14="http://schemas.microsoft.com/office/powerpoint/2010/main" val="2676990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2014, USA spent 16.5% of it’s GDP in healthcare, 4.98% of it’s GDP in education, and 3.49% of it’s GDP in military. Looking at the bar charts, the priorities of expenditures are: healthcare, education, and military respectively for majority of the countries. 50% of these top 10 countries spent less than 2% of their GDP in military expenditure.</a:t>
            </a:r>
          </a:p>
        </p:txBody>
      </p:sp>
      <p:sp>
        <p:nvSpPr>
          <p:cNvPr id="4" name="Slide Number Placeholder 3"/>
          <p:cNvSpPr>
            <a:spLocks noGrp="1"/>
          </p:cNvSpPr>
          <p:nvPr>
            <p:ph type="sldNum" sz="quarter" idx="5"/>
          </p:nvPr>
        </p:nvSpPr>
        <p:spPr/>
        <p:txBody>
          <a:bodyPr/>
          <a:lstStyle/>
          <a:p>
            <a:fld id="{7995A10E-303B-D543-9568-C2C0B98234DF}" type="slidenum">
              <a:rPr lang="en-US" smtClean="0"/>
              <a:t>7</a:t>
            </a:fld>
            <a:endParaRPr lang="en-US"/>
          </a:p>
        </p:txBody>
      </p:sp>
    </p:spTree>
    <p:extLst>
      <p:ext uri="{BB962C8B-B14F-4D97-AF65-F5344CB8AC3E}">
        <p14:creationId xmlns:p14="http://schemas.microsoft.com/office/powerpoint/2010/main" val="2364216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the bar charts, most of the </a:t>
            </a:r>
            <a:r>
              <a:rPr lang="en-US"/>
              <a:t>countries spent </a:t>
            </a:r>
            <a:r>
              <a:rPr lang="en-US" dirty="0"/>
              <a:t>more on education and healthcare compared than in the military. </a:t>
            </a:r>
          </a:p>
        </p:txBody>
      </p:sp>
      <p:sp>
        <p:nvSpPr>
          <p:cNvPr id="4" name="Slide Number Placeholder 3"/>
          <p:cNvSpPr>
            <a:spLocks noGrp="1"/>
          </p:cNvSpPr>
          <p:nvPr>
            <p:ph type="sldNum" sz="quarter" idx="5"/>
          </p:nvPr>
        </p:nvSpPr>
        <p:spPr/>
        <p:txBody>
          <a:bodyPr/>
          <a:lstStyle/>
          <a:p>
            <a:fld id="{7995A10E-303B-D543-9568-C2C0B98234DF}" type="slidenum">
              <a:rPr lang="en-US" smtClean="0"/>
              <a:t>8</a:t>
            </a:fld>
            <a:endParaRPr lang="en-US"/>
          </a:p>
        </p:txBody>
      </p:sp>
    </p:spTree>
    <p:extLst>
      <p:ext uri="{BB962C8B-B14F-4D97-AF65-F5344CB8AC3E}">
        <p14:creationId xmlns:p14="http://schemas.microsoft.com/office/powerpoint/2010/main" val="3302383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Among the countries compared, Australia has the highest per person GDP. Australia tops the list in per person GDP expenditure on education. USA claims the top spot on per person healthcare as a measure of per person GDP. Saudi Arabia spends most of it’s per person GDP in the military. </a:t>
            </a:r>
          </a:p>
        </p:txBody>
      </p:sp>
      <p:sp>
        <p:nvSpPr>
          <p:cNvPr id="4" name="Slide Number Placeholder 3"/>
          <p:cNvSpPr>
            <a:spLocks noGrp="1"/>
          </p:cNvSpPr>
          <p:nvPr>
            <p:ph type="sldNum" sz="quarter" idx="5"/>
          </p:nvPr>
        </p:nvSpPr>
        <p:spPr/>
        <p:txBody>
          <a:bodyPr/>
          <a:lstStyle/>
          <a:p>
            <a:fld id="{7995A10E-303B-D543-9568-C2C0B98234DF}" type="slidenum">
              <a:rPr lang="en-US" smtClean="0"/>
              <a:t>9</a:t>
            </a:fld>
            <a:endParaRPr lang="en-US"/>
          </a:p>
        </p:txBody>
      </p:sp>
    </p:spTree>
    <p:extLst>
      <p:ext uri="{BB962C8B-B14F-4D97-AF65-F5344CB8AC3E}">
        <p14:creationId xmlns:p14="http://schemas.microsoft.com/office/powerpoint/2010/main" val="2664816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USA is the fastest growing country in educational spending in fixed value followed by Brazil and UK.</a:t>
            </a:r>
          </a:p>
        </p:txBody>
      </p:sp>
      <p:sp>
        <p:nvSpPr>
          <p:cNvPr id="4" name="Slide Number Placeholder 3"/>
          <p:cNvSpPr>
            <a:spLocks noGrp="1"/>
          </p:cNvSpPr>
          <p:nvPr>
            <p:ph type="sldNum" sz="quarter" idx="5"/>
          </p:nvPr>
        </p:nvSpPr>
        <p:spPr/>
        <p:txBody>
          <a:bodyPr/>
          <a:lstStyle/>
          <a:p>
            <a:fld id="{7995A10E-303B-D543-9568-C2C0B98234DF}" type="slidenum">
              <a:rPr lang="en-US" smtClean="0"/>
              <a:t>10</a:t>
            </a:fld>
            <a:endParaRPr lang="en-US"/>
          </a:p>
        </p:txBody>
      </p:sp>
    </p:spTree>
    <p:extLst>
      <p:ext uri="{BB962C8B-B14F-4D97-AF65-F5344CB8AC3E}">
        <p14:creationId xmlns:p14="http://schemas.microsoft.com/office/powerpoint/2010/main" val="3772030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USA is the fastest growing country in healthcare spending in fixed value followed by China and UK.</a:t>
            </a:r>
          </a:p>
        </p:txBody>
      </p:sp>
      <p:sp>
        <p:nvSpPr>
          <p:cNvPr id="4" name="Slide Number Placeholder 3"/>
          <p:cNvSpPr>
            <a:spLocks noGrp="1"/>
          </p:cNvSpPr>
          <p:nvPr>
            <p:ph type="sldNum" sz="quarter" idx="5"/>
          </p:nvPr>
        </p:nvSpPr>
        <p:spPr/>
        <p:txBody>
          <a:bodyPr/>
          <a:lstStyle/>
          <a:p>
            <a:fld id="{7995A10E-303B-D543-9568-C2C0B98234DF}" type="slidenum">
              <a:rPr lang="en-US" smtClean="0"/>
              <a:t>11</a:t>
            </a:fld>
            <a:endParaRPr lang="en-US"/>
          </a:p>
        </p:txBody>
      </p:sp>
    </p:spTree>
    <p:extLst>
      <p:ext uri="{BB962C8B-B14F-4D97-AF65-F5344CB8AC3E}">
        <p14:creationId xmlns:p14="http://schemas.microsoft.com/office/powerpoint/2010/main" val="542473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Annual growth rate in education shows that Australia is the country with the highest growth rate, and France has the lowest growth rate in education.</a:t>
            </a:r>
          </a:p>
        </p:txBody>
      </p:sp>
      <p:sp>
        <p:nvSpPr>
          <p:cNvPr id="4" name="Slide Number Placeholder 3"/>
          <p:cNvSpPr>
            <a:spLocks noGrp="1"/>
          </p:cNvSpPr>
          <p:nvPr>
            <p:ph type="sldNum" sz="quarter" idx="5"/>
          </p:nvPr>
        </p:nvSpPr>
        <p:spPr/>
        <p:txBody>
          <a:bodyPr/>
          <a:lstStyle/>
          <a:p>
            <a:fld id="{7995A10E-303B-D543-9568-C2C0B98234DF}" type="slidenum">
              <a:rPr lang="en-US" smtClean="0"/>
              <a:t>12</a:t>
            </a:fld>
            <a:endParaRPr lang="en-US"/>
          </a:p>
        </p:txBody>
      </p:sp>
    </p:spTree>
    <p:extLst>
      <p:ext uri="{BB962C8B-B14F-4D97-AF65-F5344CB8AC3E}">
        <p14:creationId xmlns:p14="http://schemas.microsoft.com/office/powerpoint/2010/main" val="423611191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3/7/19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smtClean="0"/>
              <a:t>3/7/19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3/7/19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3/7/19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3/7/19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3/7/19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3/7/19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3/7/19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3/7/19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3/7/19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3/7/19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3/7/19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CD3A2-B8E7-6A46-825A-E3E4C5D680A8}"/>
              </a:ext>
            </a:extLst>
          </p:cNvPr>
          <p:cNvSpPr>
            <a:spLocks noGrp="1"/>
          </p:cNvSpPr>
          <p:nvPr>
            <p:ph type="ctrTitle"/>
          </p:nvPr>
        </p:nvSpPr>
        <p:spPr>
          <a:xfrm>
            <a:off x="936701" y="2096429"/>
            <a:ext cx="10103005" cy="1906857"/>
          </a:xfrm>
        </p:spPr>
        <p:txBody>
          <a:bodyPr/>
          <a:lstStyle/>
          <a:p>
            <a:r>
              <a:rPr lang="en-US" sz="6000" b="1" dirty="0"/>
              <a:t>Education, Healthcare, and Military Spending of TOP 10 Nations</a:t>
            </a:r>
            <a:br>
              <a:rPr lang="en-US" sz="6000" b="1" dirty="0"/>
            </a:br>
            <a:endParaRPr lang="en-US" sz="6000" dirty="0"/>
          </a:p>
        </p:txBody>
      </p:sp>
      <p:sp>
        <p:nvSpPr>
          <p:cNvPr id="3" name="Subtitle 2">
            <a:extLst>
              <a:ext uri="{FF2B5EF4-FFF2-40B4-BE49-F238E27FC236}">
                <a16:creationId xmlns:a16="http://schemas.microsoft.com/office/drawing/2014/main" id="{90F72790-F6A1-2341-AF5E-F4C91C78739A}"/>
              </a:ext>
            </a:extLst>
          </p:cNvPr>
          <p:cNvSpPr>
            <a:spLocks noGrp="1"/>
          </p:cNvSpPr>
          <p:nvPr>
            <p:ph type="subTitle" idx="1"/>
          </p:nvPr>
        </p:nvSpPr>
        <p:spPr>
          <a:xfrm>
            <a:off x="902583" y="4556385"/>
            <a:ext cx="7891272" cy="1476422"/>
          </a:xfrm>
        </p:spPr>
        <p:txBody>
          <a:bodyPr>
            <a:normAutofit fontScale="85000" lnSpcReduction="20000"/>
          </a:bodyPr>
          <a:lstStyle/>
          <a:p>
            <a:r>
              <a:rPr lang="en-US" sz="2400" dirty="0">
                <a:solidFill>
                  <a:srgbClr val="000000"/>
                </a:solidFill>
              </a:rPr>
              <a:t>PRADIP HAYU</a:t>
            </a:r>
          </a:p>
          <a:p>
            <a:r>
              <a:rPr lang="en-US" sz="2400" dirty="0">
                <a:solidFill>
                  <a:srgbClr val="000000"/>
                </a:solidFill>
              </a:rPr>
              <a:t>INDIVIDUAL PROJECT 1</a:t>
            </a:r>
          </a:p>
          <a:p>
            <a:r>
              <a:rPr lang="en-US" sz="2400" dirty="0">
                <a:solidFill>
                  <a:srgbClr val="000000"/>
                </a:solidFill>
              </a:rPr>
              <a:t>DATS 6401 VISUALIZATION OF COMPLEX DATA</a:t>
            </a:r>
          </a:p>
          <a:p>
            <a:r>
              <a:rPr lang="en-US" sz="2400" dirty="0">
                <a:solidFill>
                  <a:srgbClr val="000000"/>
                </a:solidFill>
              </a:rPr>
              <a:t>7 MARCH 2019</a:t>
            </a:r>
          </a:p>
          <a:p>
            <a:endParaRPr lang="en-US" dirty="0"/>
          </a:p>
        </p:txBody>
      </p:sp>
    </p:spTree>
    <p:extLst>
      <p:ext uri="{BB962C8B-B14F-4D97-AF65-F5344CB8AC3E}">
        <p14:creationId xmlns:p14="http://schemas.microsoft.com/office/powerpoint/2010/main" val="3957196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E4289-7521-0942-9BFE-145E55103642}"/>
              </a:ext>
            </a:extLst>
          </p:cNvPr>
          <p:cNvSpPr>
            <a:spLocks noGrp="1"/>
          </p:cNvSpPr>
          <p:nvPr>
            <p:ph type="title"/>
          </p:nvPr>
        </p:nvSpPr>
        <p:spPr/>
        <p:txBody>
          <a:bodyPr>
            <a:noAutofit/>
          </a:bodyPr>
          <a:lstStyle/>
          <a:p>
            <a:r>
              <a:rPr lang="en-US" sz="3500" dirty="0"/>
              <a:t>Fastest growing countries in education and healthcare</a:t>
            </a:r>
            <a:br>
              <a:rPr lang="en-US" sz="3500" dirty="0"/>
            </a:br>
            <a:endParaRPr lang="en-US" sz="3500" dirty="0"/>
          </a:p>
        </p:txBody>
      </p:sp>
      <p:pic>
        <p:nvPicPr>
          <p:cNvPr id="5" name="Content Placeholder 4" descr="A screenshot of a cell phone&#10;&#10;Description automatically generated">
            <a:extLst>
              <a:ext uri="{FF2B5EF4-FFF2-40B4-BE49-F238E27FC236}">
                <a16:creationId xmlns:a16="http://schemas.microsoft.com/office/drawing/2014/main" id="{FBFFE8CA-3626-B547-983F-614202E6D6F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7338" y="1332682"/>
            <a:ext cx="7772400" cy="5040686"/>
          </a:xfrm>
        </p:spPr>
      </p:pic>
    </p:spTree>
    <p:extLst>
      <p:ext uri="{BB962C8B-B14F-4D97-AF65-F5344CB8AC3E}">
        <p14:creationId xmlns:p14="http://schemas.microsoft.com/office/powerpoint/2010/main" val="2301787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B889E-91E1-894B-B122-4D50CB716D42}"/>
              </a:ext>
            </a:extLst>
          </p:cNvPr>
          <p:cNvSpPr>
            <a:spLocks noGrp="1"/>
          </p:cNvSpPr>
          <p:nvPr>
            <p:ph type="title"/>
          </p:nvPr>
        </p:nvSpPr>
        <p:spPr/>
        <p:txBody>
          <a:bodyPr>
            <a:normAutofit/>
          </a:bodyPr>
          <a:lstStyle/>
          <a:p>
            <a:r>
              <a:rPr lang="en-US" sz="3500" dirty="0"/>
              <a:t>Fastest growing countries in education and healthcare</a:t>
            </a:r>
            <a:br>
              <a:rPr lang="en-US" sz="3500" dirty="0"/>
            </a:br>
            <a:endParaRPr lang="en-US" sz="3500" dirty="0"/>
          </a:p>
        </p:txBody>
      </p:sp>
      <p:pic>
        <p:nvPicPr>
          <p:cNvPr id="5" name="Content Placeholder 4" descr="A screenshot of a cell phone&#10;&#10;Description automatically generated">
            <a:extLst>
              <a:ext uri="{FF2B5EF4-FFF2-40B4-BE49-F238E27FC236}">
                <a16:creationId xmlns:a16="http://schemas.microsoft.com/office/drawing/2014/main" id="{589B4DD8-90DC-AB47-B36C-B4A3ED5AC67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96430" y="1628079"/>
            <a:ext cx="7560526" cy="4544122"/>
          </a:xfrm>
        </p:spPr>
      </p:pic>
    </p:spTree>
    <p:extLst>
      <p:ext uri="{BB962C8B-B14F-4D97-AF65-F5344CB8AC3E}">
        <p14:creationId xmlns:p14="http://schemas.microsoft.com/office/powerpoint/2010/main" val="3959870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252B5-AC14-9449-B849-A470335B940D}"/>
              </a:ext>
            </a:extLst>
          </p:cNvPr>
          <p:cNvSpPr>
            <a:spLocks noGrp="1"/>
          </p:cNvSpPr>
          <p:nvPr>
            <p:ph type="title"/>
          </p:nvPr>
        </p:nvSpPr>
        <p:spPr/>
        <p:txBody>
          <a:bodyPr>
            <a:normAutofit/>
          </a:bodyPr>
          <a:lstStyle/>
          <a:p>
            <a:r>
              <a:rPr lang="en-US" sz="3500" dirty="0"/>
              <a:t>Fastest growing countries in education and healthcare</a:t>
            </a:r>
            <a:br>
              <a:rPr lang="en-US" sz="3500" dirty="0"/>
            </a:br>
            <a:endParaRPr lang="en-US" sz="3500" dirty="0"/>
          </a:p>
        </p:txBody>
      </p:sp>
      <p:pic>
        <p:nvPicPr>
          <p:cNvPr id="5" name="Content Placeholder 4" descr="A close up of a map&#10;&#10;Description automatically generated">
            <a:extLst>
              <a:ext uri="{FF2B5EF4-FFF2-40B4-BE49-F238E27FC236}">
                <a16:creationId xmlns:a16="http://schemas.microsoft.com/office/drawing/2014/main" id="{F818C0B5-80E1-DD48-8D5B-A2090630A78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43063" y="1585913"/>
            <a:ext cx="8215312" cy="4787455"/>
          </a:xfrm>
        </p:spPr>
      </p:pic>
    </p:spTree>
    <p:extLst>
      <p:ext uri="{BB962C8B-B14F-4D97-AF65-F5344CB8AC3E}">
        <p14:creationId xmlns:p14="http://schemas.microsoft.com/office/powerpoint/2010/main" val="1365635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B889E-91E1-894B-B122-4D50CB716D42}"/>
              </a:ext>
            </a:extLst>
          </p:cNvPr>
          <p:cNvSpPr>
            <a:spLocks noGrp="1"/>
          </p:cNvSpPr>
          <p:nvPr>
            <p:ph type="title"/>
          </p:nvPr>
        </p:nvSpPr>
        <p:spPr/>
        <p:txBody>
          <a:bodyPr>
            <a:normAutofit/>
          </a:bodyPr>
          <a:lstStyle/>
          <a:p>
            <a:r>
              <a:rPr lang="en-US" sz="3500" dirty="0"/>
              <a:t>Fastest growing countries in education and healthcare</a:t>
            </a:r>
            <a:br>
              <a:rPr lang="en-US" sz="3500" dirty="0"/>
            </a:br>
            <a:endParaRPr lang="en-US" sz="3500" dirty="0"/>
          </a:p>
        </p:txBody>
      </p:sp>
      <p:pic>
        <p:nvPicPr>
          <p:cNvPr id="5" name="Content Placeholder 4" descr="A picture containing map, text&#10;&#10;Description automatically generated">
            <a:extLst>
              <a:ext uri="{FF2B5EF4-FFF2-40B4-BE49-F238E27FC236}">
                <a16:creationId xmlns:a16="http://schemas.microsoft.com/office/drawing/2014/main" id="{74389984-8526-4449-959F-D1A1B7DD2E3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85963" y="1543050"/>
            <a:ext cx="7629525" cy="4830318"/>
          </a:xfrm>
        </p:spPr>
      </p:pic>
    </p:spTree>
    <p:extLst>
      <p:ext uri="{BB962C8B-B14F-4D97-AF65-F5344CB8AC3E}">
        <p14:creationId xmlns:p14="http://schemas.microsoft.com/office/powerpoint/2010/main" val="3461296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2C105-F11A-CD4D-B0DB-BDF91676BB7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416DB33-FBEC-0F46-9886-044E6EDA3E22}"/>
              </a:ext>
            </a:extLst>
          </p:cNvPr>
          <p:cNvSpPr>
            <a:spLocks noGrp="1"/>
          </p:cNvSpPr>
          <p:nvPr>
            <p:ph idx="1"/>
          </p:nvPr>
        </p:nvSpPr>
        <p:spPr/>
        <p:txBody>
          <a:bodyPr>
            <a:noAutofit/>
          </a:bodyPr>
          <a:lstStyle/>
          <a:p>
            <a:pPr>
              <a:buFont typeface="Wingdings" pitchFamily="2" charset="2"/>
              <a:buChar char="Ø"/>
            </a:pPr>
            <a:r>
              <a:rPr lang="en-US" sz="1600" dirty="0"/>
              <a:t>USA clearly spends the most in all three categories(education, healthcare, military spending) for the years compared 2009-2014 along with the highest GDP.</a:t>
            </a:r>
          </a:p>
          <a:p>
            <a:pPr>
              <a:buFont typeface="Wingdings" pitchFamily="2" charset="2"/>
              <a:buChar char="Ø"/>
            </a:pPr>
            <a:r>
              <a:rPr lang="en-US" sz="1600" dirty="0"/>
              <a:t>In 2014, USA’s expenditure on all three categories was almost equal to the combined expenditures of the other 9 nations. </a:t>
            </a:r>
          </a:p>
          <a:p>
            <a:pPr>
              <a:buFont typeface="Wingdings" pitchFamily="2" charset="2"/>
              <a:buChar char="Ø"/>
            </a:pPr>
            <a:r>
              <a:rPr lang="en-US" sz="1600" dirty="0"/>
              <a:t>The priorities of expenditures are: healthcare, education, and military respectively for majority of the countries. 50% of these top 10 countries spent less than 2% of their GDP in military expenditure. Most of the countries spend more on education and healthcare compared than in the military. </a:t>
            </a:r>
          </a:p>
          <a:p>
            <a:pPr>
              <a:buFont typeface="Wingdings" pitchFamily="2" charset="2"/>
              <a:buChar char="Ø"/>
            </a:pPr>
            <a:r>
              <a:rPr lang="en-US" sz="1600" dirty="0"/>
              <a:t>Australia has the highest per person GDP. Australia tops the list in per person GDP expenditure on education. USA claims the top spot on per person healthcare as a measure of per person GDP. Saudi Arabia spends most of it’s per person GDP in the military. </a:t>
            </a:r>
          </a:p>
          <a:p>
            <a:pPr>
              <a:buFont typeface="Wingdings" pitchFamily="2" charset="2"/>
              <a:buChar char="Ø"/>
            </a:pPr>
            <a:r>
              <a:rPr lang="en-US" sz="1600" dirty="0"/>
              <a:t>USA is the fastest growing country in educational spending in fixed value followed by Brazil and UK.</a:t>
            </a:r>
          </a:p>
          <a:p>
            <a:pPr>
              <a:buFont typeface="Wingdings" pitchFamily="2" charset="2"/>
              <a:buChar char="Ø"/>
            </a:pPr>
            <a:r>
              <a:rPr lang="en-US" sz="1600" dirty="0"/>
              <a:t>USA is the fastest growing country in healthcare spending in fixed value followed by China and UK.</a:t>
            </a:r>
          </a:p>
          <a:p>
            <a:pPr>
              <a:buFont typeface="Wingdings" pitchFamily="2" charset="2"/>
              <a:buChar char="Ø"/>
            </a:pPr>
            <a:r>
              <a:rPr lang="en-US" sz="1600" dirty="0"/>
              <a:t>Annual growth rate in education shows that Australia is the country with the highest growth rate, and France has the lowest growth rate in education.</a:t>
            </a:r>
          </a:p>
          <a:p>
            <a:pPr>
              <a:buFont typeface="Wingdings" pitchFamily="2" charset="2"/>
              <a:buChar char="Ø"/>
            </a:pPr>
            <a:r>
              <a:rPr lang="en-US" sz="1600" dirty="0"/>
              <a:t>China tops the list in terms of fastest growing country in healthcare spending in percentage.</a:t>
            </a:r>
          </a:p>
          <a:p>
            <a:pPr>
              <a:buFont typeface="Wingdings" pitchFamily="2" charset="2"/>
              <a:buChar char="Ø"/>
            </a:pPr>
            <a:endParaRPr lang="en-US" sz="1600" dirty="0"/>
          </a:p>
          <a:p>
            <a:pPr>
              <a:buFont typeface="Wingdings" pitchFamily="2" charset="2"/>
              <a:buChar char="Ø"/>
            </a:pPr>
            <a:endParaRPr lang="en-US" sz="1600" dirty="0"/>
          </a:p>
          <a:p>
            <a:pPr>
              <a:buFont typeface="Wingdings" pitchFamily="2" charset="2"/>
              <a:buChar char="Ø"/>
            </a:pPr>
            <a:endParaRPr lang="en-US" sz="1600" dirty="0"/>
          </a:p>
          <a:p>
            <a:pPr>
              <a:buFont typeface="Wingdings" pitchFamily="2" charset="2"/>
              <a:buChar char="Ø"/>
            </a:pPr>
            <a:endParaRPr lang="en-US" sz="1600" dirty="0"/>
          </a:p>
          <a:p>
            <a:pPr>
              <a:buFont typeface="Wingdings" pitchFamily="2" charset="2"/>
              <a:buChar char="Ø"/>
            </a:pPr>
            <a:endParaRPr lang="en-US" sz="1600" dirty="0"/>
          </a:p>
          <a:p>
            <a:pPr>
              <a:buFont typeface="Wingdings" pitchFamily="2" charset="2"/>
              <a:buChar char="Ø"/>
            </a:pPr>
            <a:endParaRPr lang="en-US" sz="1600" dirty="0"/>
          </a:p>
          <a:p>
            <a:pPr>
              <a:buFont typeface="Wingdings" pitchFamily="2" charset="2"/>
              <a:buChar char="Ø"/>
            </a:pPr>
            <a:endParaRPr lang="en-US" sz="1600" dirty="0"/>
          </a:p>
          <a:p>
            <a:pPr>
              <a:buFont typeface="Wingdings" pitchFamily="2" charset="2"/>
              <a:buChar char="Ø"/>
            </a:pPr>
            <a:endParaRPr lang="en-US" sz="1600" dirty="0"/>
          </a:p>
        </p:txBody>
      </p:sp>
    </p:spTree>
    <p:extLst>
      <p:ext uri="{BB962C8B-B14F-4D97-AF65-F5344CB8AC3E}">
        <p14:creationId xmlns:p14="http://schemas.microsoft.com/office/powerpoint/2010/main" val="3636422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756DAB-3989-FF4A-8021-22A4CECB6100}"/>
              </a:ext>
            </a:extLst>
          </p:cNvPr>
          <p:cNvSpPr txBox="1"/>
          <p:nvPr/>
        </p:nvSpPr>
        <p:spPr>
          <a:xfrm>
            <a:off x="2383971" y="2416628"/>
            <a:ext cx="8028607" cy="1569660"/>
          </a:xfrm>
          <a:prstGeom prst="rect">
            <a:avLst/>
          </a:prstGeom>
          <a:noFill/>
        </p:spPr>
        <p:txBody>
          <a:bodyPr wrap="square" rtlCol="0">
            <a:spAutoFit/>
          </a:bodyPr>
          <a:lstStyle/>
          <a:p>
            <a:r>
              <a:rPr lang="en-US" sz="9600" dirty="0"/>
              <a:t>THANK YOU</a:t>
            </a:r>
          </a:p>
        </p:txBody>
      </p:sp>
    </p:spTree>
    <p:extLst>
      <p:ext uri="{BB962C8B-B14F-4D97-AF65-F5344CB8AC3E}">
        <p14:creationId xmlns:p14="http://schemas.microsoft.com/office/powerpoint/2010/main" val="33062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71607-53FC-2649-85A4-E05CAB586FA2}"/>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3CE68E39-88CC-9B4E-888C-E33906CE69A4}"/>
              </a:ext>
            </a:extLst>
          </p:cNvPr>
          <p:cNvSpPr>
            <a:spLocks noGrp="1"/>
          </p:cNvSpPr>
          <p:nvPr>
            <p:ph idx="1"/>
          </p:nvPr>
        </p:nvSpPr>
        <p:spPr/>
        <p:txBody>
          <a:bodyPr>
            <a:normAutofit/>
          </a:bodyPr>
          <a:lstStyle/>
          <a:p>
            <a:pPr>
              <a:buFont typeface="Wingdings" pitchFamily="2" charset="2"/>
              <a:buChar char="Ø"/>
            </a:pPr>
            <a:r>
              <a:rPr lang="en-US" dirty="0"/>
              <a:t>DATA was obtained from two sources:</a:t>
            </a:r>
          </a:p>
          <a:p>
            <a:r>
              <a:rPr lang="en-US" dirty="0"/>
              <a:t>SIPRI Military Expenditure Database</a:t>
            </a:r>
            <a:endParaRPr lang="en-US" u="sng" dirty="0"/>
          </a:p>
          <a:p>
            <a:r>
              <a:rPr lang="en-US" dirty="0"/>
              <a:t>World Bank Open Data</a:t>
            </a:r>
          </a:p>
          <a:p>
            <a:pPr>
              <a:buFont typeface="Wingdings" pitchFamily="2" charset="2"/>
              <a:buChar char="Ø"/>
            </a:pPr>
            <a:r>
              <a:rPr lang="en-US" dirty="0"/>
              <a:t>Years compared : 2009 - 2014</a:t>
            </a:r>
          </a:p>
          <a:p>
            <a:pPr>
              <a:buFont typeface="Wingdings" pitchFamily="2" charset="2"/>
              <a:buChar char="Ø"/>
            </a:pPr>
            <a:r>
              <a:rPr lang="en-US" dirty="0"/>
              <a:t>Data cleaning was done using Python and Excel</a:t>
            </a:r>
          </a:p>
          <a:p>
            <a:pPr>
              <a:buFont typeface="Wingdings" pitchFamily="2" charset="2"/>
              <a:buChar char="Ø"/>
            </a:pPr>
            <a:r>
              <a:rPr lang="en-US" dirty="0"/>
              <a:t>Top 10 nations in respective fields: education, healthcare, and military spending were selected</a:t>
            </a:r>
          </a:p>
          <a:p>
            <a:pPr>
              <a:buFont typeface="Wingdings" pitchFamily="2" charset="2"/>
              <a:buChar char="Ø"/>
            </a:pPr>
            <a:r>
              <a:rPr lang="en-US" dirty="0"/>
              <a:t>Google API, JavaScript, HTML will be used for visualization purposes</a:t>
            </a:r>
          </a:p>
        </p:txBody>
      </p:sp>
    </p:spTree>
    <p:extLst>
      <p:ext uri="{BB962C8B-B14F-4D97-AF65-F5344CB8AC3E}">
        <p14:creationId xmlns:p14="http://schemas.microsoft.com/office/powerpoint/2010/main" val="4016309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3DF7C-517F-7840-B953-80C5EF66A164}"/>
              </a:ext>
            </a:extLst>
          </p:cNvPr>
          <p:cNvSpPr>
            <a:spLocks noGrp="1"/>
          </p:cNvSpPr>
          <p:nvPr>
            <p:ph type="title"/>
          </p:nvPr>
        </p:nvSpPr>
        <p:spPr/>
        <p:txBody>
          <a:bodyPr/>
          <a:lstStyle/>
          <a:p>
            <a:r>
              <a:rPr lang="en-US" dirty="0"/>
              <a:t>mission</a:t>
            </a:r>
          </a:p>
        </p:txBody>
      </p:sp>
      <p:sp>
        <p:nvSpPr>
          <p:cNvPr id="3" name="Content Placeholder 2">
            <a:extLst>
              <a:ext uri="{FF2B5EF4-FFF2-40B4-BE49-F238E27FC236}">
                <a16:creationId xmlns:a16="http://schemas.microsoft.com/office/drawing/2014/main" id="{21075360-61E1-E241-A971-B0AA1030C226}"/>
              </a:ext>
            </a:extLst>
          </p:cNvPr>
          <p:cNvSpPr>
            <a:spLocks noGrp="1"/>
          </p:cNvSpPr>
          <p:nvPr>
            <p:ph idx="1"/>
          </p:nvPr>
        </p:nvSpPr>
        <p:spPr/>
        <p:txBody>
          <a:bodyPr>
            <a:normAutofit/>
          </a:bodyPr>
          <a:lstStyle/>
          <a:p>
            <a:pPr lvl="0">
              <a:buFont typeface="Wingdings" pitchFamily="2" charset="2"/>
              <a:buChar char="Ø"/>
            </a:pPr>
            <a:r>
              <a:rPr lang="en-US" dirty="0"/>
              <a:t>Describe the educational, healthcare, and military spending of top 10 nations</a:t>
            </a:r>
          </a:p>
          <a:p>
            <a:pPr lvl="0">
              <a:buFont typeface="Wingdings" pitchFamily="2" charset="2"/>
              <a:buChar char="Ø"/>
            </a:pPr>
            <a:r>
              <a:rPr lang="en-US" dirty="0"/>
              <a:t>Compare the spending data to that country’s GDP</a:t>
            </a:r>
          </a:p>
          <a:p>
            <a:pPr lvl="0">
              <a:buFont typeface="Wingdings" pitchFamily="2" charset="2"/>
              <a:buChar char="Ø"/>
            </a:pPr>
            <a:r>
              <a:rPr lang="en-US" dirty="0"/>
              <a:t>Compare the education and health to the overall military spending of the country</a:t>
            </a:r>
          </a:p>
          <a:p>
            <a:pPr lvl="0">
              <a:buFont typeface="Wingdings" pitchFamily="2" charset="2"/>
              <a:buChar char="Ø"/>
            </a:pPr>
            <a:r>
              <a:rPr lang="en-US" dirty="0"/>
              <a:t>Compare the per person educational spending to the per person GDP</a:t>
            </a:r>
          </a:p>
          <a:p>
            <a:pPr lvl="0">
              <a:buFont typeface="Wingdings" pitchFamily="2" charset="2"/>
              <a:buChar char="Ø"/>
            </a:pPr>
            <a:r>
              <a:rPr lang="en-US" dirty="0"/>
              <a:t>Compare the per person healthcare spending to the per person GDP</a:t>
            </a:r>
          </a:p>
          <a:p>
            <a:pPr lvl="0">
              <a:buFont typeface="Wingdings" pitchFamily="2" charset="2"/>
              <a:buChar char="Ø"/>
            </a:pPr>
            <a:r>
              <a:rPr lang="en-US" dirty="0"/>
              <a:t>Compare the per person military spending to the per person GDP</a:t>
            </a:r>
          </a:p>
          <a:p>
            <a:pPr lvl="0">
              <a:buFont typeface="Wingdings" pitchFamily="2" charset="2"/>
              <a:buChar char="Ø"/>
            </a:pPr>
            <a:r>
              <a:rPr lang="en-US" dirty="0"/>
              <a:t>Figure out the fastest growing countries in healthcare and educational spending in fixed value and in percentage</a:t>
            </a:r>
          </a:p>
        </p:txBody>
      </p:sp>
    </p:spTree>
    <p:extLst>
      <p:ext uri="{BB962C8B-B14F-4D97-AF65-F5344CB8AC3E}">
        <p14:creationId xmlns:p14="http://schemas.microsoft.com/office/powerpoint/2010/main" val="1121469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DC1DA-6C23-414B-A22B-BE0011B2F91A}"/>
              </a:ext>
            </a:extLst>
          </p:cNvPr>
          <p:cNvSpPr>
            <a:spLocks noGrp="1"/>
          </p:cNvSpPr>
          <p:nvPr>
            <p:ph type="title"/>
          </p:nvPr>
        </p:nvSpPr>
        <p:spPr/>
        <p:txBody>
          <a:bodyPr>
            <a:normAutofit/>
          </a:bodyPr>
          <a:lstStyle/>
          <a:p>
            <a:r>
              <a:rPr lang="en-US" sz="3800" dirty="0"/>
              <a:t>EDUCATIONAL, HEALTHCARE, AND MILITARY EXPENDITURE</a:t>
            </a:r>
          </a:p>
        </p:txBody>
      </p:sp>
      <p:pic>
        <p:nvPicPr>
          <p:cNvPr id="5" name="Content Placeholder 4" descr="A screenshot of a cell phone&#10;&#10;Description automatically generated">
            <a:extLst>
              <a:ext uri="{FF2B5EF4-FFF2-40B4-BE49-F238E27FC236}">
                <a16:creationId xmlns:a16="http://schemas.microsoft.com/office/drawing/2014/main" id="{275C74F2-EA2B-254F-B26F-0BDEFFB7603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880" y="2548411"/>
            <a:ext cx="4191833" cy="3044866"/>
          </a:xfrm>
        </p:spPr>
      </p:pic>
      <p:pic>
        <p:nvPicPr>
          <p:cNvPr id="7" name="Picture 6" descr="A screenshot of a cell phone&#10;&#10;Description automatically generated">
            <a:extLst>
              <a:ext uri="{FF2B5EF4-FFF2-40B4-BE49-F238E27FC236}">
                <a16:creationId xmlns:a16="http://schemas.microsoft.com/office/drawing/2014/main" id="{1C327F20-19B2-BD43-85CE-57F536A12C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1851" y="2718212"/>
            <a:ext cx="4583461" cy="3044866"/>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12FA5CC0-F11B-884B-B504-6B6F8873D3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3339" y="2280062"/>
            <a:ext cx="4297511" cy="3801219"/>
          </a:xfrm>
          <a:prstGeom prst="rect">
            <a:avLst/>
          </a:prstGeom>
        </p:spPr>
      </p:pic>
    </p:spTree>
    <p:extLst>
      <p:ext uri="{BB962C8B-B14F-4D97-AF65-F5344CB8AC3E}">
        <p14:creationId xmlns:p14="http://schemas.microsoft.com/office/powerpoint/2010/main" val="2042796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746E3-6F55-CC42-B550-FAECB151E15F}"/>
              </a:ext>
            </a:extLst>
          </p:cNvPr>
          <p:cNvSpPr>
            <a:spLocks noGrp="1"/>
          </p:cNvSpPr>
          <p:nvPr>
            <p:ph type="title"/>
          </p:nvPr>
        </p:nvSpPr>
        <p:spPr/>
        <p:txBody>
          <a:bodyPr>
            <a:normAutofit/>
          </a:bodyPr>
          <a:lstStyle/>
          <a:p>
            <a:r>
              <a:rPr lang="en-US" sz="3900" dirty="0"/>
              <a:t>EDUCATIONAL, HEALTHCARE, AND MILITARY EXPENDITURE</a:t>
            </a:r>
          </a:p>
        </p:txBody>
      </p:sp>
      <p:pic>
        <p:nvPicPr>
          <p:cNvPr id="13" name="Content Placeholder 12" descr="A screenshot of a cell phone&#10;&#10;Description automatically generated">
            <a:extLst>
              <a:ext uri="{FF2B5EF4-FFF2-40B4-BE49-F238E27FC236}">
                <a16:creationId xmlns:a16="http://schemas.microsoft.com/office/drawing/2014/main" id="{DA37B4FD-2CD2-FA49-96DD-85170D712DA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2107437"/>
            <a:ext cx="4340375" cy="2880199"/>
          </a:xfrm>
        </p:spPr>
      </p:pic>
      <p:pic>
        <p:nvPicPr>
          <p:cNvPr id="15" name="Picture 14" descr="A screenshot of a cell phone&#10;&#10;Description automatically generated">
            <a:extLst>
              <a:ext uri="{FF2B5EF4-FFF2-40B4-BE49-F238E27FC236}">
                <a16:creationId xmlns:a16="http://schemas.microsoft.com/office/drawing/2014/main" id="{EEDB9A4F-4FB4-544D-84BA-38F6CD9F6B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3580" y="1989589"/>
            <a:ext cx="4044139" cy="2998047"/>
          </a:xfrm>
          <a:prstGeom prst="rect">
            <a:avLst/>
          </a:prstGeom>
        </p:spPr>
      </p:pic>
      <p:pic>
        <p:nvPicPr>
          <p:cNvPr id="17" name="Picture 16" descr="A close up of a logo&#10;&#10;Description automatically generated">
            <a:extLst>
              <a:ext uri="{FF2B5EF4-FFF2-40B4-BE49-F238E27FC236}">
                <a16:creationId xmlns:a16="http://schemas.microsoft.com/office/drawing/2014/main" id="{54E63F6E-6509-6D47-8C11-AD0708EE8D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51627" y="1989589"/>
            <a:ext cx="4270897" cy="2722513"/>
          </a:xfrm>
          <a:prstGeom prst="rect">
            <a:avLst/>
          </a:prstGeom>
        </p:spPr>
      </p:pic>
    </p:spTree>
    <p:extLst>
      <p:ext uri="{BB962C8B-B14F-4D97-AF65-F5344CB8AC3E}">
        <p14:creationId xmlns:p14="http://schemas.microsoft.com/office/powerpoint/2010/main" val="1770637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8E8D4-C526-934F-B733-9BD1ED9B59ED}"/>
              </a:ext>
            </a:extLst>
          </p:cNvPr>
          <p:cNvSpPr>
            <a:spLocks noGrp="1"/>
          </p:cNvSpPr>
          <p:nvPr>
            <p:ph type="title"/>
          </p:nvPr>
        </p:nvSpPr>
        <p:spPr/>
        <p:txBody>
          <a:bodyPr>
            <a:normAutofit/>
          </a:bodyPr>
          <a:lstStyle/>
          <a:p>
            <a:r>
              <a:rPr lang="en-US" sz="4000" dirty="0"/>
              <a:t>Education spending vs health spending vs </a:t>
            </a:r>
            <a:r>
              <a:rPr lang="en-US" sz="4000" dirty="0" err="1"/>
              <a:t>gdp</a:t>
            </a:r>
            <a:endParaRPr lang="en-US" sz="4000" dirty="0"/>
          </a:p>
        </p:txBody>
      </p:sp>
      <p:pic>
        <p:nvPicPr>
          <p:cNvPr id="5" name="Content Placeholder 4" descr="A screenshot of a cell phone&#10;&#10;Description automatically generated">
            <a:extLst>
              <a:ext uri="{FF2B5EF4-FFF2-40B4-BE49-F238E27FC236}">
                <a16:creationId xmlns:a16="http://schemas.microsoft.com/office/drawing/2014/main" id="{481A0369-CDDB-B844-988E-C97269887EA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5588" y="1672389"/>
            <a:ext cx="6980128" cy="4559969"/>
          </a:xfrm>
        </p:spPr>
      </p:pic>
      <p:pic>
        <p:nvPicPr>
          <p:cNvPr id="7" name="Picture 6">
            <a:extLst>
              <a:ext uri="{FF2B5EF4-FFF2-40B4-BE49-F238E27FC236}">
                <a16:creationId xmlns:a16="http://schemas.microsoft.com/office/drawing/2014/main" id="{4758459A-C127-F84A-894D-6DE61FCB0B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5588" y="6273800"/>
            <a:ext cx="7497486" cy="584200"/>
          </a:xfrm>
          <a:prstGeom prst="rect">
            <a:avLst/>
          </a:prstGeom>
        </p:spPr>
      </p:pic>
    </p:spTree>
    <p:extLst>
      <p:ext uri="{BB962C8B-B14F-4D97-AF65-F5344CB8AC3E}">
        <p14:creationId xmlns:p14="http://schemas.microsoft.com/office/powerpoint/2010/main" val="487747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9D91B-CBA3-EC44-9C16-94075BF13AAC}"/>
              </a:ext>
            </a:extLst>
          </p:cNvPr>
          <p:cNvSpPr>
            <a:spLocks noGrp="1"/>
          </p:cNvSpPr>
          <p:nvPr>
            <p:ph type="title"/>
          </p:nvPr>
        </p:nvSpPr>
        <p:spPr/>
        <p:txBody>
          <a:bodyPr/>
          <a:lstStyle/>
          <a:p>
            <a:r>
              <a:rPr lang="en-US" dirty="0"/>
              <a:t>COMPARING WITH THE COUNTRY’S GDP</a:t>
            </a:r>
          </a:p>
        </p:txBody>
      </p:sp>
      <p:pic>
        <p:nvPicPr>
          <p:cNvPr id="5" name="Content Placeholder 4" descr="A screenshot of a cell phone&#10;&#10;Description automatically generated">
            <a:extLst>
              <a:ext uri="{FF2B5EF4-FFF2-40B4-BE49-F238E27FC236}">
                <a16:creationId xmlns:a16="http://schemas.microsoft.com/office/drawing/2014/main" id="{348532A7-D498-284E-BB82-4E4DDD42A68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2301050"/>
            <a:ext cx="4166326" cy="2259075"/>
          </a:xfrm>
        </p:spPr>
      </p:pic>
      <p:pic>
        <p:nvPicPr>
          <p:cNvPr id="7" name="Picture 6" descr="A screenshot of a cell phone&#10;&#10;Description automatically generated">
            <a:extLst>
              <a:ext uri="{FF2B5EF4-FFF2-40B4-BE49-F238E27FC236}">
                <a16:creationId xmlns:a16="http://schemas.microsoft.com/office/drawing/2014/main" id="{52DC8219-811A-0E4B-BEB6-D7F7E24D0E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8779" y="2301049"/>
            <a:ext cx="4166326" cy="2462976"/>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71BB67FD-8B98-B64E-BA8F-D08141772B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5675" y="2093976"/>
            <a:ext cx="4039655" cy="3059915"/>
          </a:xfrm>
          <a:prstGeom prst="rect">
            <a:avLst/>
          </a:prstGeom>
        </p:spPr>
      </p:pic>
    </p:spTree>
    <p:extLst>
      <p:ext uri="{BB962C8B-B14F-4D97-AF65-F5344CB8AC3E}">
        <p14:creationId xmlns:p14="http://schemas.microsoft.com/office/powerpoint/2010/main" val="3877095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85B31-6D5C-6B48-87F5-9E9E89486F5F}"/>
              </a:ext>
            </a:extLst>
          </p:cNvPr>
          <p:cNvSpPr>
            <a:spLocks noGrp="1"/>
          </p:cNvSpPr>
          <p:nvPr>
            <p:ph type="title"/>
          </p:nvPr>
        </p:nvSpPr>
        <p:spPr/>
        <p:txBody>
          <a:bodyPr>
            <a:normAutofit/>
          </a:bodyPr>
          <a:lstStyle/>
          <a:p>
            <a:r>
              <a:rPr lang="en-US" sz="3000" dirty="0"/>
              <a:t>Comparing education and health to the overall military spending </a:t>
            </a:r>
          </a:p>
        </p:txBody>
      </p:sp>
      <p:pic>
        <p:nvPicPr>
          <p:cNvPr id="5" name="Content Placeholder 4" descr="A screenshot of a cell phone&#10;&#10;Description automatically generated">
            <a:extLst>
              <a:ext uri="{FF2B5EF4-FFF2-40B4-BE49-F238E27FC236}">
                <a16:creationId xmlns:a16="http://schemas.microsoft.com/office/drawing/2014/main" id="{A8C073CC-CF9C-2641-8992-A480CBFDA24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7517" y="2382451"/>
            <a:ext cx="5561610" cy="3172232"/>
          </a:xfrm>
        </p:spPr>
      </p:pic>
      <p:pic>
        <p:nvPicPr>
          <p:cNvPr id="7" name="Picture 6" descr="A screenshot of a cell phone&#10;&#10;Description automatically generated">
            <a:extLst>
              <a:ext uri="{FF2B5EF4-FFF2-40B4-BE49-F238E27FC236}">
                <a16:creationId xmlns:a16="http://schemas.microsoft.com/office/drawing/2014/main" id="{9EEDB508-E5AA-BE44-B0FE-4B55386975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8257" y="2382451"/>
            <a:ext cx="5561610" cy="3487185"/>
          </a:xfrm>
          <a:prstGeom prst="rect">
            <a:avLst/>
          </a:prstGeom>
        </p:spPr>
      </p:pic>
    </p:spTree>
    <p:extLst>
      <p:ext uri="{BB962C8B-B14F-4D97-AF65-F5344CB8AC3E}">
        <p14:creationId xmlns:p14="http://schemas.microsoft.com/office/powerpoint/2010/main" val="4252770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A screenshot of a cell phone&#10;&#10;Description automatically generated">
            <a:extLst>
              <a:ext uri="{FF2B5EF4-FFF2-40B4-BE49-F238E27FC236}">
                <a16:creationId xmlns:a16="http://schemas.microsoft.com/office/drawing/2014/main" id="{99C0A35A-45C4-C545-900F-F0EABD9B08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754" y="2546097"/>
            <a:ext cx="4283047" cy="3529881"/>
          </a:xfrm>
        </p:spPr>
      </p:pic>
      <p:sp>
        <p:nvSpPr>
          <p:cNvPr id="9" name="Title 8">
            <a:extLst>
              <a:ext uri="{FF2B5EF4-FFF2-40B4-BE49-F238E27FC236}">
                <a16:creationId xmlns:a16="http://schemas.microsoft.com/office/drawing/2014/main" id="{296F25A5-A269-944E-AE83-71719F62038F}"/>
              </a:ext>
            </a:extLst>
          </p:cNvPr>
          <p:cNvSpPr>
            <a:spLocks noGrp="1"/>
          </p:cNvSpPr>
          <p:nvPr>
            <p:ph type="title"/>
          </p:nvPr>
        </p:nvSpPr>
        <p:spPr/>
        <p:txBody>
          <a:bodyPr>
            <a:normAutofit/>
          </a:bodyPr>
          <a:lstStyle/>
          <a:p>
            <a:r>
              <a:rPr lang="en-US" sz="3500" dirty="0"/>
              <a:t>Comparing per person educational, health, and military spending to the per person </a:t>
            </a:r>
            <a:r>
              <a:rPr lang="en-US" sz="3500" dirty="0" err="1"/>
              <a:t>gdp</a:t>
            </a:r>
            <a:endParaRPr lang="en-US" sz="3500" dirty="0"/>
          </a:p>
        </p:txBody>
      </p:sp>
      <p:pic>
        <p:nvPicPr>
          <p:cNvPr id="13" name="Picture 12" descr="A screenshot of a cell phone&#10;&#10;Description automatically generated">
            <a:extLst>
              <a:ext uri="{FF2B5EF4-FFF2-40B4-BE49-F238E27FC236}">
                <a16:creationId xmlns:a16="http://schemas.microsoft.com/office/drawing/2014/main" id="{4D57960E-2945-1042-BABB-72FED2E604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2644" y="2695993"/>
            <a:ext cx="4182588" cy="3230088"/>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47AD6AD4-DF52-BB41-9C6F-DEA94D30E5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55232" y="2576922"/>
            <a:ext cx="3670050" cy="3111359"/>
          </a:xfrm>
          <a:prstGeom prst="rect">
            <a:avLst/>
          </a:prstGeom>
        </p:spPr>
      </p:pic>
    </p:spTree>
    <p:extLst>
      <p:ext uri="{BB962C8B-B14F-4D97-AF65-F5344CB8AC3E}">
        <p14:creationId xmlns:p14="http://schemas.microsoft.com/office/powerpoint/2010/main" val="35445265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817</Words>
  <Application>Microsoft Macintosh PowerPoint</Application>
  <PresentationFormat>Widescreen</PresentationFormat>
  <Paragraphs>67</Paragraphs>
  <Slides>15</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Rockwell</vt:lpstr>
      <vt:lpstr>Rockwell Condensed</vt:lpstr>
      <vt:lpstr>Rockwell Extra Bold</vt:lpstr>
      <vt:lpstr>Wingdings</vt:lpstr>
      <vt:lpstr>Wood Type</vt:lpstr>
      <vt:lpstr>Education, Healthcare, and Military Spending of TOP 10 Nations </vt:lpstr>
      <vt:lpstr>DATASET</vt:lpstr>
      <vt:lpstr>mission</vt:lpstr>
      <vt:lpstr>EDUCATIONAL, HEALTHCARE, AND MILITARY EXPENDITURE</vt:lpstr>
      <vt:lpstr>EDUCATIONAL, HEALTHCARE, AND MILITARY EXPENDITURE</vt:lpstr>
      <vt:lpstr>Education spending vs health spending vs gdp</vt:lpstr>
      <vt:lpstr>COMPARING WITH THE COUNTRY’S GDP</vt:lpstr>
      <vt:lpstr>Comparing education and health to the overall military spending </vt:lpstr>
      <vt:lpstr>Comparing per person educational, health, and military spending to the per person gdp</vt:lpstr>
      <vt:lpstr>Fastest growing countries in education and healthcare </vt:lpstr>
      <vt:lpstr>Fastest growing countries in education and healthcare </vt:lpstr>
      <vt:lpstr>Fastest growing countries in education and healthcare </vt:lpstr>
      <vt:lpstr>Fastest growing countries in education and healthcare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 Healthcare, and Military Spending of TOP 10 Nations </dc:title>
  <dc:creator>Microsoft Office User</dc:creator>
  <cp:lastModifiedBy>Microsoft Office User</cp:lastModifiedBy>
  <cp:revision>13</cp:revision>
  <dcterms:created xsi:type="dcterms:W3CDTF">2019-03-07T11:17:43Z</dcterms:created>
  <dcterms:modified xsi:type="dcterms:W3CDTF">2019-03-07T18:05:08Z</dcterms:modified>
</cp:coreProperties>
</file>