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314" r:id="rId3"/>
    <p:sldId id="335" r:id="rId4"/>
    <p:sldId id="336" r:id="rId5"/>
    <p:sldId id="338" r:id="rId6"/>
    <p:sldId id="339" r:id="rId7"/>
    <p:sldId id="341" r:id="rId8"/>
    <p:sldId id="342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leme1" initials="i" lastIdx="3" clrIdx="0">
    <p:extLst>
      <p:ext uri="{19B8F6BF-5375-455C-9EA6-DF929625EA0E}">
        <p15:presenceInfo xmlns:p15="http://schemas.microsoft.com/office/powerpoint/2012/main" userId="izleme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Orta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1" autoAdjust="0"/>
    <p:restoredTop sz="91056" autoAdjust="0"/>
  </p:normalViewPr>
  <p:slideViewPr>
    <p:cSldViewPr snapToGrid="0">
      <p:cViewPr varScale="1">
        <p:scale>
          <a:sx n="61" d="100"/>
          <a:sy n="61" d="100"/>
        </p:scale>
        <p:origin x="8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52A8A-B401-44B8-9D81-9E6E21A2BC50}" type="datetimeFigureOut">
              <a:rPr lang="tr-TR" smtClean="0"/>
              <a:t>10.07.2019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C5D776-A263-4208-814D-D29D1AA93E6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6952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Yüksek proteinli diyet düşük proteinli diyete göre daha fazla kilo alımına neden olmuştur.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C5D776-A263-4208-814D-D29D1AA93E69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15603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Yüksek proteinli diyet düşük proteinli diyete göre daha fazla kilo alımına neden olmuştur.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C5D776-A263-4208-814D-D29D1AA93E69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32790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Yüksek proteinli diyet düşük proteinli diyete göre daha fazla kilo alımına neden olmuştur.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C5D776-A263-4208-814D-D29D1AA93E69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52308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25EC4-B1D4-4143-B348-6B286FECF335}" type="datetime1">
              <a:rPr lang="tr-TR" smtClean="0"/>
              <a:t>10.07.2019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EPOD2016 - ANTALYA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64D03-C411-4137-B267-1DE4D983870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2765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F05BA-7022-41C6-85BD-91942EBC06B0}" type="datetime1">
              <a:rPr lang="tr-TR" smtClean="0"/>
              <a:t>10.07.2019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EPOD2016 - ANTALYA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64D03-C411-4137-B267-1DE4D983870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525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F41F-CBD7-46E6-A959-3B742CEC0D20}" type="datetime1">
              <a:rPr lang="tr-TR" smtClean="0"/>
              <a:t>10.07.2019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EPOD2016 - ANTALYA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64D03-C411-4137-B267-1DE4D983870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20371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2A32-747B-4D67-B40D-D46DD7D53969}" type="datetime1">
              <a:rPr lang="tr-TR" smtClean="0"/>
              <a:t>10.07.2019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EPOD2016 - ANTALYA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6241-DA85-414A-9273-1214D9516E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404135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023EA-30AE-4348-8B48-2EAD87D3A7D0}" type="datetime1">
              <a:rPr lang="tr-TR" smtClean="0"/>
              <a:t>10.07.2019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EPOD2016 - ANTALYA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6241-DA85-414A-9273-1214D9516E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615716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77F8-3D7F-4551-B3CE-D75A504A6F9A}" type="datetime1">
              <a:rPr lang="tr-TR" smtClean="0"/>
              <a:t>10.07.2019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EPOD2016 - ANTALYA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6241-DA85-414A-9273-1214D9516E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50866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6A6E6-0851-4D4C-8E39-C34A28EBD765}" type="datetime1">
              <a:rPr lang="tr-TR" smtClean="0"/>
              <a:t>10.07.2019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EPOD2016 - ANTALYA</a:t>
            </a: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6241-DA85-414A-9273-1214D9516E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0634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0CB88-DB2B-4E6B-99CB-5479550E9741}" type="datetime1">
              <a:rPr lang="tr-TR" smtClean="0"/>
              <a:t>10.07.2019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EPOD2016 - ANTALYA</a:t>
            </a:r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6241-DA85-414A-9273-1214D9516E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18765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E7ED0-FE1D-4F47-8617-A11B7D29B568}" type="datetime1">
              <a:rPr lang="tr-TR" smtClean="0"/>
              <a:t>10.07.2019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EPOD2016 - ANTALYA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6241-DA85-414A-9273-1214D9516E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899374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C3176-1CBC-48B4-BA64-BC92A4110EF0}" type="datetime1">
              <a:rPr lang="tr-TR" smtClean="0"/>
              <a:t>10.07.2019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EPOD2016 - ANTALYA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6241-DA85-414A-9273-1214D9516E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07573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2B83-0491-45F6-B2C6-027E4C382F3C}" type="datetime1">
              <a:rPr lang="tr-TR" smtClean="0"/>
              <a:t>10.07.2019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EPOD2016 - ANTALYA</a:t>
            </a: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6241-DA85-414A-9273-1214D9516E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2223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A49A0-1A5D-4727-BDD7-3D212C63BDF1}" type="datetime1">
              <a:rPr lang="tr-TR" smtClean="0"/>
              <a:t>10.07.2019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EPOD2016 - ANTALYA</a:t>
            </a:r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64D03-C411-4137-B267-1DE4D983870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45722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AE043-2CAE-4D8F-8BDC-B12CF2385E90}" type="datetime1">
              <a:rPr lang="tr-TR" smtClean="0"/>
              <a:t>10.07.2019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EPOD2016 - ANTALYA</a:t>
            </a: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6241-DA85-414A-9273-1214D9516E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142624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38B66-BAD6-4DE4-8545-4883B83D9672}" type="datetime1">
              <a:rPr lang="tr-TR" smtClean="0"/>
              <a:t>10.07.2019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EPOD2016 - ANTALYA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6241-DA85-414A-9273-1214D9516E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72058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3C201-B382-4A8E-9DF8-5DA42F206185}" type="datetime1">
              <a:rPr lang="tr-TR" smtClean="0"/>
              <a:t>10.07.2019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EPOD2016 - ANTALYA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6241-DA85-414A-9273-1214D9516E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2991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D4C93-FD3C-4ACD-98C4-0A1E319BEAA3}" type="datetime1">
              <a:rPr lang="tr-TR" smtClean="0"/>
              <a:t>10.07.2019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EPOD2016 - ANTALYA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64D03-C411-4137-B267-1DE4D983870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64124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B9773-316E-472F-9673-46B38E501F54}" type="datetime1">
              <a:rPr lang="tr-TR" smtClean="0"/>
              <a:t>10.07.2019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EPOD2016 - ANTALYA</a:t>
            </a: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64D03-C411-4137-B267-1DE4D983870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7035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44A7E-F1B2-4DC0-BCAA-4FF16C66B428}" type="datetime1">
              <a:rPr lang="tr-TR" smtClean="0"/>
              <a:t>10.07.2019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EPOD2016 - ANTALYA</a:t>
            </a:r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64D03-C411-4137-B267-1DE4D983870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4401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7581F-7153-49D1-8AB4-5DEE33569AEF}" type="datetime1">
              <a:rPr lang="tr-TR" smtClean="0"/>
              <a:t>10.07.2019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EPOD2016 - ANTALYA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64D03-C411-4137-B267-1DE4D983870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8253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05E1-6185-452F-A086-560E51AF438B}" type="datetime1">
              <a:rPr lang="tr-TR" smtClean="0"/>
              <a:t>10.07.2019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EPOD2016 - ANTALYA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64D03-C411-4137-B267-1DE4D983870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7134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5D9D7-10CE-4E28-AD46-09DD8C08976F}" type="datetime1">
              <a:rPr lang="tr-TR" smtClean="0"/>
              <a:t>10.07.2019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EPOD2016 - ANTALYA</a:t>
            </a: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64D03-C411-4137-B267-1DE4D983870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51344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2D13-812F-4637-B193-BADAEDFE00D6}" type="datetime1">
              <a:rPr lang="tr-TR" smtClean="0"/>
              <a:t>10.07.2019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EPOD2016 - ANTALYA</a:t>
            </a: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64D03-C411-4137-B267-1DE4D983870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22700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4876D-8DAA-4A3E-81BD-223FAAD8F0C0}" type="datetime1">
              <a:rPr lang="tr-TR" smtClean="0"/>
              <a:t>10.07.2019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/>
              <a:t>EPOD2016 - ANTALYA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64D03-C411-4137-B267-1DE4D983870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75843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EC423-FFF0-4BFE-9C94-D8A0710E1B03}" type="datetime1">
              <a:rPr lang="tr-TR" smtClean="0"/>
              <a:t>10.07.2019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/>
              <a:t>EPOD2016 - ANTALYA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06241-DA85-414A-9273-1214D9516E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5906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İçerik Yer Tutucusu 4"/>
          <p:cNvSpPr>
            <a:spLocks noGrp="1"/>
          </p:cNvSpPr>
          <p:nvPr>
            <p:ph idx="1"/>
          </p:nvPr>
        </p:nvSpPr>
        <p:spPr>
          <a:xfrm>
            <a:off x="211873" y="267629"/>
            <a:ext cx="11619571" cy="60887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Mann Whitney U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Uygulama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İki farklı hasta grubu üzerinde yüksek ve düşük proteine bağlı 2 farklı diyet deneniyor. Bu deney 2 ay boyunca hastalarda deneniyor ve sonuçta aldıkları kilolar kaydediliyor.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Soru: Gruplar arasında kilo alımı bakımından farklılık var mıdır? 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Yüksek proteinli diyet daha çok kilo alımına sebep olmakta mıdır?</a:t>
            </a:r>
          </a:p>
          <a:p>
            <a:pPr marL="0" indent="0"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066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İçerik Yer Tutucusu 4"/>
          <p:cNvSpPr>
            <a:spLocks noGrp="1"/>
          </p:cNvSpPr>
          <p:nvPr>
            <p:ph idx="1"/>
          </p:nvPr>
        </p:nvSpPr>
        <p:spPr>
          <a:xfrm>
            <a:off x="211873" y="267629"/>
            <a:ext cx="7460679" cy="60887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Mann Whitney U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Uygulama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tr-TR" dirty="0">
                <a:latin typeface="Consolas" panose="020B0609020204030204" pitchFamily="49" charset="0"/>
              </a:rPr>
              <a:t>Verilerinizi yandaki şekildeki gibi girip «ProteinDeney» nesnesine kaydedin. 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>
                <a:latin typeface="Consolas" panose="020B0609020204030204" pitchFamily="49" charset="0"/>
              </a:rPr>
              <a:t>Diyet değişkenindeki 1 ile belirtilen değeri YP, 2 ile belirtilen değeri DP olarak adlandırınız.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>
                <a:latin typeface="Consolas" panose="020B0609020204030204" pitchFamily="49" charset="0"/>
              </a:rPr>
              <a:t>İki yönlü Mann Whitney U testini yapınız.Sonuçları yorumlayınız.</a:t>
            </a:r>
          </a:p>
          <a:p>
            <a:pPr marL="0" indent="0"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D9296F0-5742-49E9-9358-692599A02E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276440"/>
              </p:ext>
            </p:extLst>
          </p:nvPr>
        </p:nvGraphicFramePr>
        <p:xfrm>
          <a:off x="7768981" y="1022661"/>
          <a:ext cx="4211146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5573">
                  <a:extLst>
                    <a:ext uri="{9D8B030D-6E8A-4147-A177-3AD203B41FA5}">
                      <a16:colId xmlns:a16="http://schemas.microsoft.com/office/drawing/2014/main" val="2824795203"/>
                    </a:ext>
                  </a:extLst>
                </a:gridCol>
                <a:gridCol w="2105573">
                  <a:extLst>
                    <a:ext uri="{9D8B030D-6E8A-4147-A177-3AD203B41FA5}">
                      <a16:colId xmlns:a16="http://schemas.microsoft.com/office/drawing/2014/main" val="2041630462"/>
                    </a:ext>
                  </a:extLst>
                </a:gridCol>
              </a:tblGrid>
              <a:tr h="189921">
                <a:tc>
                  <a:txBody>
                    <a:bodyPr/>
                    <a:lstStyle/>
                    <a:p>
                      <a:r>
                        <a:rPr lang="tr-TR" dirty="0"/>
                        <a:t>Diyet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Kilo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89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407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r-T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019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r-T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288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r-T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58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r-T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71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785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r-T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834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r-T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344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r-T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636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r-T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6113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1446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İçerik Yer Tutucusu 4"/>
          <p:cNvSpPr>
            <a:spLocks noGrp="1"/>
          </p:cNvSpPr>
          <p:nvPr>
            <p:ph idx="1"/>
          </p:nvPr>
        </p:nvSpPr>
        <p:spPr>
          <a:xfrm>
            <a:off x="211873" y="267629"/>
            <a:ext cx="11619571" cy="60887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[Wilcoxon İşaretli Sıralar Testi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Uygulama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Psikiyatri kliniğine başvuran ve yaygın anksiyete bozukluğu olan 6 hastanın tedavi öncesi anksiyete bozukluğuna ilişkin bir değerlendirilmesi ölçek ile yapılıyor. 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Aynı hasta grubu tedavi sonrası aynı ölçek ile değerlendiriliyor.</a:t>
            </a:r>
          </a:p>
          <a:p>
            <a:pPr marL="0" indent="0"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Soru: Acaba tedavi etkili olmuş mudur?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Anksiyete puanları tedavi öncesi ve sonrasında farklılaşmakta mıdır?</a:t>
            </a:r>
          </a:p>
          <a:p>
            <a:pPr marL="0" indent="0"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218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İçerik Yer Tutucusu 4"/>
          <p:cNvSpPr>
            <a:spLocks noGrp="1"/>
          </p:cNvSpPr>
          <p:nvPr>
            <p:ph idx="1"/>
          </p:nvPr>
        </p:nvSpPr>
        <p:spPr>
          <a:xfrm>
            <a:off x="211873" y="267629"/>
            <a:ext cx="7460679" cy="60887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[Wilcoxon İşaretli Sıralar Testi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Uygulama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tr-TR" dirty="0">
                <a:latin typeface="Consolas" panose="020B0609020204030204" pitchFamily="49" charset="0"/>
              </a:rPr>
              <a:t>Verilerinizi yandaki şekildeki gibi girip «PsiDeney» nesnesine kaydedin. 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>
                <a:latin typeface="Consolas" panose="020B0609020204030204" pitchFamily="49" charset="0"/>
              </a:rPr>
              <a:t>İki yönlü Wilcoxon testini yapınız.Sonuçları yorumlayınız.</a:t>
            </a:r>
          </a:p>
          <a:p>
            <a:pPr marL="0" indent="0"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749556A-BE89-44B4-BCCB-14B13CC3B6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202737"/>
              </p:ext>
            </p:extLst>
          </p:nvPr>
        </p:nvGraphicFramePr>
        <p:xfrm>
          <a:off x="7192578" y="1442826"/>
          <a:ext cx="4999422" cy="2631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711">
                  <a:extLst>
                    <a:ext uri="{9D8B030D-6E8A-4147-A177-3AD203B41FA5}">
                      <a16:colId xmlns:a16="http://schemas.microsoft.com/office/drawing/2014/main" val="1523952751"/>
                    </a:ext>
                  </a:extLst>
                </a:gridCol>
                <a:gridCol w="2499711">
                  <a:extLst>
                    <a:ext uri="{9D8B030D-6E8A-4147-A177-3AD203B41FA5}">
                      <a16:colId xmlns:a16="http://schemas.microsoft.com/office/drawing/2014/main" val="24687098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Tedavi Öncesi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Tedavi Sonrası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974803"/>
                  </a:ext>
                </a:extLst>
              </a:tr>
              <a:tr h="377545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161428"/>
                  </a:ext>
                </a:extLst>
              </a:tr>
              <a:tr h="377545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151904"/>
                  </a:ext>
                </a:extLst>
              </a:tr>
              <a:tr h="377545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982036"/>
                  </a:ext>
                </a:extLst>
              </a:tr>
              <a:tr h="377545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13016"/>
                  </a:ext>
                </a:extLst>
              </a:tr>
              <a:tr h="377545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758552"/>
                  </a:ext>
                </a:extLst>
              </a:tr>
              <a:tr h="377545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420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97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İçerik Yer Tutucusu 4"/>
          <p:cNvSpPr>
            <a:spLocks noGrp="1"/>
          </p:cNvSpPr>
          <p:nvPr>
            <p:ph idx="1"/>
          </p:nvPr>
        </p:nvSpPr>
        <p:spPr>
          <a:xfrm>
            <a:off x="211873" y="267629"/>
            <a:ext cx="11619571" cy="60887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[Kruskal Wallis Testi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Uygulama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Üç farklı ilin farklı bölgelerinden elde edilen hava kirliliği değerleri karşılaştırılmak istenmektedir. </a:t>
            </a:r>
          </a:p>
          <a:p>
            <a:pPr marL="0" indent="0"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Soru: Şehirlere göre hava kirliliği bakımından farklılık var mıdır?</a:t>
            </a:r>
          </a:p>
          <a:p>
            <a:pPr marL="0" indent="0"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162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İçerik Yer Tutucusu 4"/>
          <p:cNvSpPr>
            <a:spLocks noGrp="1"/>
          </p:cNvSpPr>
          <p:nvPr>
            <p:ph idx="1"/>
          </p:nvPr>
        </p:nvSpPr>
        <p:spPr>
          <a:xfrm>
            <a:off x="211873" y="267629"/>
            <a:ext cx="7460679" cy="60887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[Kruskal Wallis Testi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Uygulama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tr-TR" dirty="0">
                <a:latin typeface="Consolas" panose="020B0609020204030204" pitchFamily="49" charset="0"/>
              </a:rPr>
              <a:t>Verilerinizi yandaki şekildeki gibi girip «HavaDeney» nesnesine kaydedin. 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>
                <a:latin typeface="Consolas" panose="020B0609020204030204" pitchFamily="49" charset="0"/>
              </a:rPr>
              <a:t>Kruskal Wallis testini yapınız.Sonuçları yorumlayınız.</a:t>
            </a:r>
          </a:p>
          <a:p>
            <a:pPr marL="0" indent="0"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17CF046-20AE-4BAA-B4F6-A711B0530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088488"/>
              </p:ext>
            </p:extLst>
          </p:nvPr>
        </p:nvGraphicFramePr>
        <p:xfrm>
          <a:off x="7401120" y="1241384"/>
          <a:ext cx="4536966" cy="4141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8483">
                  <a:extLst>
                    <a:ext uri="{9D8B030D-6E8A-4147-A177-3AD203B41FA5}">
                      <a16:colId xmlns:a16="http://schemas.microsoft.com/office/drawing/2014/main" val="1523952751"/>
                    </a:ext>
                  </a:extLst>
                </a:gridCol>
                <a:gridCol w="2268483">
                  <a:extLst>
                    <a:ext uri="{9D8B030D-6E8A-4147-A177-3AD203B41FA5}">
                      <a16:colId xmlns:a16="http://schemas.microsoft.com/office/drawing/2014/main" val="2468709894"/>
                    </a:ext>
                  </a:extLst>
                </a:gridCol>
              </a:tblGrid>
              <a:tr h="245873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Şehir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Değer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974803"/>
                  </a:ext>
                </a:extLst>
              </a:tr>
              <a:tr h="377545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161428"/>
                  </a:ext>
                </a:extLst>
              </a:tr>
              <a:tr h="377545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151904"/>
                  </a:ext>
                </a:extLst>
              </a:tr>
              <a:tr h="377545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960182"/>
                  </a:ext>
                </a:extLst>
              </a:tr>
              <a:tr h="377545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538992"/>
                  </a:ext>
                </a:extLst>
              </a:tr>
              <a:tr h="377545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14276"/>
                  </a:ext>
                </a:extLst>
              </a:tr>
              <a:tr h="377545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465636"/>
                  </a:ext>
                </a:extLst>
              </a:tr>
              <a:tr h="377545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982036"/>
                  </a:ext>
                </a:extLst>
              </a:tr>
              <a:tr h="377545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13016"/>
                  </a:ext>
                </a:extLst>
              </a:tr>
              <a:tr h="377545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758552"/>
                  </a:ext>
                </a:extLst>
              </a:tr>
              <a:tr h="377545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420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6280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İçerik Yer Tutucusu 4"/>
          <p:cNvSpPr>
            <a:spLocks noGrp="1"/>
          </p:cNvSpPr>
          <p:nvPr>
            <p:ph idx="1"/>
          </p:nvPr>
        </p:nvSpPr>
        <p:spPr>
          <a:xfrm>
            <a:off x="211873" y="267629"/>
            <a:ext cx="11619571" cy="60887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[Kikare Testi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Uygulama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Tek örneklem için ki-kare yaptık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Şimdi iki örneklem için yapalım.</a:t>
            </a:r>
          </a:p>
          <a:p>
            <a:pPr marL="0" indent="0"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831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Özel Tasarı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2485</TotalTime>
  <Words>358</Words>
  <Application>Microsoft Office PowerPoint</Application>
  <PresentationFormat>Widescreen</PresentationFormat>
  <Paragraphs>99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Teması</vt:lpstr>
      <vt:lpstr>Özel Tasarım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Ölçme ve Değerlendirmede R Yazılımı ve Uygulamaları</dc:title>
  <dc:creator>izleme1</dc:creator>
  <cp:lastModifiedBy>Eren Halil Ozberk</cp:lastModifiedBy>
  <cp:revision>247</cp:revision>
  <dcterms:created xsi:type="dcterms:W3CDTF">2016-08-12T06:34:47Z</dcterms:created>
  <dcterms:modified xsi:type="dcterms:W3CDTF">2019-07-09T21:33:32Z</dcterms:modified>
</cp:coreProperties>
</file>