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97" r:id="rId3"/>
    <p:sldId id="298" r:id="rId4"/>
    <p:sldId id="299" r:id="rId5"/>
    <p:sldId id="300" r:id="rId6"/>
    <p:sldId id="282" r:id="rId7"/>
    <p:sldId id="283" r:id="rId8"/>
    <p:sldId id="301" r:id="rId9"/>
    <p:sldId id="333" r:id="rId10"/>
    <p:sldId id="302" r:id="rId11"/>
    <p:sldId id="303" r:id="rId12"/>
    <p:sldId id="304" r:id="rId13"/>
    <p:sldId id="305" r:id="rId14"/>
    <p:sldId id="306" r:id="rId15"/>
    <p:sldId id="313" r:id="rId16"/>
    <p:sldId id="31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leme1" initials="i" lastIdx="3" clrIdx="0">
    <p:extLst>
      <p:ext uri="{19B8F6BF-5375-455C-9EA6-DF929625EA0E}">
        <p15:presenceInfo xmlns:p15="http://schemas.microsoft.com/office/powerpoint/2012/main" userId="izleme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1056" autoAdjust="0"/>
  </p:normalViewPr>
  <p:slideViewPr>
    <p:cSldViewPr snapToGrid="0">
      <p:cViewPr varScale="1">
        <p:scale>
          <a:sx n="61" d="100"/>
          <a:sy n="61" d="100"/>
        </p:scale>
        <p:origin x="8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2A8A-B401-44B8-9D81-9E6E21A2BC50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D776-A263-4208-814D-D29D1AA93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5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5EC4-B1D4-4143-B348-6B286FECF335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76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05BA-7022-41C6-85BD-91942EBC06B0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F41F-CBD7-46E6-A959-3B742CEC0D20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3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2A32-747B-4D67-B40D-D46DD7D53969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23EA-30AE-4348-8B48-2EAD87D3A7D0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7F8-3D7F-4551-B3CE-D75A504A6F9A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08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A6E6-0851-4D4C-8E39-C34A28EBD765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34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B88-DB2B-4E6B-99CB-5479550E9741}" type="datetime1">
              <a:rPr lang="tr-TR" smtClean="0"/>
              <a:t>28.05.2021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76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ED0-FE1D-4F47-8617-A11B7D29B568}" type="datetime1">
              <a:rPr lang="tr-TR" smtClean="0"/>
              <a:t>28.05.2021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937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176-1CBC-48B4-BA64-BC92A4110EF0}" type="datetime1">
              <a:rPr lang="tr-TR" smtClean="0"/>
              <a:t>28.05.2021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757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2B83-0491-45F6-B2C6-027E4C382F3C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2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49A0-1A5D-4727-BDD7-3D212C63BDF1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7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043-2CAE-4D8F-8BDC-B12CF2385E90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62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B66-BAD6-4DE4-8545-4883B83D9672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2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201-B382-4A8E-9DF8-5DA42F206185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9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C93-FD3C-4ACD-98C4-0A1E319BEAA3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1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9773-316E-472F-9673-46B38E501F54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703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4A7E-F1B2-4DC0-BCAA-4FF16C66B428}" type="datetime1">
              <a:rPr lang="tr-TR" smtClean="0"/>
              <a:t>28.05.2021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40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581F-7153-49D1-8AB4-5DEE33569AEF}" type="datetime1">
              <a:rPr lang="tr-TR" smtClean="0"/>
              <a:t>28.05.2021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05E1-6185-452F-A086-560E51AF438B}" type="datetime1">
              <a:rPr lang="tr-TR" smtClean="0"/>
              <a:t>28.05.2021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1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D9D7-10CE-4E28-AD46-09DD8C08976F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3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2D13-812F-4637-B193-BADAEDFE00D6}" type="datetime1">
              <a:rPr lang="tr-TR" smtClean="0"/>
              <a:t>28.05.2021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7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876D-8DAA-4A3E-81BD-223FAAD8F0C0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8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C423-FFF0-4BFE-9C94-D8A0710E1B03}" type="datetime1">
              <a:rPr lang="tr-TR" smtClean="0"/>
              <a:t>28.05.2021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9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–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Rasch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Modeli]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eRm</a:t>
            </a:r>
            <a:r>
              <a:rPr lang="tr-TR" dirty="0">
                <a:latin typeface="Consolas" panose="020B0609020204030204" pitchFamily="49" charset="0"/>
              </a:rPr>
              <a:t> - </a:t>
            </a:r>
            <a:r>
              <a:rPr lang="tr-TR" dirty="0" err="1">
                <a:latin typeface="Consolas" panose="020B0609020204030204" pitchFamily="49" charset="0"/>
              </a:rPr>
              <a:t>mixRasch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Rasch</a:t>
            </a:r>
            <a:r>
              <a:rPr lang="tr-TR" dirty="0">
                <a:latin typeface="Consolas" panose="020B0609020204030204" pitchFamily="49" charset="0"/>
              </a:rPr>
              <a:t> modeli ile ilgili en geniş paket </a:t>
            </a:r>
            <a:r>
              <a:rPr lang="tr-TR" dirty="0" err="1">
                <a:latin typeface="Consolas" panose="020B0609020204030204" pitchFamily="49" charset="0"/>
              </a:rPr>
              <a:t>eRm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extended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Rasch</a:t>
            </a:r>
            <a:r>
              <a:rPr lang="tr-TR" dirty="0">
                <a:latin typeface="Consolas" panose="020B0609020204030204" pitchFamily="49" charset="0"/>
              </a:rPr>
              <a:t> Model) paketidir. </a:t>
            </a:r>
          </a:p>
          <a:p>
            <a:r>
              <a:rPr lang="tr-TR" dirty="0" err="1">
                <a:latin typeface="Consolas" panose="020B0609020204030204" pitchFamily="49" charset="0"/>
              </a:rPr>
              <a:t>eRm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Conditional</a:t>
            </a:r>
            <a:r>
              <a:rPr lang="tr-TR" dirty="0">
                <a:latin typeface="Consolas" panose="020B0609020204030204" pitchFamily="49" charset="0"/>
              </a:rPr>
              <a:t> Maximum </a:t>
            </a:r>
            <a:r>
              <a:rPr lang="tr-TR" dirty="0" err="1">
                <a:latin typeface="Consolas" panose="020B0609020204030204" pitchFamily="49" charset="0"/>
              </a:rPr>
              <a:t>Likelihood</a:t>
            </a:r>
            <a:r>
              <a:rPr lang="tr-TR" dirty="0">
                <a:latin typeface="Consolas" panose="020B0609020204030204" pitchFamily="49" charset="0"/>
              </a:rPr>
              <a:t> (CML)</a:t>
            </a:r>
          </a:p>
          <a:p>
            <a:r>
              <a:rPr lang="tr-TR" dirty="0" err="1">
                <a:latin typeface="Consolas" panose="020B0609020204030204" pitchFamily="49" charset="0"/>
              </a:rPr>
              <a:t>mixRasch</a:t>
            </a:r>
            <a:r>
              <a:rPr lang="tr-TR" dirty="0">
                <a:latin typeface="Consolas" panose="020B0609020204030204" pitchFamily="49" charset="0"/>
              </a:rPr>
              <a:t> - </a:t>
            </a:r>
            <a:r>
              <a:rPr lang="tr-TR" dirty="0" err="1">
                <a:latin typeface="Consolas" panose="020B0609020204030204" pitchFamily="49" charset="0"/>
              </a:rPr>
              <a:t>Joint</a:t>
            </a:r>
            <a:r>
              <a:rPr lang="tr-TR" dirty="0">
                <a:latin typeface="Consolas" panose="020B0609020204030204" pitchFamily="49" charset="0"/>
              </a:rPr>
              <a:t> Maximum </a:t>
            </a:r>
            <a:r>
              <a:rPr lang="tr-TR" dirty="0" err="1">
                <a:latin typeface="Consolas" panose="020B0609020204030204" pitchFamily="49" charset="0"/>
              </a:rPr>
              <a:t>Likelihood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estimation</a:t>
            </a:r>
            <a:r>
              <a:rPr lang="tr-TR" dirty="0">
                <a:latin typeface="Consolas" panose="020B0609020204030204" pitchFamily="49" charset="0"/>
              </a:rPr>
              <a:t> (JMLE)</a:t>
            </a:r>
          </a:p>
          <a:p>
            <a:r>
              <a:rPr lang="tr-TR" dirty="0">
                <a:latin typeface="Consolas" panose="020B0609020204030204" pitchFamily="49" charset="0"/>
              </a:rPr>
              <a:t>İlk olarak JMLE, Wright ve </a:t>
            </a:r>
            <a:r>
              <a:rPr lang="tr-TR" dirty="0" err="1">
                <a:latin typeface="Consolas" panose="020B0609020204030204" pitchFamily="49" charset="0"/>
              </a:rPr>
              <a:t>Panchapakesan</a:t>
            </a:r>
            <a:r>
              <a:rPr lang="tr-TR" dirty="0">
                <a:latin typeface="Consolas" panose="020B0609020204030204" pitchFamily="49" charset="0"/>
              </a:rPr>
              <a:t> (1969) tarafından öneriliyor ancak </a:t>
            </a:r>
            <a:r>
              <a:rPr lang="tr-TR" dirty="0" err="1">
                <a:latin typeface="Consolas" panose="020B0609020204030204" pitchFamily="49" charset="0"/>
              </a:rPr>
              <a:t>Haberman</a:t>
            </a:r>
            <a:r>
              <a:rPr lang="tr-TR" dirty="0">
                <a:latin typeface="Consolas" panose="020B0609020204030204" pitchFamily="49" charset="0"/>
              </a:rPr>
              <a:t> (1977) elde edilen sonuçların tutarlı olmadığını belirtiyor. </a:t>
            </a:r>
            <a:r>
              <a:rPr lang="tr-TR" dirty="0" err="1">
                <a:latin typeface="Consolas" panose="020B0609020204030204" pitchFamily="49" charset="0"/>
              </a:rPr>
              <a:t>Theta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nuisance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Diğer alternatif ise </a:t>
            </a:r>
            <a:r>
              <a:rPr lang="en-US" dirty="0">
                <a:latin typeface="Consolas" panose="020B0609020204030204" pitchFamily="49" charset="0"/>
              </a:rPr>
              <a:t>marginal maximum likelihood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(MML) estimation (Bock and Aitkin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1981)</a:t>
            </a:r>
            <a:r>
              <a:rPr lang="tr-TR" dirty="0">
                <a:latin typeface="Consolas" panose="020B0609020204030204" pitchFamily="49" charset="0"/>
              </a:rPr>
              <a:t>. Madde parametreleri sabit etki, birey parametreleri tesadüfi etki olarak hesaplıyor (tipik ANOVA)</a:t>
            </a:r>
          </a:p>
          <a:p>
            <a:r>
              <a:rPr lang="tr-TR" dirty="0">
                <a:latin typeface="Consolas" panose="020B0609020204030204" pitchFamily="49" charset="0"/>
              </a:rPr>
              <a:t>CML, </a:t>
            </a:r>
            <a:r>
              <a:rPr lang="tr-TR" dirty="0" err="1">
                <a:latin typeface="Consolas" panose="020B0609020204030204" pitchFamily="49" charset="0"/>
              </a:rPr>
              <a:t>likelihood</a:t>
            </a:r>
            <a:r>
              <a:rPr lang="tr-TR" dirty="0">
                <a:latin typeface="Consolas" panose="020B0609020204030204" pitchFamily="49" charset="0"/>
              </a:rPr>
              <a:t> dağılımları ile birey parametreleri birlikte hesaplanarak </a:t>
            </a:r>
            <a:r>
              <a:rPr lang="tr-TR" dirty="0" err="1">
                <a:latin typeface="Consolas" panose="020B0609020204030204" pitchFamily="49" charset="0"/>
              </a:rPr>
              <a:t>nuisance</a:t>
            </a:r>
            <a:r>
              <a:rPr lang="tr-TR" dirty="0">
                <a:latin typeface="Consolas" panose="020B0609020204030204" pitchFamily="49" charset="0"/>
              </a:rPr>
              <a:t> etkiler ortadan kaldırılır Andersen (1983) </a:t>
            </a:r>
          </a:p>
          <a:p>
            <a:r>
              <a:rPr lang="tr-TR" dirty="0" err="1">
                <a:latin typeface="Consolas" panose="020B0609020204030204" pitchFamily="49" charset="0"/>
              </a:rPr>
              <a:t>Winsteps</a:t>
            </a:r>
            <a:r>
              <a:rPr lang="tr-TR" dirty="0">
                <a:latin typeface="Consolas" panose="020B0609020204030204" pitchFamily="49" charset="0"/>
              </a:rPr>
              <a:t> – JMLE </a:t>
            </a:r>
          </a:p>
        </p:txBody>
      </p:sp>
    </p:spTree>
    <p:extLst>
      <p:ext uri="{BB962C8B-B14F-4D97-AF65-F5344CB8AC3E}">
        <p14:creationId xmlns:p14="http://schemas.microsoft.com/office/powerpoint/2010/main" val="254702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difR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Verbal</a:t>
            </a:r>
            <a:r>
              <a:rPr lang="tr-TR" dirty="0">
                <a:latin typeface="Consolas" panose="020B0609020204030204" pitchFamily="49" charset="0"/>
              </a:rPr>
              <a:t> verisinin yapısı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26 değişken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24 Madde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Cinsiyet  (Kesikli)</a:t>
            </a:r>
          </a:p>
          <a:p>
            <a:r>
              <a:rPr lang="tr-TR" dirty="0">
                <a:latin typeface="Consolas" panose="020B0609020204030204" pitchFamily="49" charset="0"/>
              </a:rPr>
              <a:t>0 Kadın</a:t>
            </a:r>
          </a:p>
          <a:p>
            <a:r>
              <a:rPr lang="tr-TR" dirty="0">
                <a:latin typeface="Consolas" panose="020B0609020204030204" pitchFamily="49" charset="0"/>
              </a:rPr>
              <a:t>1 Erkek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Kızgınlık (Sürekli)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19" y="168347"/>
            <a:ext cx="6343503" cy="62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difR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dichoDif</a:t>
            </a:r>
            <a:r>
              <a:rPr lang="en-US" dirty="0"/>
              <a:t>(Data, group, focal.name, method, anchor = NULL, props = NULL,</a:t>
            </a:r>
            <a:r>
              <a:rPr lang="tr-TR" dirty="0"/>
              <a:t> </a:t>
            </a:r>
            <a:r>
              <a:rPr lang="en-US" dirty="0" err="1"/>
              <a:t>thrTID</a:t>
            </a:r>
            <a:r>
              <a:rPr lang="en-US" dirty="0"/>
              <a:t> = 1.5, alpha = 0.05, </a:t>
            </a:r>
            <a:r>
              <a:rPr lang="en-US" dirty="0" err="1"/>
              <a:t>MHstat</a:t>
            </a:r>
            <a:r>
              <a:rPr lang="en-US" dirty="0"/>
              <a:t> = "</a:t>
            </a:r>
            <a:r>
              <a:rPr lang="en-US" dirty="0" err="1"/>
              <a:t>MHChisq</a:t>
            </a:r>
            <a:r>
              <a:rPr lang="en-US" dirty="0"/>
              <a:t>", correct = TRUE,</a:t>
            </a:r>
            <a:r>
              <a:rPr lang="tr-TR" dirty="0"/>
              <a:t> </a:t>
            </a:r>
            <a:r>
              <a:rPr lang="en-US" dirty="0"/>
              <a:t>exact = FALSE, </a:t>
            </a:r>
            <a:r>
              <a:rPr lang="en-US" dirty="0" err="1"/>
              <a:t>stdWeight</a:t>
            </a:r>
            <a:r>
              <a:rPr lang="en-US" dirty="0"/>
              <a:t> = "focal", </a:t>
            </a:r>
            <a:r>
              <a:rPr lang="en-US" dirty="0" err="1"/>
              <a:t>thrSTD</a:t>
            </a:r>
            <a:r>
              <a:rPr lang="en-US" dirty="0"/>
              <a:t> = 0.1, </a:t>
            </a:r>
            <a:r>
              <a:rPr lang="en-US" dirty="0" err="1"/>
              <a:t>BDstat</a:t>
            </a:r>
            <a:r>
              <a:rPr lang="en-US" dirty="0"/>
              <a:t> = "BD",</a:t>
            </a:r>
            <a:r>
              <a:rPr lang="tr-TR" dirty="0"/>
              <a:t> </a:t>
            </a:r>
            <a:r>
              <a:rPr lang="en-US" dirty="0" err="1"/>
              <a:t>member.type</a:t>
            </a:r>
            <a:r>
              <a:rPr lang="en-US" dirty="0"/>
              <a:t> = "group", match = "score", type = "both", criterion = "LRT",</a:t>
            </a:r>
            <a:r>
              <a:rPr lang="tr-TR" dirty="0"/>
              <a:t> </a:t>
            </a:r>
            <a:r>
              <a:rPr lang="en-US" dirty="0"/>
              <a:t>model = "2PL", c = NULL, engine = "</a:t>
            </a:r>
            <a:r>
              <a:rPr lang="en-US" dirty="0" err="1"/>
              <a:t>ltm</a:t>
            </a:r>
            <a:r>
              <a:rPr lang="en-US" dirty="0"/>
              <a:t>", </a:t>
            </a:r>
            <a:r>
              <a:rPr lang="en-US" dirty="0" err="1"/>
              <a:t>discr</a:t>
            </a:r>
            <a:r>
              <a:rPr lang="en-US" dirty="0"/>
              <a:t> = 1, </a:t>
            </a:r>
            <a:r>
              <a:rPr lang="en-US" dirty="0" err="1"/>
              <a:t>irtParam</a:t>
            </a:r>
            <a:r>
              <a:rPr lang="en-US" dirty="0"/>
              <a:t> = NULL,</a:t>
            </a:r>
            <a:r>
              <a:rPr lang="tr-TR" dirty="0"/>
              <a:t> </a:t>
            </a:r>
            <a:r>
              <a:rPr lang="da-DK" dirty="0"/>
              <a:t>same.scale = TRUE, signed = FALSE, purify = FALSE, nrIter = 10,</a:t>
            </a:r>
            <a:r>
              <a:rPr lang="tr-TR" dirty="0"/>
              <a:t> </a:t>
            </a:r>
            <a:r>
              <a:rPr lang="en-US" dirty="0" err="1"/>
              <a:t>save.output</a:t>
            </a:r>
            <a:r>
              <a:rPr lang="en-US" dirty="0"/>
              <a:t> = FALSE, output = c("out", "default"))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–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difR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Mantel-Haenszel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Yöntemi</a:t>
            </a:r>
          </a:p>
          <a:p>
            <a:r>
              <a:rPr lang="en-US" dirty="0" err="1"/>
              <a:t>difMH</a:t>
            </a:r>
            <a:r>
              <a:rPr lang="en-US" dirty="0"/>
              <a:t>(Data, group, focal.name , anchor = NULL, </a:t>
            </a:r>
            <a:r>
              <a:rPr lang="en-US" dirty="0" err="1"/>
              <a:t>MHstat</a:t>
            </a:r>
            <a:r>
              <a:rPr lang="en-US" dirty="0"/>
              <a:t> = "</a:t>
            </a:r>
            <a:r>
              <a:rPr lang="en-US" dirty="0" err="1"/>
              <a:t>MHChisq</a:t>
            </a:r>
            <a:r>
              <a:rPr lang="en-US" dirty="0"/>
              <a:t>",</a:t>
            </a:r>
            <a:r>
              <a:rPr lang="tr-TR" dirty="0"/>
              <a:t> </a:t>
            </a:r>
            <a:r>
              <a:rPr lang="en-US" dirty="0"/>
              <a:t>correct = TRUE, exact = FALSE, alpha = 0.05, purify = FALSE, </a:t>
            </a:r>
            <a:r>
              <a:rPr lang="en-US" dirty="0" err="1"/>
              <a:t>nrIter</a:t>
            </a:r>
            <a:r>
              <a:rPr lang="en-US" dirty="0"/>
              <a:t> = 10</a:t>
            </a:r>
            <a:r>
              <a:rPr lang="tr-TR" dirty="0"/>
              <a:t>, </a:t>
            </a:r>
            <a:r>
              <a:rPr lang="en-US" dirty="0" err="1"/>
              <a:t>save.output</a:t>
            </a:r>
            <a:r>
              <a:rPr lang="en-US" dirty="0"/>
              <a:t> = FALSE, output = c("out", "default"))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plot(x, </a:t>
            </a:r>
            <a:r>
              <a:rPr lang="en-US" dirty="0" err="1"/>
              <a:t>pch</a:t>
            </a:r>
            <a:r>
              <a:rPr lang="en-US" dirty="0"/>
              <a:t> = 8, number = TRUE, col = "red", </a:t>
            </a:r>
            <a:r>
              <a:rPr lang="en-US" dirty="0" err="1"/>
              <a:t>save.plot</a:t>
            </a:r>
            <a:r>
              <a:rPr lang="en-US" dirty="0"/>
              <a:t> = FALSE,</a:t>
            </a:r>
            <a:r>
              <a:rPr lang="tr-TR" dirty="0"/>
              <a:t> </a:t>
            </a:r>
            <a:r>
              <a:rPr lang="en-US" dirty="0" err="1"/>
              <a:t>save.options</a:t>
            </a:r>
            <a:r>
              <a:rPr lang="en-US" dirty="0"/>
              <a:t> = c("plot", "default", "pdf"), ...)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Lojistik Regresyon</a:t>
            </a:r>
          </a:p>
          <a:p>
            <a:r>
              <a:rPr lang="en-US" dirty="0" err="1"/>
              <a:t>difLogistic</a:t>
            </a:r>
            <a:r>
              <a:rPr lang="en-US" dirty="0"/>
              <a:t>(Data, group, focal.name, anchor = NULL, </a:t>
            </a:r>
            <a:r>
              <a:rPr lang="en-US" dirty="0" err="1"/>
              <a:t>member.type</a:t>
            </a:r>
            <a:r>
              <a:rPr lang="en-US" dirty="0"/>
              <a:t> = "group",</a:t>
            </a:r>
            <a:r>
              <a:rPr lang="tr-TR" dirty="0"/>
              <a:t> </a:t>
            </a:r>
            <a:r>
              <a:rPr lang="en-US" dirty="0"/>
              <a:t>match = "score", type = "both", criterion = "LRT", alpha = 0.05,</a:t>
            </a:r>
            <a:r>
              <a:rPr lang="tr-TR" dirty="0"/>
              <a:t> </a:t>
            </a:r>
            <a:r>
              <a:rPr lang="en-US" dirty="0"/>
              <a:t>purify = FALSE, </a:t>
            </a:r>
            <a:r>
              <a:rPr lang="en-US" dirty="0" err="1"/>
              <a:t>nrIter</a:t>
            </a:r>
            <a:r>
              <a:rPr lang="en-US" dirty="0"/>
              <a:t> = 10, </a:t>
            </a:r>
            <a:r>
              <a:rPr lang="en-US" dirty="0" err="1"/>
              <a:t>save.output</a:t>
            </a:r>
            <a:r>
              <a:rPr lang="en-US" dirty="0"/>
              <a:t> = FALSE,</a:t>
            </a:r>
            <a:r>
              <a:rPr lang="tr-TR" dirty="0"/>
              <a:t> </a:t>
            </a:r>
            <a:r>
              <a:rPr lang="en-US" dirty="0"/>
              <a:t>output = c("out", "default"))</a:t>
            </a:r>
            <a:endParaRPr lang="tr-TR" dirty="0"/>
          </a:p>
          <a:p>
            <a:r>
              <a:rPr lang="en-US" dirty="0"/>
              <a:t>plot(x, plot="</a:t>
            </a:r>
            <a:r>
              <a:rPr lang="en-US" dirty="0" err="1"/>
              <a:t>lrStat</a:t>
            </a:r>
            <a:r>
              <a:rPr lang="en-US" dirty="0"/>
              <a:t>", item = 1, </a:t>
            </a:r>
            <a:r>
              <a:rPr lang="en-US" dirty="0" err="1"/>
              <a:t>itemFit</a:t>
            </a:r>
            <a:r>
              <a:rPr lang="en-US" dirty="0"/>
              <a:t> = "best", </a:t>
            </a:r>
            <a:r>
              <a:rPr lang="en-US" dirty="0" err="1"/>
              <a:t>pch</a:t>
            </a:r>
            <a:r>
              <a:rPr lang="en-US" dirty="0"/>
              <a:t> = 8, number = TRUE,</a:t>
            </a:r>
            <a:r>
              <a:rPr lang="tr-TR" dirty="0"/>
              <a:t> </a:t>
            </a:r>
            <a:r>
              <a:rPr lang="tr-TR" dirty="0" err="1"/>
              <a:t>col</a:t>
            </a:r>
            <a:r>
              <a:rPr lang="tr-TR" dirty="0"/>
              <a:t> = "</a:t>
            </a:r>
            <a:r>
              <a:rPr lang="tr-TR" dirty="0" err="1"/>
              <a:t>red</a:t>
            </a:r>
            <a:r>
              <a:rPr lang="tr-TR" dirty="0"/>
              <a:t>", </a:t>
            </a:r>
            <a:r>
              <a:rPr lang="tr-TR" dirty="0" err="1"/>
              <a:t>colIC</a:t>
            </a:r>
            <a:r>
              <a:rPr lang="tr-TR" dirty="0"/>
              <a:t> = </a:t>
            </a:r>
            <a:r>
              <a:rPr lang="tr-TR" dirty="0" err="1"/>
              <a:t>rep</a:t>
            </a:r>
            <a:r>
              <a:rPr lang="tr-TR" dirty="0"/>
              <a:t>("</a:t>
            </a:r>
            <a:r>
              <a:rPr lang="tr-TR" dirty="0" err="1"/>
              <a:t>black</a:t>
            </a:r>
            <a:r>
              <a:rPr lang="tr-TR" dirty="0"/>
              <a:t>", 2), </a:t>
            </a:r>
            <a:r>
              <a:rPr lang="tr-TR" dirty="0" err="1"/>
              <a:t>ltyIC</a:t>
            </a:r>
            <a:r>
              <a:rPr lang="tr-TR" dirty="0"/>
              <a:t> = c(1, 2), </a:t>
            </a:r>
            <a:r>
              <a:rPr lang="tr-TR" dirty="0" err="1"/>
              <a:t>save.plot</a:t>
            </a:r>
            <a:r>
              <a:rPr lang="tr-TR" dirty="0"/>
              <a:t> = FALSE, </a:t>
            </a:r>
            <a:r>
              <a:rPr lang="tr-TR" dirty="0" err="1"/>
              <a:t>save.options</a:t>
            </a:r>
            <a:r>
              <a:rPr lang="tr-TR" dirty="0"/>
              <a:t> = c("</a:t>
            </a:r>
            <a:r>
              <a:rPr lang="tr-TR" dirty="0" err="1"/>
              <a:t>plot</a:t>
            </a:r>
            <a:r>
              <a:rPr lang="tr-TR" dirty="0"/>
              <a:t>", "</a:t>
            </a:r>
            <a:r>
              <a:rPr lang="tr-TR" dirty="0" err="1"/>
              <a:t>default</a:t>
            </a:r>
            <a:r>
              <a:rPr lang="tr-TR" dirty="0"/>
              <a:t>", "</a:t>
            </a:r>
            <a:r>
              <a:rPr lang="tr-TR" dirty="0" err="1"/>
              <a:t>pdf</a:t>
            </a:r>
            <a:r>
              <a:rPr lang="tr-TR" dirty="0"/>
              <a:t>"), </a:t>
            </a:r>
            <a:r>
              <a:rPr lang="tr-TR" dirty="0" err="1"/>
              <a:t>group.names</a:t>
            </a:r>
            <a:r>
              <a:rPr lang="tr-TR" dirty="0"/>
              <a:t> = NULL, ...)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5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difR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Lord’un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Ki-Kare Yöntemi</a:t>
            </a:r>
          </a:p>
          <a:p>
            <a:r>
              <a:rPr lang="en-US" dirty="0" err="1"/>
              <a:t>difLord</a:t>
            </a:r>
            <a:r>
              <a:rPr lang="en-US" dirty="0"/>
              <a:t>(Data, group, focal.name, model, c = NULL, engine = "</a:t>
            </a:r>
            <a:r>
              <a:rPr lang="en-US" dirty="0" err="1"/>
              <a:t>ltm</a:t>
            </a:r>
            <a:r>
              <a:rPr lang="en-US" dirty="0"/>
              <a:t>", </a:t>
            </a:r>
            <a:r>
              <a:rPr lang="en-US" dirty="0" err="1"/>
              <a:t>discr</a:t>
            </a:r>
            <a:r>
              <a:rPr lang="en-US" dirty="0"/>
              <a:t> = 1,</a:t>
            </a:r>
            <a:r>
              <a:rPr lang="tr-TR" dirty="0"/>
              <a:t> </a:t>
            </a:r>
            <a:r>
              <a:rPr lang="en-US" dirty="0" err="1"/>
              <a:t>irtParam</a:t>
            </a:r>
            <a:r>
              <a:rPr lang="en-US" dirty="0"/>
              <a:t> = NULL, </a:t>
            </a:r>
            <a:r>
              <a:rPr lang="en-US" dirty="0" err="1"/>
              <a:t>same.scale</a:t>
            </a:r>
            <a:r>
              <a:rPr lang="en-US" dirty="0"/>
              <a:t> = TRUE, anchor = NULL, alpha = 0.05,</a:t>
            </a:r>
            <a:r>
              <a:rPr lang="tr-TR" dirty="0"/>
              <a:t> </a:t>
            </a:r>
            <a:r>
              <a:rPr lang="en-US" dirty="0"/>
              <a:t>purify = FALSE, </a:t>
            </a:r>
            <a:r>
              <a:rPr lang="en-US" dirty="0" err="1"/>
              <a:t>nrIter</a:t>
            </a:r>
            <a:r>
              <a:rPr lang="en-US" dirty="0"/>
              <a:t> = 10, </a:t>
            </a:r>
            <a:r>
              <a:rPr lang="en-US" dirty="0" err="1"/>
              <a:t>save.output</a:t>
            </a:r>
            <a:r>
              <a:rPr lang="en-US" dirty="0"/>
              <a:t> = FALSE,</a:t>
            </a:r>
            <a:r>
              <a:rPr lang="tr-TR" dirty="0"/>
              <a:t> </a:t>
            </a:r>
            <a:r>
              <a:rPr lang="en-US" dirty="0"/>
              <a:t>output = c("out", "default"))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Raju’nun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Alan Yöntemi</a:t>
            </a:r>
          </a:p>
          <a:p>
            <a:r>
              <a:rPr lang="en-US" dirty="0" err="1"/>
              <a:t>difRaju</a:t>
            </a:r>
            <a:r>
              <a:rPr lang="en-US" dirty="0"/>
              <a:t>(Data, group, focal.name, model, c = NULL, engine = "</a:t>
            </a:r>
            <a:r>
              <a:rPr lang="en-US" dirty="0" err="1"/>
              <a:t>ltm</a:t>
            </a:r>
            <a:r>
              <a:rPr lang="en-US" dirty="0"/>
              <a:t>", </a:t>
            </a:r>
            <a:r>
              <a:rPr lang="en-US" dirty="0" err="1"/>
              <a:t>discr</a:t>
            </a:r>
            <a:r>
              <a:rPr lang="en-US" dirty="0"/>
              <a:t> = 1,</a:t>
            </a:r>
            <a:r>
              <a:rPr lang="tr-TR" dirty="0"/>
              <a:t> </a:t>
            </a:r>
            <a:r>
              <a:rPr lang="en-US" dirty="0" err="1"/>
              <a:t>irtParam</a:t>
            </a:r>
            <a:r>
              <a:rPr lang="en-US" dirty="0"/>
              <a:t> = NULL, </a:t>
            </a:r>
            <a:r>
              <a:rPr lang="en-US" dirty="0" err="1"/>
              <a:t>same.scale</a:t>
            </a:r>
            <a:r>
              <a:rPr lang="en-US" dirty="0"/>
              <a:t> = TRUE, anchor = NULL, alpha = 0.05,</a:t>
            </a:r>
            <a:r>
              <a:rPr lang="tr-TR" dirty="0"/>
              <a:t> </a:t>
            </a:r>
            <a:r>
              <a:rPr lang="da-DK" dirty="0"/>
              <a:t>signed = FALSE, purify = FALSE, nrIter = 10, save.output = FALSE,</a:t>
            </a:r>
            <a:r>
              <a:rPr lang="tr-TR" dirty="0"/>
              <a:t> </a:t>
            </a:r>
            <a:r>
              <a:rPr lang="en-US" dirty="0"/>
              <a:t>output = c("</a:t>
            </a:r>
            <a:r>
              <a:rPr lang="en-US" dirty="0" err="1"/>
              <a:t>out","default</a:t>
            </a:r>
            <a:r>
              <a:rPr lang="en-US" dirty="0"/>
              <a:t>"))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4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://weknowmemes.com/wp-content/uploads/2012/09/my-code-doesnt-work-i-have-no-idea-w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01" y="107910"/>
            <a:ext cx="4461924" cy="67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7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[Teşekkürle-R]</a:t>
            </a: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Soru, Görüş ve Öneriler…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mixRasch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mixRasch</a:t>
            </a:r>
            <a:r>
              <a:rPr lang="tr-TR" dirty="0"/>
              <a:t>(data, </a:t>
            </a:r>
            <a:r>
              <a:rPr lang="tr-TR" dirty="0" err="1"/>
              <a:t>steps</a:t>
            </a:r>
            <a:r>
              <a:rPr lang="tr-TR" dirty="0"/>
              <a:t>, </a:t>
            </a:r>
            <a:r>
              <a:rPr lang="tr-TR" dirty="0" err="1"/>
              <a:t>max.iter</a:t>
            </a:r>
            <a:r>
              <a:rPr lang="tr-TR" dirty="0"/>
              <a:t> = 50, </a:t>
            </a:r>
            <a:r>
              <a:rPr lang="tr-TR" dirty="0" err="1"/>
              <a:t>conv.crit</a:t>
            </a:r>
            <a:r>
              <a:rPr lang="tr-TR" dirty="0"/>
              <a:t> = 0.001, model = "RSM", </a:t>
            </a:r>
            <a:r>
              <a:rPr lang="tr-TR" dirty="0" err="1"/>
              <a:t>n.c</a:t>
            </a:r>
            <a:r>
              <a:rPr lang="tr-TR" dirty="0"/>
              <a:t> = 1,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metric</a:t>
            </a:r>
            <a:r>
              <a:rPr lang="tr-TR" dirty="0"/>
              <a:t>, </a:t>
            </a:r>
            <a:r>
              <a:rPr lang="tr-TR" dirty="0" err="1"/>
              <a:t>info.fit</a:t>
            </a:r>
            <a:r>
              <a:rPr lang="tr-TR" dirty="0"/>
              <a:t> = TRUE, </a:t>
            </a:r>
            <a:r>
              <a:rPr lang="tr-TR" dirty="0" err="1"/>
              <a:t>treat.extreme</a:t>
            </a:r>
            <a:r>
              <a:rPr lang="tr-TR" dirty="0"/>
              <a:t> = 0.3, </a:t>
            </a:r>
            <a:r>
              <a:rPr lang="tr-TR" dirty="0" err="1"/>
              <a:t>maxchange</a:t>
            </a:r>
            <a:r>
              <a:rPr lang="tr-TR" dirty="0"/>
              <a:t> = 1.5, </a:t>
            </a:r>
            <a:r>
              <a:rPr lang="tr-TR" dirty="0" err="1"/>
              <a:t>maxrange</a:t>
            </a:r>
            <a:r>
              <a:rPr lang="tr-TR" dirty="0"/>
              <a:t> = c(-4, 4), </a:t>
            </a:r>
            <a:r>
              <a:rPr lang="tr-TR" dirty="0" err="1"/>
              <a:t>as.LCA</a:t>
            </a:r>
            <a:r>
              <a:rPr lang="tr-TR" dirty="0"/>
              <a:t> = FALSE)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/>
              <p:cNvSpPr>
                <a:spLocks noGrp="1"/>
              </p:cNvSpPr>
              <p:nvPr>
                <p:ph idx="1"/>
              </p:nvPr>
            </p:nvSpPr>
            <p:spPr>
              <a:xfrm>
                <a:off x="211873" y="267629"/>
                <a:ext cx="11619571" cy="60887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[R - MTK]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Paketlere geçmeden önce kendi fonksiyonumuzu kendimiz yazalım (3PLM) ve MKE çizelim</a:t>
                </a:r>
              </a:p>
              <a:p>
                <a:pPr marL="0" indent="0">
                  <a:buNone/>
                </a:pPr>
                <a:endParaRPr lang="tr-T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İçerik Yer Tutucus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873" y="267629"/>
                <a:ext cx="11619571" cy="6088721"/>
              </a:xfrm>
              <a:blipFill>
                <a:blip r:embed="rId2"/>
                <a:stretch>
                  <a:fillRect l="-1102" t="-18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– MTK Paketleri]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İki temel paket</a:t>
            </a:r>
          </a:p>
          <a:p>
            <a:r>
              <a:rPr lang="tr-TR" dirty="0" err="1">
                <a:latin typeface="Consolas" panose="020B0609020204030204" pitchFamily="49" charset="0"/>
              </a:rPr>
              <a:t>ltm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Latent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Trait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Models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under</a:t>
            </a:r>
            <a:r>
              <a:rPr lang="tr-TR" dirty="0">
                <a:latin typeface="Consolas" panose="020B0609020204030204" pitchFamily="49" charset="0"/>
              </a:rPr>
              <a:t> IRT)</a:t>
            </a:r>
          </a:p>
          <a:p>
            <a:r>
              <a:rPr lang="tr-TR" dirty="0" err="1">
                <a:latin typeface="Consolas" panose="020B0609020204030204" pitchFamily="49" charset="0"/>
              </a:rPr>
              <a:t>irtyos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Simple interface to the estimation and plotting of IRT models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Her iki pakette hem </a:t>
            </a:r>
            <a:r>
              <a:rPr lang="tr-TR" dirty="0" err="1">
                <a:latin typeface="Consolas" panose="020B0609020204030204" pitchFamily="49" charset="0"/>
              </a:rPr>
              <a:t>dichotomous</a:t>
            </a:r>
            <a:r>
              <a:rPr lang="tr-TR" dirty="0">
                <a:latin typeface="Consolas" panose="020B0609020204030204" pitchFamily="49" charset="0"/>
              </a:rPr>
              <a:t> hem de </a:t>
            </a:r>
            <a:r>
              <a:rPr lang="tr-TR" dirty="0" err="1">
                <a:latin typeface="Consolas" panose="020B0609020204030204" pitchFamily="49" charset="0"/>
              </a:rPr>
              <a:t>polytomous</a:t>
            </a:r>
            <a:r>
              <a:rPr lang="tr-TR" dirty="0">
                <a:latin typeface="Consolas" panose="020B0609020204030204" pitchFamily="49" charset="0"/>
              </a:rPr>
              <a:t> maddeler için madde ve yetenek parametrelerini kestirebilmektedir.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irtoys</a:t>
            </a:r>
            <a:r>
              <a:rPr lang="tr-TR" dirty="0">
                <a:latin typeface="Consolas" panose="020B0609020204030204" pitchFamily="49" charset="0"/>
              </a:rPr>
              <a:t> madde parametrelerinde «engine» olarak ICL, BILOG gibi programlar ile </a:t>
            </a:r>
            <a:r>
              <a:rPr lang="tr-TR" dirty="0" err="1">
                <a:latin typeface="Consolas" panose="020B0609020204030204" pitchFamily="49" charset="0"/>
              </a:rPr>
              <a:t>ltm</a:t>
            </a:r>
            <a:r>
              <a:rPr lang="tr-TR" dirty="0">
                <a:latin typeface="Consolas" panose="020B0609020204030204" pitchFamily="49" charset="0"/>
              </a:rPr>
              <a:t> paketini de kullanmaya elverişlidir.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Bunun için </a:t>
            </a:r>
            <a:r>
              <a:rPr lang="tr-TR" dirty="0" err="1">
                <a:latin typeface="Consolas" panose="020B0609020204030204" pitchFamily="49" charset="0"/>
              </a:rPr>
              <a:t>irtoys</a:t>
            </a:r>
            <a:r>
              <a:rPr lang="tr-TR" dirty="0">
                <a:latin typeface="Consolas" panose="020B0609020204030204" pitchFamily="49" charset="0"/>
              </a:rPr>
              <a:t> üzerinden gidilecek</a:t>
            </a:r>
          </a:p>
        </p:txBody>
      </p:sp>
    </p:spTree>
    <p:extLst>
      <p:ext uri="{BB962C8B-B14F-4D97-AF65-F5344CB8AC3E}">
        <p14:creationId xmlns:p14="http://schemas.microsoft.com/office/powerpoint/2010/main" val="139966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irtoys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dirty="0"/>
              <a:t>est(</a:t>
            </a:r>
            <a:r>
              <a:rPr lang="fr-FR" dirty="0" err="1"/>
              <a:t>resp</a:t>
            </a:r>
            <a:r>
              <a:rPr lang="fr-FR" dirty="0"/>
              <a:t>, model = "2PL", </a:t>
            </a:r>
            <a:r>
              <a:rPr lang="fr-FR" dirty="0" err="1"/>
              <a:t>engine</a:t>
            </a:r>
            <a:r>
              <a:rPr lang="fr-FR" dirty="0"/>
              <a:t> = "</a:t>
            </a:r>
            <a:r>
              <a:rPr lang="fr-FR" dirty="0" err="1"/>
              <a:t>icl</a:t>
            </a:r>
            <a:r>
              <a:rPr lang="fr-FR" dirty="0"/>
              <a:t>", </a:t>
            </a:r>
            <a:r>
              <a:rPr lang="fr-FR" dirty="0" err="1"/>
              <a:t>nqp</a:t>
            </a:r>
            <a:r>
              <a:rPr lang="fr-FR" dirty="0"/>
              <a:t> = 20,</a:t>
            </a:r>
            <a:r>
              <a:rPr lang="tr-TR" dirty="0"/>
              <a:t> </a:t>
            </a:r>
            <a:r>
              <a:rPr lang="en-US" dirty="0" err="1"/>
              <a:t>est.distr</a:t>
            </a:r>
            <a:r>
              <a:rPr lang="en-US" dirty="0"/>
              <a:t> = FALSE, </a:t>
            </a:r>
            <a:r>
              <a:rPr lang="en-US" dirty="0" err="1"/>
              <a:t>nch</a:t>
            </a:r>
            <a:r>
              <a:rPr lang="en-US" dirty="0"/>
              <a:t> = 5, </a:t>
            </a:r>
            <a:r>
              <a:rPr lang="en-US" dirty="0" err="1"/>
              <a:t>a.prior</a:t>
            </a:r>
            <a:r>
              <a:rPr lang="en-US" dirty="0"/>
              <a:t> = TRUE,</a:t>
            </a:r>
            <a:r>
              <a:rPr lang="tr-TR" dirty="0"/>
              <a:t> </a:t>
            </a:r>
            <a:r>
              <a:rPr lang="tr-TR" dirty="0" err="1"/>
              <a:t>b.prior</a:t>
            </a:r>
            <a:r>
              <a:rPr lang="tr-TR" dirty="0"/>
              <a:t> = FALSE, </a:t>
            </a:r>
            <a:r>
              <a:rPr lang="tr-TR" dirty="0" err="1"/>
              <a:t>c.prior</a:t>
            </a:r>
            <a:r>
              <a:rPr lang="tr-TR" dirty="0"/>
              <a:t> = TRUE, </a:t>
            </a:r>
            <a:r>
              <a:rPr lang="tr-TR" dirty="0" err="1"/>
              <a:t>bilog.defaults</a:t>
            </a:r>
            <a:r>
              <a:rPr lang="tr-TR" dirty="0"/>
              <a:t> = TRUE, </a:t>
            </a:r>
            <a:r>
              <a:rPr lang="tr-TR" dirty="0" err="1"/>
              <a:t>rasch</a:t>
            </a:r>
            <a:r>
              <a:rPr lang="tr-TR" dirty="0"/>
              <a:t> = FALSE, run.name = "</a:t>
            </a:r>
            <a:r>
              <a:rPr lang="tr-TR" dirty="0" err="1"/>
              <a:t>mymodel</a:t>
            </a:r>
            <a:r>
              <a:rPr lang="tr-TR" dirty="0"/>
              <a:t>")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engine=</a:t>
            </a:r>
            <a:r>
              <a:rPr lang="tr-TR" dirty="0" err="1">
                <a:latin typeface="Consolas" panose="020B0609020204030204" pitchFamily="49" charset="0"/>
              </a:rPr>
              <a:t>bilog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engine=</a:t>
            </a:r>
            <a:r>
              <a:rPr lang="tr-TR" dirty="0" err="1">
                <a:latin typeface="Consolas" panose="020B0609020204030204" pitchFamily="49" charset="0"/>
              </a:rPr>
              <a:t>icl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default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4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irtoys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1PLM kestirimi (ICL-BILOG)</a:t>
            </a:r>
          </a:p>
          <a:p>
            <a:r>
              <a:rPr lang="tr-TR" dirty="0">
                <a:latin typeface="Consolas" panose="020B0609020204030204" pitchFamily="49" charset="0"/>
              </a:rPr>
              <a:t>2PLM kestirimi (ICL-BILOG)</a:t>
            </a:r>
          </a:p>
          <a:p>
            <a:r>
              <a:rPr lang="tr-TR" dirty="0">
                <a:latin typeface="Consolas" panose="020B0609020204030204" pitchFamily="49" charset="0"/>
              </a:rPr>
              <a:t>3PLM kestirimi (ICL-BILOG)</a:t>
            </a:r>
          </a:p>
          <a:p>
            <a:r>
              <a:rPr lang="tr-TR" dirty="0">
                <a:latin typeface="Consolas" panose="020B0609020204030204" pitchFamily="49" charset="0"/>
              </a:rPr>
              <a:t>Madde Bilgi Fonksiyonu</a:t>
            </a:r>
          </a:p>
          <a:p>
            <a:r>
              <a:rPr lang="tr-TR" dirty="0">
                <a:latin typeface="Consolas" panose="020B0609020204030204" pitchFamily="49" charset="0"/>
              </a:rPr>
              <a:t>Madde Tepki Fonksiyonu</a:t>
            </a:r>
          </a:p>
          <a:p>
            <a:r>
              <a:rPr lang="tr-TR" dirty="0">
                <a:latin typeface="Consolas" panose="020B0609020204030204" pitchFamily="49" charset="0"/>
              </a:rPr>
              <a:t>Test Bilgi Fonksiyonu</a:t>
            </a:r>
          </a:p>
          <a:p>
            <a:r>
              <a:rPr lang="tr-TR" dirty="0">
                <a:latin typeface="Consolas" panose="020B0609020204030204" pitchFamily="49" charset="0"/>
              </a:rPr>
              <a:t>Bireylerin Yetenekleri (Puanları)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1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- Alıştırma]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«</a:t>
            </a:r>
            <a:r>
              <a:rPr lang="tr-TR" dirty="0" err="1">
                <a:latin typeface="Consolas" panose="020B0609020204030204" pitchFamily="49" charset="0"/>
              </a:rPr>
              <a:t>mattest.dicho</a:t>
            </a:r>
            <a:r>
              <a:rPr lang="tr-TR" dirty="0">
                <a:latin typeface="Consolas" panose="020B0609020204030204" pitchFamily="49" charset="0"/>
              </a:rPr>
              <a:t>» isimli gerçek veri üzerinden için;</a:t>
            </a:r>
          </a:p>
          <a:p>
            <a:r>
              <a:rPr lang="tr-TR" dirty="0">
                <a:latin typeface="Consolas" panose="020B0609020204030204" pitchFamily="49" charset="0"/>
              </a:rPr>
              <a:t>1PL, 2PL ve 3PL modeller için BILOG kullanarak madde parametrelerini bulun.</a:t>
            </a:r>
          </a:p>
          <a:p>
            <a:r>
              <a:rPr lang="tr-TR" dirty="0">
                <a:latin typeface="Consolas" panose="020B0609020204030204" pitchFamily="49" charset="0"/>
              </a:rPr>
              <a:t>2PLM elde edilen sonuçlara göre Madde 1, 8 ve 25 için MKE grafiklerini aynı grafikte çizin</a:t>
            </a:r>
          </a:p>
          <a:p>
            <a:r>
              <a:rPr lang="tr-TR" dirty="0">
                <a:latin typeface="Consolas" panose="020B0609020204030204" pitchFamily="49" charset="0"/>
              </a:rPr>
              <a:t>2PLM elde edilen sonuçlara göre Madde 1, 8 ve 25 için madde bilgi fonksiyonlarını grafiklerini çizin</a:t>
            </a:r>
          </a:p>
          <a:p>
            <a:r>
              <a:rPr lang="tr-TR" dirty="0">
                <a:latin typeface="Consolas" panose="020B0609020204030204" pitchFamily="49" charset="0"/>
              </a:rPr>
              <a:t>Testin bilgi fonksiyonunu çizin</a:t>
            </a:r>
          </a:p>
          <a:p>
            <a:r>
              <a:rPr lang="tr-TR" dirty="0">
                <a:latin typeface="Consolas" panose="020B0609020204030204" pitchFamily="49" charset="0"/>
              </a:rPr>
              <a:t>Bireyleri puanlayın. En düşük ve en yüksek alan bireylerin puanlarını belirtin.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BONUS= Yetenek puanlarının dağılımını grafikle gösteriniz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61" y="267629"/>
            <a:ext cx="8489970" cy="64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2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[R – Değişen Madde Fonksiyonu]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difR</a:t>
            </a:r>
            <a:r>
              <a:rPr lang="tr-TR" dirty="0">
                <a:latin typeface="Consolas" panose="020B0609020204030204" pitchFamily="49" charset="0"/>
              </a:rPr>
              <a:t> paketi farklı yöntemler kullanarak ikili puanlanan (</a:t>
            </a:r>
            <a:r>
              <a:rPr lang="tr-TR" dirty="0" err="1">
                <a:latin typeface="Consolas" panose="020B0609020204030204" pitchFamily="49" charset="0"/>
              </a:rPr>
              <a:t>dichomotomous</a:t>
            </a:r>
            <a:r>
              <a:rPr lang="tr-TR" dirty="0">
                <a:latin typeface="Consolas" panose="020B0609020204030204" pitchFamily="49" charset="0"/>
              </a:rPr>
              <a:t>) maddeler için değişen madde fonksiyonunu incelemeye yarar.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Consolas" panose="020B0609020204030204" pitchFamily="49" charset="0"/>
              </a:rPr>
              <a:t>Transformed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Item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Difficulties</a:t>
            </a:r>
            <a:r>
              <a:rPr lang="tr-TR" dirty="0">
                <a:latin typeface="Consolas" panose="020B0609020204030204" pitchFamily="49" charset="0"/>
              </a:rPr>
              <a:t> (TID) </a:t>
            </a:r>
            <a:r>
              <a:rPr lang="tr-TR" dirty="0" err="1">
                <a:latin typeface="Consolas" panose="020B0609020204030204" pitchFamily="49" charset="0"/>
              </a:rPr>
              <a:t>Angoff</a:t>
            </a:r>
            <a:endParaRPr lang="tr-TR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Consolas" panose="020B0609020204030204" pitchFamily="49" charset="0"/>
              </a:rPr>
              <a:t>Mantel-Haenszel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Holland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and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Thayer</a:t>
            </a:r>
            <a:r>
              <a:rPr lang="tr-TR" dirty="0">
                <a:latin typeface="Consolas" panose="020B0609020204030204" pitchFamily="49" charset="0"/>
              </a:rPr>
              <a:t>, 1988)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Standardizasyon (</a:t>
            </a:r>
            <a:r>
              <a:rPr lang="tr-TR" dirty="0" err="1">
                <a:latin typeface="Consolas" panose="020B0609020204030204" pitchFamily="49" charset="0"/>
              </a:rPr>
              <a:t>Dorans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and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Kullick</a:t>
            </a:r>
            <a:r>
              <a:rPr lang="tr-TR" dirty="0">
                <a:latin typeface="Consolas" panose="020B0609020204030204" pitchFamily="49" charset="0"/>
              </a:rPr>
              <a:t>, 1986)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Consolas" panose="020B0609020204030204" pitchFamily="49" charset="0"/>
              </a:rPr>
              <a:t>Breslow-Day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Aguerri</a:t>
            </a:r>
            <a:r>
              <a:rPr lang="tr-TR" dirty="0">
                <a:latin typeface="Consolas" panose="020B0609020204030204" pitchFamily="49" charset="0"/>
              </a:rPr>
              <a:t> et al., 2009; </a:t>
            </a:r>
            <a:r>
              <a:rPr lang="tr-TR" dirty="0" err="1">
                <a:latin typeface="Consolas" panose="020B0609020204030204" pitchFamily="49" charset="0"/>
              </a:rPr>
              <a:t>Penfield</a:t>
            </a:r>
            <a:r>
              <a:rPr lang="tr-TR" dirty="0">
                <a:latin typeface="Consolas" panose="020B0609020204030204" pitchFamily="49" charset="0"/>
              </a:rPr>
              <a:t>, 2003)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Lojistik Regresyon (</a:t>
            </a:r>
            <a:r>
              <a:rPr lang="tr-TR" dirty="0" err="1">
                <a:latin typeface="Consolas" panose="020B0609020204030204" pitchFamily="49" charset="0"/>
              </a:rPr>
              <a:t>Swaminathan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and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Rogers</a:t>
            </a:r>
            <a:r>
              <a:rPr lang="tr-TR" dirty="0">
                <a:latin typeface="Consolas" panose="020B0609020204030204" pitchFamily="49" charset="0"/>
              </a:rPr>
              <a:t>, 1990)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Consolas" panose="020B0609020204030204" pitchFamily="49" charset="0"/>
              </a:rPr>
              <a:t>Lord’un</a:t>
            </a:r>
            <a:r>
              <a:rPr lang="tr-TR" dirty="0">
                <a:latin typeface="Consolas" panose="020B0609020204030204" pitchFamily="49" charset="0"/>
              </a:rPr>
              <a:t> Ki-kare testi (</a:t>
            </a:r>
            <a:r>
              <a:rPr lang="tr-TR" dirty="0" err="1">
                <a:latin typeface="Consolas" panose="020B0609020204030204" pitchFamily="49" charset="0"/>
              </a:rPr>
              <a:t>Lord</a:t>
            </a:r>
            <a:r>
              <a:rPr lang="tr-TR" dirty="0">
                <a:latin typeface="Consolas" panose="020B0609020204030204" pitchFamily="49" charset="0"/>
              </a:rPr>
              <a:t>, 1980)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Consolas" panose="020B0609020204030204" pitchFamily="49" charset="0"/>
              </a:rPr>
              <a:t>Raju’nun</a:t>
            </a:r>
            <a:r>
              <a:rPr lang="tr-TR" dirty="0">
                <a:latin typeface="Consolas" panose="020B0609020204030204" pitchFamily="49" charset="0"/>
              </a:rPr>
              <a:t> Alan yöntemi (</a:t>
            </a:r>
            <a:r>
              <a:rPr lang="tr-TR" dirty="0" err="1">
                <a:latin typeface="Consolas" panose="020B0609020204030204" pitchFamily="49" charset="0"/>
              </a:rPr>
              <a:t>Raju</a:t>
            </a:r>
            <a:r>
              <a:rPr lang="tr-TR" dirty="0">
                <a:latin typeface="Consolas" panose="020B0609020204030204" pitchFamily="49" charset="0"/>
              </a:rPr>
              <a:t>, 1990)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0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Özel Tasarı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1124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Teması</vt:lpstr>
      <vt:lpstr>Özel Tasarım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Ölçme ve Değerlendirmede R Yazılımı ve Uygulamaları</dc:title>
  <dc:creator>izleme1</dc:creator>
  <cp:lastModifiedBy>Eren Halil ÖZBERK</cp:lastModifiedBy>
  <cp:revision>212</cp:revision>
  <dcterms:created xsi:type="dcterms:W3CDTF">2016-08-12T06:34:47Z</dcterms:created>
  <dcterms:modified xsi:type="dcterms:W3CDTF">2021-05-28T17:14:52Z</dcterms:modified>
</cp:coreProperties>
</file>