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9" r:id="rId4"/>
    <p:sldId id="259" r:id="rId5"/>
    <p:sldId id="260" r:id="rId6"/>
    <p:sldId id="261" r:id="rId7"/>
    <p:sldId id="262" r:id="rId8"/>
    <p:sldId id="263" r:id="rId9"/>
    <p:sldId id="264" r:id="rId10"/>
    <p:sldId id="268"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06" autoAdjust="0"/>
    <p:restoredTop sz="94660"/>
  </p:normalViewPr>
  <p:slideViewPr>
    <p:cSldViewPr snapToGrid="0">
      <p:cViewPr varScale="1">
        <p:scale>
          <a:sx n="73" d="100"/>
          <a:sy n="73" d="100"/>
        </p:scale>
        <p:origin x="630"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Program Manager</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Series</c:v>
                </c:pt>
              </c:strCache>
            </c:strRef>
          </c:cat>
          <c:val>
            <c:numRef>
              <c:f>Sheet1!$B$2</c:f>
              <c:numCache>
                <c:formatCode>#,##0</c:formatCode>
                <c:ptCount val="1"/>
                <c:pt idx="0">
                  <c:v>45000</c:v>
                </c:pt>
              </c:numCache>
            </c:numRef>
          </c:val>
          <c:extLst>
            <c:ext xmlns:c16="http://schemas.microsoft.com/office/drawing/2014/chart" uri="{C3380CC4-5D6E-409C-BE32-E72D297353CC}">
              <c16:uniqueId val="{00000000-C5D5-438A-81F5-A04B395984D6}"/>
            </c:ext>
          </c:extLst>
        </c:ser>
        <c:ser>
          <c:idx val="1"/>
          <c:order val="1"/>
          <c:tx>
            <c:strRef>
              <c:f>Sheet1!$C$1</c:f>
              <c:strCache>
                <c:ptCount val="1"/>
                <c:pt idx="0">
                  <c:v>Healthcare Consultant</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Series</c:v>
                </c:pt>
              </c:strCache>
            </c:strRef>
          </c:cat>
          <c:val>
            <c:numRef>
              <c:f>Sheet1!$C$2</c:f>
              <c:numCache>
                <c:formatCode>#,##0</c:formatCode>
                <c:ptCount val="1"/>
                <c:pt idx="0">
                  <c:v>40000</c:v>
                </c:pt>
              </c:numCache>
            </c:numRef>
          </c:val>
          <c:extLst>
            <c:ext xmlns:c16="http://schemas.microsoft.com/office/drawing/2014/chart" uri="{C3380CC4-5D6E-409C-BE32-E72D297353CC}">
              <c16:uniqueId val="{0000000C-EBAD-449B-A440-AD59C7A3C274}"/>
            </c:ext>
          </c:extLst>
        </c:ser>
        <c:ser>
          <c:idx val="2"/>
          <c:order val="2"/>
          <c:tx>
            <c:strRef>
              <c:f>Sheet1!$D$1</c:f>
              <c:strCache>
                <c:ptCount val="1"/>
                <c:pt idx="0">
                  <c:v>Chractered Accountant</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Series</c:v>
                </c:pt>
              </c:strCache>
            </c:strRef>
          </c:cat>
          <c:val>
            <c:numRef>
              <c:f>Sheet1!$D$2</c:f>
              <c:numCache>
                <c:formatCode>#,##0</c:formatCode>
                <c:ptCount val="1"/>
                <c:pt idx="0">
                  <c:v>35000</c:v>
                </c:pt>
              </c:numCache>
            </c:numRef>
          </c:val>
          <c:extLst>
            <c:ext xmlns:c16="http://schemas.microsoft.com/office/drawing/2014/chart" uri="{C3380CC4-5D6E-409C-BE32-E72D297353CC}">
              <c16:uniqueId val="{0000000D-EBAD-449B-A440-AD59C7A3C274}"/>
            </c:ext>
          </c:extLst>
        </c:ser>
        <c:ser>
          <c:idx val="3"/>
          <c:order val="3"/>
          <c:tx>
            <c:strRef>
              <c:f>Sheet1!$E$1</c:f>
              <c:strCache>
                <c:ptCount val="1"/>
                <c:pt idx="0">
                  <c:v>Restaurant Manager</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Series</c:v>
                </c:pt>
              </c:strCache>
            </c:strRef>
          </c:cat>
          <c:val>
            <c:numRef>
              <c:f>Sheet1!$E$2</c:f>
              <c:numCache>
                <c:formatCode>#,##0</c:formatCode>
                <c:ptCount val="1"/>
                <c:pt idx="0">
                  <c:v>30000</c:v>
                </c:pt>
              </c:numCache>
            </c:numRef>
          </c:val>
          <c:extLst>
            <c:ext xmlns:c16="http://schemas.microsoft.com/office/drawing/2014/chart" uri="{C3380CC4-5D6E-409C-BE32-E72D297353CC}">
              <c16:uniqueId val="{0000000E-EBAD-449B-A440-AD59C7A3C274}"/>
            </c:ext>
          </c:extLst>
        </c:ser>
        <c:ser>
          <c:idx val="4"/>
          <c:order val="4"/>
          <c:tx>
            <c:strRef>
              <c:f>Sheet1!$F$1</c:f>
              <c:strCache>
                <c:ptCount val="1"/>
                <c:pt idx="0">
                  <c:v>Legal Advisor</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Series</c:v>
                </c:pt>
              </c:strCache>
            </c:strRef>
          </c:cat>
          <c:val>
            <c:numRef>
              <c:f>Sheet1!$F$2</c:f>
              <c:numCache>
                <c:formatCode>#,##0</c:formatCode>
                <c:ptCount val="1"/>
                <c:pt idx="0">
                  <c:v>25000</c:v>
                </c:pt>
              </c:numCache>
            </c:numRef>
          </c:val>
          <c:extLst>
            <c:ext xmlns:c16="http://schemas.microsoft.com/office/drawing/2014/chart" uri="{C3380CC4-5D6E-409C-BE32-E72D297353CC}">
              <c16:uniqueId val="{0000000F-EBAD-449B-A440-AD59C7A3C274}"/>
            </c:ext>
          </c:extLst>
        </c:ser>
        <c:ser>
          <c:idx val="5"/>
          <c:order val="5"/>
          <c:tx>
            <c:strRef>
              <c:f>Sheet1!$G$1</c:f>
              <c:strCache>
                <c:ptCount val="1"/>
                <c:pt idx="0">
                  <c:v>Accountant</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Series</c:v>
                </c:pt>
              </c:strCache>
            </c:strRef>
          </c:cat>
          <c:val>
            <c:numRef>
              <c:f>Sheet1!$G$2</c:f>
              <c:numCache>
                <c:formatCode>#,##0</c:formatCode>
                <c:ptCount val="1"/>
                <c:pt idx="0">
                  <c:v>20000</c:v>
                </c:pt>
              </c:numCache>
            </c:numRef>
          </c:val>
          <c:extLst>
            <c:ext xmlns:c16="http://schemas.microsoft.com/office/drawing/2014/chart" uri="{C3380CC4-5D6E-409C-BE32-E72D297353CC}">
              <c16:uniqueId val="{00000010-EBAD-449B-A440-AD59C7A3C274}"/>
            </c:ext>
          </c:extLst>
        </c:ser>
        <c:ser>
          <c:idx val="6"/>
          <c:order val="6"/>
          <c:tx>
            <c:strRef>
              <c:f>Sheet1!$H$1</c:f>
              <c:strCache>
                <c:ptCount val="1"/>
                <c:pt idx="0">
                  <c:v>Teacher</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Series</c:v>
                </c:pt>
              </c:strCache>
            </c:strRef>
          </c:cat>
          <c:val>
            <c:numRef>
              <c:f>Sheet1!$H$2</c:f>
              <c:numCache>
                <c:formatCode>#,##0</c:formatCode>
                <c:ptCount val="1"/>
                <c:pt idx="0">
                  <c:v>15000</c:v>
                </c:pt>
              </c:numCache>
            </c:numRef>
          </c:val>
          <c:extLst>
            <c:ext xmlns:c16="http://schemas.microsoft.com/office/drawing/2014/chart" uri="{C3380CC4-5D6E-409C-BE32-E72D297353CC}">
              <c16:uniqueId val="{00000011-EBAD-449B-A440-AD59C7A3C274}"/>
            </c:ext>
          </c:extLst>
        </c:ser>
        <c:ser>
          <c:idx val="7"/>
          <c:order val="7"/>
          <c:tx>
            <c:strRef>
              <c:f>Sheet1!$I$1</c:f>
              <c:strCache>
                <c:ptCount val="1"/>
                <c:pt idx="0">
                  <c:v>Data Entry Operator</c:v>
                </c:pt>
              </c:strCache>
            </c:strRef>
          </c:tx>
          <c:spPr>
            <a:solidFill>
              <a:schemeClr val="accent2">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Series</c:v>
                </c:pt>
              </c:strCache>
            </c:strRef>
          </c:cat>
          <c:val>
            <c:numRef>
              <c:f>Sheet1!$I$2</c:f>
              <c:numCache>
                <c:formatCode>#,##0</c:formatCode>
                <c:ptCount val="1"/>
                <c:pt idx="0">
                  <c:v>10000</c:v>
                </c:pt>
              </c:numCache>
            </c:numRef>
          </c:val>
          <c:extLst>
            <c:ext xmlns:c16="http://schemas.microsoft.com/office/drawing/2014/chart" uri="{C3380CC4-5D6E-409C-BE32-E72D297353CC}">
              <c16:uniqueId val="{00000012-EBAD-449B-A440-AD59C7A3C274}"/>
            </c:ext>
          </c:extLst>
        </c:ser>
        <c:dLbls>
          <c:dLblPos val="outEnd"/>
          <c:showLegendKey val="0"/>
          <c:showVal val="1"/>
          <c:showCatName val="0"/>
          <c:showSerName val="0"/>
          <c:showPercent val="0"/>
          <c:showBubbleSize val="0"/>
        </c:dLbls>
        <c:gapWidth val="50"/>
        <c:overlap val="-50"/>
        <c:axId val="1644677391"/>
        <c:axId val="1644678639"/>
      </c:barChart>
      <c:catAx>
        <c:axId val="1644677391"/>
        <c:scaling>
          <c:orientation val="minMax"/>
        </c:scaling>
        <c:delete val="0"/>
        <c:axPos val="b"/>
        <c:numFmt formatCode="General" sourceLinked="1"/>
        <c:majorTickMark val="out"/>
        <c:minorTickMark val="none"/>
        <c:tickLblPos val="none"/>
        <c:spPr>
          <a:noFill/>
          <a:ln w="9525" cap="flat" cmpd="sng" algn="ctr">
            <a:solidFill>
              <a:schemeClr val="tx1"/>
            </a:solidFill>
            <a:round/>
          </a:ln>
          <a:effectLst/>
        </c:spPr>
        <c:txPr>
          <a:bodyPr rot="-60000000" spcFirstLastPara="1" vertOverflow="ellipsis" vert="horz" wrap="square" anchor="ctr" anchorCtr="1"/>
          <a:lstStyle/>
          <a:p>
            <a:pPr>
              <a:defRPr sz="1600" b="1" i="0" u="none" strike="noStrike" kern="1200" baseline="0">
                <a:solidFill>
                  <a:schemeClr val="tx1"/>
                </a:solidFill>
                <a:latin typeface="+mn-lt"/>
                <a:ea typeface="+mn-ea"/>
                <a:cs typeface="+mn-cs"/>
              </a:defRPr>
            </a:pPr>
            <a:endParaRPr lang="en-US"/>
          </a:p>
        </c:txPr>
        <c:crossAx val="1644678639"/>
        <c:crosses val="autoZero"/>
        <c:auto val="1"/>
        <c:lblAlgn val="ctr"/>
        <c:lblOffset val="100"/>
        <c:noMultiLvlLbl val="0"/>
      </c:catAx>
      <c:valAx>
        <c:axId val="1644678639"/>
        <c:scaling>
          <c:orientation val="minMax"/>
        </c:scaling>
        <c:delete val="0"/>
        <c:axPos val="l"/>
        <c:numFmt formatCode="#,##0" sourceLinked="1"/>
        <c:majorTickMark val="out"/>
        <c:minorTickMark val="none"/>
        <c:tickLblPos val="nextTo"/>
        <c:spPr>
          <a:noFill/>
          <a:ln>
            <a:solidFill>
              <a:schemeClr val="tx1"/>
            </a:solidFill>
          </a:ln>
          <a:effectLst/>
        </c:spPr>
        <c:txPr>
          <a:bodyPr rot="-60000000" spcFirstLastPara="1" vertOverflow="ellipsis" vert="horz" wrap="square" anchor="ctr" anchorCtr="1"/>
          <a:lstStyle/>
          <a:p>
            <a:pPr>
              <a:defRPr sz="1600" b="1" i="0" u="none" strike="noStrike" kern="1200" baseline="0">
                <a:solidFill>
                  <a:schemeClr val="tx1"/>
                </a:solidFill>
                <a:latin typeface="+mn-lt"/>
                <a:ea typeface="+mn-ea"/>
                <a:cs typeface="+mn-cs"/>
              </a:defRPr>
            </a:pPr>
            <a:endParaRPr lang="en-US"/>
          </a:p>
        </c:txPr>
        <c:crossAx val="164467739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600" b="1"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a:effectLst/>
  </c:spPr>
  <c:txPr>
    <a:bodyPr/>
    <a:lstStyle/>
    <a:p>
      <a:pPr>
        <a:defRPr sz="1600" b="1">
          <a:solidFill>
            <a:schemeClr val="tx1"/>
          </a:solidFill>
          <a:latin typeface="+mn-lt"/>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8/28/2024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8/28/2024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8/28/2024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8/28/2024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8/28/2024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8/28/2024</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8/28/2024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8CF63-4909-4556-9E24-7A2F9A3A72DC}"/>
              </a:ext>
            </a:extLst>
          </p:cNvPr>
          <p:cNvSpPr>
            <a:spLocks noGrp="1"/>
          </p:cNvSpPr>
          <p:nvPr>
            <p:ph type="ctrTitle"/>
          </p:nvPr>
        </p:nvSpPr>
        <p:spPr>
          <a:xfrm>
            <a:off x="1175763" y="549229"/>
            <a:ext cx="7766936" cy="1646302"/>
          </a:xfrm>
        </p:spPr>
        <p:txBody>
          <a:bodyPr/>
          <a:lstStyle/>
          <a:p>
            <a:pPr algn="l"/>
            <a:r>
              <a:rPr lang="en-US" sz="3600" b="1" dirty="0">
                <a:solidFill>
                  <a:schemeClr val="tx1"/>
                </a:solidFill>
                <a:cs typeface="Times New Roman" panose="02020603050405020304" pitchFamily="18" charset="0"/>
              </a:rPr>
              <a:t>Employee Performance Analysis Using Excel</a:t>
            </a:r>
          </a:p>
        </p:txBody>
      </p:sp>
      <p:sp>
        <p:nvSpPr>
          <p:cNvPr id="4" name="TextBox 3">
            <a:extLst>
              <a:ext uri="{FF2B5EF4-FFF2-40B4-BE49-F238E27FC236}">
                <a16:creationId xmlns:a16="http://schemas.microsoft.com/office/drawing/2014/main" id="{76C0DC77-6FCD-4E97-8B20-7DFFCCC886B8}"/>
              </a:ext>
            </a:extLst>
          </p:cNvPr>
          <p:cNvSpPr txBox="1"/>
          <p:nvPr/>
        </p:nvSpPr>
        <p:spPr>
          <a:xfrm>
            <a:off x="1098248" y="2638697"/>
            <a:ext cx="9547981" cy="2246769"/>
          </a:xfrm>
          <a:prstGeom prst="rect">
            <a:avLst/>
          </a:prstGeom>
          <a:noFill/>
        </p:spPr>
        <p:txBody>
          <a:bodyPr wrap="square" rtlCol="0">
            <a:spAutoFit/>
          </a:bodyPr>
          <a:lstStyle/>
          <a:p>
            <a:r>
              <a:rPr lang="en-US" sz="2800" b="1" dirty="0" smtClean="0">
                <a:cs typeface="Times New Roman" panose="02020603050405020304" pitchFamily="18" charset="0"/>
              </a:rPr>
              <a:t>Presented By</a:t>
            </a:r>
            <a:r>
              <a:rPr lang="en-US" sz="2800" dirty="0" smtClean="0">
                <a:cs typeface="Times New Roman" panose="02020603050405020304" pitchFamily="18" charset="0"/>
              </a:rPr>
              <a:t>: </a:t>
            </a:r>
            <a:r>
              <a:rPr lang="en-GB" sz="2800" dirty="0" smtClean="0">
                <a:cs typeface="Times New Roman" panose="02020603050405020304" pitchFamily="18" charset="0"/>
              </a:rPr>
              <a:t>ROJA.S</a:t>
            </a:r>
            <a:endParaRPr lang="en-US" sz="2800" dirty="0" smtClean="0">
              <a:cs typeface="Times New Roman" panose="02020603050405020304" pitchFamily="18" charset="0"/>
            </a:endParaRPr>
          </a:p>
          <a:p>
            <a:r>
              <a:rPr lang="en-US" sz="2800" b="1" dirty="0" smtClean="0">
                <a:cs typeface="Times New Roman" panose="02020603050405020304" pitchFamily="18" charset="0"/>
              </a:rPr>
              <a:t>Register No</a:t>
            </a:r>
            <a:r>
              <a:rPr lang="en-US" sz="2800" dirty="0" smtClean="0">
                <a:cs typeface="Times New Roman" panose="02020603050405020304" pitchFamily="18" charset="0"/>
              </a:rPr>
              <a:t>: 2220036/324565A72C70F51A4104F99A37B2C23C</a:t>
            </a:r>
            <a:endParaRPr lang="en-GB" sz="2800" dirty="0" smtClean="0">
              <a:cs typeface="Times New Roman" panose="02020603050405020304" pitchFamily="18" charset="0"/>
            </a:endParaRPr>
          </a:p>
          <a:p>
            <a:r>
              <a:rPr lang="en-US" sz="2800" b="1" dirty="0" smtClean="0">
                <a:cs typeface="Times New Roman" panose="02020603050405020304" pitchFamily="18" charset="0"/>
              </a:rPr>
              <a:t>Department</a:t>
            </a:r>
            <a:r>
              <a:rPr lang="en-US" sz="2800" dirty="0" smtClean="0">
                <a:cs typeface="Times New Roman" panose="02020603050405020304" pitchFamily="18" charset="0"/>
              </a:rPr>
              <a:t>: </a:t>
            </a:r>
            <a:r>
              <a:rPr lang="en-GB" sz="2800" dirty="0" err="1" smtClean="0">
                <a:cs typeface="Times New Roman" panose="02020603050405020304" pitchFamily="18" charset="0"/>
              </a:rPr>
              <a:t>B.Com</a:t>
            </a:r>
            <a:r>
              <a:rPr lang="en-GB" sz="2800" dirty="0" smtClean="0">
                <a:cs typeface="Times New Roman" panose="02020603050405020304" pitchFamily="18" charset="0"/>
              </a:rPr>
              <a:t> (Accounting &amp; Finance)</a:t>
            </a:r>
            <a:endParaRPr lang="en-US" sz="2800" dirty="0" smtClean="0">
              <a:cs typeface="Times New Roman" panose="02020603050405020304" pitchFamily="18" charset="0"/>
            </a:endParaRPr>
          </a:p>
          <a:p>
            <a:r>
              <a:rPr lang="en-US" sz="2800" b="1" dirty="0" smtClean="0">
                <a:cs typeface="Times New Roman" panose="02020603050405020304" pitchFamily="18" charset="0"/>
              </a:rPr>
              <a:t>College</a:t>
            </a:r>
            <a:r>
              <a:rPr lang="en-US" sz="2800" dirty="0">
                <a:cs typeface="Times New Roman" panose="02020603050405020304" pitchFamily="18" charset="0"/>
              </a:rPr>
              <a:t>: </a:t>
            </a:r>
            <a:r>
              <a:rPr lang="en-US" sz="2800" dirty="0" smtClean="0">
                <a:cs typeface="Times New Roman" panose="02020603050405020304" pitchFamily="18" charset="0"/>
              </a:rPr>
              <a:t>Sri </a:t>
            </a:r>
            <a:r>
              <a:rPr lang="en-US" sz="2800" dirty="0" err="1" smtClean="0">
                <a:cs typeface="Times New Roman" panose="02020603050405020304" pitchFamily="18" charset="0"/>
              </a:rPr>
              <a:t>Kanyaka</a:t>
            </a:r>
            <a:r>
              <a:rPr lang="en-US" sz="2800" dirty="0" smtClean="0">
                <a:cs typeface="Times New Roman" panose="02020603050405020304" pitchFamily="18" charset="0"/>
              </a:rPr>
              <a:t> </a:t>
            </a:r>
            <a:r>
              <a:rPr lang="en-US" sz="2800" dirty="0" err="1" smtClean="0">
                <a:cs typeface="Times New Roman" panose="02020603050405020304" pitchFamily="18" charset="0"/>
              </a:rPr>
              <a:t>Parameswari</a:t>
            </a:r>
            <a:r>
              <a:rPr lang="en-US" sz="2800" dirty="0" smtClean="0">
                <a:cs typeface="Times New Roman" panose="02020603050405020304" pitchFamily="18" charset="0"/>
              </a:rPr>
              <a:t> Arts &amp; Science College For Women</a:t>
            </a:r>
            <a:endParaRPr lang="en-US" sz="2800" dirty="0">
              <a:cs typeface="Times New Roman" panose="02020603050405020304" pitchFamily="18" charset="0"/>
            </a:endParaRPr>
          </a:p>
        </p:txBody>
      </p:sp>
    </p:spTree>
    <p:extLst>
      <p:ext uri="{BB962C8B-B14F-4D97-AF65-F5344CB8AC3E}">
        <p14:creationId xmlns:p14="http://schemas.microsoft.com/office/powerpoint/2010/main" val="124472431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6971A61-1921-4D79-8305-570547918C79}"/>
              </a:ext>
            </a:extLst>
          </p:cNvPr>
          <p:cNvSpPr txBox="1"/>
          <p:nvPr/>
        </p:nvSpPr>
        <p:spPr>
          <a:xfrm>
            <a:off x="583095" y="598509"/>
            <a:ext cx="6944140" cy="584775"/>
          </a:xfrm>
          <a:prstGeom prst="rect">
            <a:avLst/>
          </a:prstGeom>
          <a:noFill/>
        </p:spPr>
        <p:txBody>
          <a:bodyPr wrap="square" rtlCol="0">
            <a:spAutoFit/>
          </a:bodyPr>
          <a:lstStyle/>
          <a:p>
            <a:r>
              <a:rPr lang="en-US" sz="3200" b="1" dirty="0">
                <a:latin typeface="+mj-lt"/>
              </a:rPr>
              <a:t>RESULTS</a:t>
            </a:r>
          </a:p>
        </p:txBody>
      </p:sp>
      <p:graphicFrame>
        <p:nvGraphicFramePr>
          <p:cNvPr id="6" name="Chart 5"/>
          <p:cNvGraphicFramePr/>
          <p:nvPr>
            <p:extLst>
              <p:ext uri="{D42A27DB-BD31-4B8C-83A1-F6EECF244321}">
                <p14:modId xmlns:p14="http://schemas.microsoft.com/office/powerpoint/2010/main" val="959541842"/>
              </p:ext>
            </p:extLst>
          </p:nvPr>
        </p:nvGraphicFramePr>
        <p:xfrm>
          <a:off x="613954" y="1423853"/>
          <a:ext cx="8712926" cy="44554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1742769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E153F82-799B-4002-ABF4-BE71AAF75CE4}"/>
              </a:ext>
            </a:extLst>
          </p:cNvPr>
          <p:cNvSpPr txBox="1"/>
          <p:nvPr/>
        </p:nvSpPr>
        <p:spPr>
          <a:xfrm>
            <a:off x="544096" y="437321"/>
            <a:ext cx="5658678" cy="584775"/>
          </a:xfrm>
          <a:prstGeom prst="rect">
            <a:avLst/>
          </a:prstGeom>
          <a:noFill/>
        </p:spPr>
        <p:txBody>
          <a:bodyPr wrap="square" rtlCol="0">
            <a:spAutoFit/>
          </a:bodyPr>
          <a:lstStyle/>
          <a:p>
            <a:r>
              <a:rPr lang="en-US" sz="3200" b="1" dirty="0">
                <a:latin typeface="+mj-lt"/>
                <a:cs typeface="Times New Roman" panose="02020603050405020304" pitchFamily="18" charset="0"/>
              </a:rPr>
              <a:t>CONCLUSION</a:t>
            </a:r>
          </a:p>
        </p:txBody>
      </p:sp>
      <p:sp>
        <p:nvSpPr>
          <p:cNvPr id="4" name="TextBox 3">
            <a:extLst>
              <a:ext uri="{FF2B5EF4-FFF2-40B4-BE49-F238E27FC236}">
                <a16:creationId xmlns:a16="http://schemas.microsoft.com/office/drawing/2014/main" id="{E9278CFD-CC5E-9063-D4B2-22892078463F}"/>
              </a:ext>
            </a:extLst>
          </p:cNvPr>
          <p:cNvSpPr txBox="1"/>
          <p:nvPr/>
        </p:nvSpPr>
        <p:spPr>
          <a:xfrm>
            <a:off x="617944" y="1339952"/>
            <a:ext cx="7858881" cy="4524315"/>
          </a:xfrm>
          <a:prstGeom prst="rect">
            <a:avLst/>
          </a:prstGeom>
          <a:noFill/>
        </p:spPr>
        <p:txBody>
          <a:bodyPr wrap="square">
            <a:spAutoFit/>
          </a:bodyPr>
          <a:lstStyle/>
          <a:p>
            <a:r>
              <a:rPr lang="en-US" sz="2400" dirty="0">
                <a:cs typeface="Times New Roman" panose="02020603050405020304" pitchFamily="18" charset="0"/>
              </a:rPr>
              <a:t>In conclusion, conducting an employee performance analysis using Excel provides a structured and efficient way to evaluate and track performance metrics. Excel's versatile functions and tools, such as pivot tables, charts, and conditional formatting, allow for clear data visualization and analysis, facilitating informed decision-making. By systematically analyzing performance data, management can identify trends, strengths, and areas for improvement, enabling targeted interventions and fostering a culture of continuous improvement. Regular updates and reviews of this data ensure that performance management remains dynamic and aligned with organizational goals.</a:t>
            </a:r>
          </a:p>
        </p:txBody>
      </p:sp>
    </p:spTree>
    <p:extLst>
      <p:ext uri="{BB962C8B-B14F-4D97-AF65-F5344CB8AC3E}">
        <p14:creationId xmlns:p14="http://schemas.microsoft.com/office/powerpoint/2010/main" val="37129126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EA975-0899-40E1-9413-7C506C055759}"/>
              </a:ext>
            </a:extLst>
          </p:cNvPr>
          <p:cNvSpPr>
            <a:spLocks noGrp="1"/>
          </p:cNvSpPr>
          <p:nvPr>
            <p:ph type="title"/>
          </p:nvPr>
        </p:nvSpPr>
        <p:spPr>
          <a:xfrm>
            <a:off x="677334" y="609600"/>
            <a:ext cx="8596668" cy="1320800"/>
          </a:xfrm>
        </p:spPr>
        <p:txBody>
          <a:bodyPr>
            <a:noAutofit/>
          </a:bodyPr>
          <a:lstStyle/>
          <a:p>
            <a:r>
              <a:rPr lang="en-US" sz="4400" b="1" dirty="0" smtClean="0">
                <a:solidFill>
                  <a:schemeClr val="tx1"/>
                </a:solidFill>
                <a:cs typeface="Times New Roman" panose="02020603050405020304" pitchFamily="18" charset="0"/>
              </a:rPr>
              <a:t>PROJECT TITLE</a:t>
            </a:r>
            <a:endParaRPr lang="en-US" sz="4400" b="1" dirty="0">
              <a:solidFill>
                <a:schemeClr val="tx1"/>
              </a:solidFill>
              <a:cs typeface="Times New Roman" panose="02020603050405020304" pitchFamily="18" charset="0"/>
            </a:endParaRPr>
          </a:p>
        </p:txBody>
      </p:sp>
      <p:sp>
        <p:nvSpPr>
          <p:cNvPr id="6" name="Text Placeholder 3"/>
          <p:cNvSpPr txBox="1">
            <a:spLocks/>
          </p:cNvSpPr>
          <p:nvPr/>
        </p:nvSpPr>
        <p:spPr>
          <a:xfrm>
            <a:off x="677334" y="2351314"/>
            <a:ext cx="7435850" cy="1463040"/>
          </a:xfrm>
          <a:prstGeom prst="roundRect">
            <a:avLst/>
          </a:prstGeom>
          <a:solidFill>
            <a:schemeClr val="accent1">
              <a:lumMod val="60000"/>
              <a:lumOff val="40000"/>
            </a:schemeClr>
          </a:solidFill>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spcBef>
                <a:spcPts val="600"/>
              </a:spcBef>
              <a:buNone/>
            </a:pPr>
            <a:r>
              <a:rPr lang="en-US" sz="4000" b="1" dirty="0" smtClean="0">
                <a:solidFill>
                  <a:schemeClr val="tx1"/>
                </a:solidFill>
                <a:latin typeface="+mj-lt"/>
                <a:cs typeface="Times New Roman" panose="02020603050405020304" pitchFamily="18" charset="0"/>
              </a:rPr>
              <a:t>Employee Performance Analysis </a:t>
            </a:r>
            <a:r>
              <a:rPr lang="en-US" sz="4000" b="1" dirty="0">
                <a:solidFill>
                  <a:schemeClr val="tx1"/>
                </a:solidFill>
                <a:latin typeface="+mj-lt"/>
                <a:cs typeface="Times New Roman" panose="02020603050405020304" pitchFamily="18" charset="0"/>
              </a:rPr>
              <a:t>using Excel</a:t>
            </a:r>
            <a:endParaRPr lang="en-IN" sz="4000" b="1" dirty="0">
              <a:solidFill>
                <a:schemeClr val="tx1"/>
              </a:solidFill>
              <a:latin typeface="+mj-lt"/>
              <a:cs typeface="Times New Roman" panose="02020603050405020304" pitchFamily="18" charset="0"/>
            </a:endParaRPr>
          </a:p>
        </p:txBody>
      </p:sp>
    </p:spTree>
    <p:extLst>
      <p:ext uri="{BB962C8B-B14F-4D97-AF65-F5344CB8AC3E}">
        <p14:creationId xmlns:p14="http://schemas.microsoft.com/office/powerpoint/2010/main" val="29402776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301E9-FC28-4A1F-948D-0BC35DF32D14}"/>
              </a:ext>
            </a:extLst>
          </p:cNvPr>
          <p:cNvSpPr>
            <a:spLocks noGrp="1"/>
          </p:cNvSpPr>
          <p:nvPr>
            <p:ph type="title"/>
          </p:nvPr>
        </p:nvSpPr>
        <p:spPr>
          <a:xfrm>
            <a:off x="677334" y="609600"/>
            <a:ext cx="8596668" cy="644434"/>
          </a:xfrm>
        </p:spPr>
        <p:txBody>
          <a:bodyPr>
            <a:normAutofit/>
          </a:bodyPr>
          <a:lstStyle/>
          <a:p>
            <a:r>
              <a:rPr lang="en-US" sz="3200" b="1" dirty="0">
                <a:solidFill>
                  <a:schemeClr val="tx1"/>
                </a:solidFill>
                <a:cs typeface="Times New Roman" panose="02020603050405020304" pitchFamily="18" charset="0"/>
              </a:rPr>
              <a:t>AGENDA</a:t>
            </a:r>
          </a:p>
        </p:txBody>
      </p:sp>
      <p:sp>
        <p:nvSpPr>
          <p:cNvPr id="3" name="Text Placeholder 2">
            <a:extLst>
              <a:ext uri="{FF2B5EF4-FFF2-40B4-BE49-F238E27FC236}">
                <a16:creationId xmlns:a16="http://schemas.microsoft.com/office/drawing/2014/main" id="{A91D123A-1F5E-4065-BB7E-E533E9B525AF}"/>
              </a:ext>
            </a:extLst>
          </p:cNvPr>
          <p:cNvSpPr>
            <a:spLocks noGrp="1"/>
          </p:cNvSpPr>
          <p:nvPr>
            <p:ph type="body" idx="4294967295"/>
          </p:nvPr>
        </p:nvSpPr>
        <p:spPr>
          <a:xfrm>
            <a:off x="901337" y="1463041"/>
            <a:ext cx="6844937" cy="444137"/>
          </a:xfrm>
          <a:prstGeom prst="roundRect">
            <a:avLst/>
          </a:prstGeom>
          <a:solidFill>
            <a:schemeClr val="accent2">
              <a:lumMod val="40000"/>
              <a:lumOff val="60000"/>
            </a:schemeClr>
          </a:solidFill>
          <a:ln>
            <a:noFill/>
          </a:ln>
        </p:spPr>
        <p:txBody>
          <a:bodyPr lIns="360000" anchor="ctr">
            <a:noAutofit/>
          </a:bodyPr>
          <a:lstStyle/>
          <a:p>
            <a:pPr marL="0" indent="0">
              <a:spcAft>
                <a:spcPts val="1000"/>
              </a:spcAft>
              <a:buNone/>
            </a:pPr>
            <a:r>
              <a:rPr lang="en-US" sz="2400" b="1" dirty="0" smtClean="0">
                <a:solidFill>
                  <a:schemeClr val="tx1"/>
                </a:solidFill>
                <a:cs typeface="Times New Roman" panose="02020603050405020304" pitchFamily="18" charset="0"/>
              </a:rPr>
              <a:t>Problem Statement</a:t>
            </a:r>
            <a:endParaRPr lang="en-US" sz="2400" b="1" dirty="0">
              <a:solidFill>
                <a:schemeClr val="tx1"/>
              </a:solidFill>
              <a:cs typeface="Times New Roman" panose="02020603050405020304" pitchFamily="18" charset="0"/>
            </a:endParaRPr>
          </a:p>
        </p:txBody>
      </p:sp>
      <p:sp>
        <p:nvSpPr>
          <p:cNvPr id="13" name="Text Placeholder 2">
            <a:extLst>
              <a:ext uri="{FF2B5EF4-FFF2-40B4-BE49-F238E27FC236}">
                <a16:creationId xmlns:a16="http://schemas.microsoft.com/office/drawing/2014/main" id="{A91D123A-1F5E-4065-BB7E-E533E9B525AF}"/>
              </a:ext>
            </a:extLst>
          </p:cNvPr>
          <p:cNvSpPr txBox="1">
            <a:spLocks/>
          </p:cNvSpPr>
          <p:nvPr/>
        </p:nvSpPr>
        <p:spPr>
          <a:xfrm>
            <a:off x="901337" y="2073263"/>
            <a:ext cx="6844937" cy="444137"/>
          </a:xfrm>
          <a:prstGeom prst="roundRect">
            <a:avLst/>
          </a:prstGeom>
          <a:solidFill>
            <a:schemeClr val="accent2">
              <a:lumMod val="40000"/>
              <a:lumOff val="60000"/>
            </a:schemeClr>
          </a:solidFill>
          <a:ln>
            <a:noFill/>
          </a:ln>
        </p:spPr>
        <p:txBody>
          <a:bodyPr vert="horz" lIns="360000" tIns="45720" rIns="91440" bIns="45720" rtlCol="0" anchor="ctr">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spcAft>
                <a:spcPts val="1000"/>
              </a:spcAft>
              <a:buNone/>
            </a:pPr>
            <a:r>
              <a:rPr lang="en-US" sz="2400" b="1" dirty="0">
                <a:solidFill>
                  <a:schemeClr val="tx1"/>
                </a:solidFill>
                <a:cs typeface="Times New Roman" panose="02020603050405020304" pitchFamily="18" charset="0"/>
              </a:rPr>
              <a:t>Project Overview</a:t>
            </a:r>
          </a:p>
        </p:txBody>
      </p:sp>
      <p:sp>
        <p:nvSpPr>
          <p:cNvPr id="18" name="Text Placeholder 2">
            <a:extLst>
              <a:ext uri="{FF2B5EF4-FFF2-40B4-BE49-F238E27FC236}">
                <a16:creationId xmlns:a16="http://schemas.microsoft.com/office/drawing/2014/main" id="{A91D123A-1F5E-4065-BB7E-E533E9B525AF}"/>
              </a:ext>
            </a:extLst>
          </p:cNvPr>
          <p:cNvSpPr txBox="1">
            <a:spLocks/>
          </p:cNvSpPr>
          <p:nvPr/>
        </p:nvSpPr>
        <p:spPr>
          <a:xfrm>
            <a:off x="901337" y="2683485"/>
            <a:ext cx="6844937" cy="444137"/>
          </a:xfrm>
          <a:prstGeom prst="roundRect">
            <a:avLst/>
          </a:prstGeom>
          <a:solidFill>
            <a:schemeClr val="accent2">
              <a:lumMod val="40000"/>
              <a:lumOff val="60000"/>
            </a:schemeClr>
          </a:solidFill>
          <a:ln>
            <a:noFill/>
          </a:ln>
        </p:spPr>
        <p:txBody>
          <a:bodyPr vert="horz" lIns="360000" tIns="45720" rIns="91440" bIns="45720" rtlCol="0" anchor="ctr">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spcAft>
                <a:spcPts val="1000"/>
              </a:spcAft>
              <a:buNone/>
            </a:pPr>
            <a:r>
              <a:rPr lang="en-US" sz="2400" b="1" dirty="0">
                <a:solidFill>
                  <a:schemeClr val="tx1"/>
                </a:solidFill>
                <a:cs typeface="Times New Roman" panose="02020603050405020304" pitchFamily="18" charset="0"/>
              </a:rPr>
              <a:t>End Users</a:t>
            </a:r>
          </a:p>
        </p:txBody>
      </p:sp>
      <p:sp>
        <p:nvSpPr>
          <p:cNvPr id="19" name="Text Placeholder 2">
            <a:extLst>
              <a:ext uri="{FF2B5EF4-FFF2-40B4-BE49-F238E27FC236}">
                <a16:creationId xmlns:a16="http://schemas.microsoft.com/office/drawing/2014/main" id="{A91D123A-1F5E-4065-BB7E-E533E9B525AF}"/>
              </a:ext>
            </a:extLst>
          </p:cNvPr>
          <p:cNvSpPr txBox="1">
            <a:spLocks/>
          </p:cNvSpPr>
          <p:nvPr/>
        </p:nvSpPr>
        <p:spPr>
          <a:xfrm>
            <a:off x="901337" y="3293707"/>
            <a:ext cx="6844937" cy="444137"/>
          </a:xfrm>
          <a:prstGeom prst="roundRect">
            <a:avLst/>
          </a:prstGeom>
          <a:solidFill>
            <a:schemeClr val="accent2">
              <a:lumMod val="40000"/>
              <a:lumOff val="60000"/>
            </a:schemeClr>
          </a:solidFill>
          <a:ln>
            <a:noFill/>
          </a:ln>
        </p:spPr>
        <p:txBody>
          <a:bodyPr vert="horz" lIns="360000" tIns="45720" rIns="91440" bIns="45720" rtlCol="0" anchor="ctr">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spcAft>
                <a:spcPts val="1000"/>
              </a:spcAft>
              <a:buNone/>
            </a:pPr>
            <a:r>
              <a:rPr lang="en-US" sz="2400" b="1" dirty="0">
                <a:solidFill>
                  <a:schemeClr val="tx1"/>
                </a:solidFill>
                <a:cs typeface="Times New Roman" panose="02020603050405020304" pitchFamily="18" charset="0"/>
              </a:rPr>
              <a:t>Our Solution and Proposition</a:t>
            </a:r>
          </a:p>
        </p:txBody>
      </p:sp>
      <p:sp>
        <p:nvSpPr>
          <p:cNvPr id="20" name="Text Placeholder 2">
            <a:extLst>
              <a:ext uri="{FF2B5EF4-FFF2-40B4-BE49-F238E27FC236}">
                <a16:creationId xmlns:a16="http://schemas.microsoft.com/office/drawing/2014/main" id="{A91D123A-1F5E-4065-BB7E-E533E9B525AF}"/>
              </a:ext>
            </a:extLst>
          </p:cNvPr>
          <p:cNvSpPr txBox="1">
            <a:spLocks/>
          </p:cNvSpPr>
          <p:nvPr/>
        </p:nvSpPr>
        <p:spPr>
          <a:xfrm>
            <a:off x="901337" y="3903929"/>
            <a:ext cx="6844937" cy="444137"/>
          </a:xfrm>
          <a:prstGeom prst="roundRect">
            <a:avLst/>
          </a:prstGeom>
          <a:solidFill>
            <a:schemeClr val="accent2">
              <a:lumMod val="40000"/>
              <a:lumOff val="60000"/>
            </a:schemeClr>
          </a:solidFill>
          <a:ln>
            <a:noFill/>
          </a:ln>
        </p:spPr>
        <p:txBody>
          <a:bodyPr vert="horz" lIns="360000" tIns="45720" rIns="91440" bIns="45720" rtlCol="0" anchor="ctr">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spcAft>
                <a:spcPts val="1000"/>
              </a:spcAft>
              <a:buNone/>
            </a:pPr>
            <a:r>
              <a:rPr lang="en-US" sz="2400" b="1" dirty="0">
                <a:solidFill>
                  <a:schemeClr val="tx1"/>
                </a:solidFill>
                <a:cs typeface="Times New Roman" panose="02020603050405020304" pitchFamily="18" charset="0"/>
              </a:rPr>
              <a:t>Dataset Description</a:t>
            </a:r>
          </a:p>
        </p:txBody>
      </p:sp>
      <p:sp>
        <p:nvSpPr>
          <p:cNvPr id="21" name="Text Placeholder 2">
            <a:extLst>
              <a:ext uri="{FF2B5EF4-FFF2-40B4-BE49-F238E27FC236}">
                <a16:creationId xmlns:a16="http://schemas.microsoft.com/office/drawing/2014/main" id="{A91D123A-1F5E-4065-BB7E-E533E9B525AF}"/>
              </a:ext>
            </a:extLst>
          </p:cNvPr>
          <p:cNvSpPr txBox="1">
            <a:spLocks/>
          </p:cNvSpPr>
          <p:nvPr/>
        </p:nvSpPr>
        <p:spPr>
          <a:xfrm>
            <a:off x="901337" y="4514151"/>
            <a:ext cx="6844937" cy="444137"/>
          </a:xfrm>
          <a:prstGeom prst="roundRect">
            <a:avLst/>
          </a:prstGeom>
          <a:solidFill>
            <a:schemeClr val="accent2">
              <a:lumMod val="40000"/>
              <a:lumOff val="60000"/>
            </a:schemeClr>
          </a:solidFill>
          <a:ln>
            <a:noFill/>
          </a:ln>
        </p:spPr>
        <p:txBody>
          <a:bodyPr vert="horz" lIns="360000" tIns="45720" rIns="91440" bIns="45720" rtlCol="0" anchor="ctr">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spcAft>
                <a:spcPts val="1000"/>
              </a:spcAft>
              <a:buNone/>
            </a:pPr>
            <a:r>
              <a:rPr lang="en-US" sz="2400" b="1" dirty="0">
                <a:solidFill>
                  <a:schemeClr val="tx1"/>
                </a:solidFill>
                <a:cs typeface="Times New Roman" panose="02020603050405020304" pitchFamily="18" charset="0"/>
              </a:rPr>
              <a:t>Modelling Approach</a:t>
            </a:r>
          </a:p>
        </p:txBody>
      </p:sp>
      <p:sp>
        <p:nvSpPr>
          <p:cNvPr id="22" name="Text Placeholder 2">
            <a:extLst>
              <a:ext uri="{FF2B5EF4-FFF2-40B4-BE49-F238E27FC236}">
                <a16:creationId xmlns:a16="http://schemas.microsoft.com/office/drawing/2014/main" id="{A91D123A-1F5E-4065-BB7E-E533E9B525AF}"/>
              </a:ext>
            </a:extLst>
          </p:cNvPr>
          <p:cNvSpPr txBox="1">
            <a:spLocks/>
          </p:cNvSpPr>
          <p:nvPr/>
        </p:nvSpPr>
        <p:spPr>
          <a:xfrm>
            <a:off x="901337" y="5124373"/>
            <a:ext cx="6844937" cy="444137"/>
          </a:xfrm>
          <a:prstGeom prst="roundRect">
            <a:avLst/>
          </a:prstGeom>
          <a:solidFill>
            <a:schemeClr val="accent2">
              <a:lumMod val="40000"/>
              <a:lumOff val="60000"/>
            </a:schemeClr>
          </a:solidFill>
          <a:ln>
            <a:noFill/>
          </a:ln>
        </p:spPr>
        <p:txBody>
          <a:bodyPr vert="horz" lIns="360000" tIns="45720" rIns="91440" bIns="45720" rtlCol="0" anchor="ctr">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spcAft>
                <a:spcPts val="1000"/>
              </a:spcAft>
              <a:buNone/>
            </a:pPr>
            <a:r>
              <a:rPr lang="en-US" sz="2400" b="1" dirty="0">
                <a:solidFill>
                  <a:schemeClr val="tx1"/>
                </a:solidFill>
                <a:cs typeface="Times New Roman" panose="02020603050405020304" pitchFamily="18" charset="0"/>
              </a:rPr>
              <a:t>Results and Discussion</a:t>
            </a:r>
          </a:p>
        </p:txBody>
      </p:sp>
      <p:sp>
        <p:nvSpPr>
          <p:cNvPr id="23" name="Text Placeholder 2">
            <a:extLst>
              <a:ext uri="{FF2B5EF4-FFF2-40B4-BE49-F238E27FC236}">
                <a16:creationId xmlns:a16="http://schemas.microsoft.com/office/drawing/2014/main" id="{A91D123A-1F5E-4065-BB7E-E533E9B525AF}"/>
              </a:ext>
            </a:extLst>
          </p:cNvPr>
          <p:cNvSpPr txBox="1">
            <a:spLocks/>
          </p:cNvSpPr>
          <p:nvPr/>
        </p:nvSpPr>
        <p:spPr>
          <a:xfrm>
            <a:off x="901337" y="5734596"/>
            <a:ext cx="6844937" cy="444137"/>
          </a:xfrm>
          <a:prstGeom prst="roundRect">
            <a:avLst/>
          </a:prstGeom>
          <a:solidFill>
            <a:schemeClr val="accent2">
              <a:lumMod val="40000"/>
              <a:lumOff val="60000"/>
            </a:schemeClr>
          </a:solidFill>
          <a:ln>
            <a:noFill/>
          </a:ln>
        </p:spPr>
        <p:txBody>
          <a:bodyPr vert="horz" lIns="360000" tIns="45720" rIns="91440" bIns="45720" rtlCol="0" anchor="ctr">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spcAft>
                <a:spcPts val="1000"/>
              </a:spcAft>
              <a:buNone/>
            </a:pPr>
            <a:r>
              <a:rPr lang="en-US" sz="2400" b="1" dirty="0">
                <a:solidFill>
                  <a:schemeClr val="tx1"/>
                </a:solidFill>
                <a:cs typeface="Times New Roman" panose="02020603050405020304" pitchFamily="18" charset="0"/>
              </a:rPr>
              <a:t>Conclusion</a:t>
            </a:r>
          </a:p>
        </p:txBody>
      </p:sp>
      <p:sp>
        <p:nvSpPr>
          <p:cNvPr id="4" name="Oval 3"/>
          <p:cNvSpPr/>
          <p:nvPr/>
        </p:nvSpPr>
        <p:spPr>
          <a:xfrm>
            <a:off x="702063" y="1433582"/>
            <a:ext cx="489988" cy="489988"/>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1</a:t>
            </a:r>
            <a:endParaRPr lang="en-IN" b="1" dirty="0"/>
          </a:p>
        </p:txBody>
      </p:sp>
      <p:sp>
        <p:nvSpPr>
          <p:cNvPr id="9" name="Oval 8"/>
          <p:cNvSpPr/>
          <p:nvPr/>
        </p:nvSpPr>
        <p:spPr>
          <a:xfrm>
            <a:off x="702063" y="2043804"/>
            <a:ext cx="489988" cy="489988"/>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2</a:t>
            </a:r>
            <a:endParaRPr lang="en-IN" b="1" dirty="0"/>
          </a:p>
        </p:txBody>
      </p:sp>
      <p:sp>
        <p:nvSpPr>
          <p:cNvPr id="10" name="Oval 9"/>
          <p:cNvSpPr/>
          <p:nvPr/>
        </p:nvSpPr>
        <p:spPr>
          <a:xfrm>
            <a:off x="702063" y="2654026"/>
            <a:ext cx="489988" cy="489988"/>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3</a:t>
            </a:r>
            <a:endParaRPr lang="en-IN" b="1" dirty="0"/>
          </a:p>
        </p:txBody>
      </p:sp>
      <p:sp>
        <p:nvSpPr>
          <p:cNvPr id="12" name="Oval 11"/>
          <p:cNvSpPr/>
          <p:nvPr/>
        </p:nvSpPr>
        <p:spPr>
          <a:xfrm>
            <a:off x="702063" y="3264248"/>
            <a:ext cx="489988" cy="489988"/>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4</a:t>
            </a:r>
            <a:endParaRPr lang="en-IN" b="1" dirty="0"/>
          </a:p>
        </p:txBody>
      </p:sp>
      <p:sp>
        <p:nvSpPr>
          <p:cNvPr id="14" name="Oval 13"/>
          <p:cNvSpPr/>
          <p:nvPr/>
        </p:nvSpPr>
        <p:spPr>
          <a:xfrm>
            <a:off x="702063" y="3874470"/>
            <a:ext cx="489988" cy="489988"/>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5</a:t>
            </a:r>
            <a:endParaRPr lang="en-IN" b="1" dirty="0"/>
          </a:p>
        </p:txBody>
      </p:sp>
      <p:sp>
        <p:nvSpPr>
          <p:cNvPr id="15" name="Oval 14"/>
          <p:cNvSpPr/>
          <p:nvPr/>
        </p:nvSpPr>
        <p:spPr>
          <a:xfrm>
            <a:off x="702063" y="4484692"/>
            <a:ext cx="489988" cy="489988"/>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6</a:t>
            </a:r>
            <a:endParaRPr lang="en-IN" b="1" dirty="0"/>
          </a:p>
        </p:txBody>
      </p:sp>
      <p:sp>
        <p:nvSpPr>
          <p:cNvPr id="16" name="Oval 15"/>
          <p:cNvSpPr/>
          <p:nvPr/>
        </p:nvSpPr>
        <p:spPr>
          <a:xfrm>
            <a:off x="702063" y="5094914"/>
            <a:ext cx="489988" cy="489988"/>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7</a:t>
            </a:r>
            <a:endParaRPr lang="en-IN" b="1" dirty="0"/>
          </a:p>
        </p:txBody>
      </p:sp>
      <p:sp>
        <p:nvSpPr>
          <p:cNvPr id="17" name="Oval 16"/>
          <p:cNvSpPr/>
          <p:nvPr/>
        </p:nvSpPr>
        <p:spPr>
          <a:xfrm>
            <a:off x="702063" y="5705139"/>
            <a:ext cx="489988" cy="489988"/>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8</a:t>
            </a:r>
            <a:endParaRPr lang="en-IN" b="1" dirty="0"/>
          </a:p>
        </p:txBody>
      </p:sp>
    </p:spTree>
    <p:extLst>
      <p:ext uri="{BB962C8B-B14F-4D97-AF65-F5344CB8AC3E}">
        <p14:creationId xmlns:p14="http://schemas.microsoft.com/office/powerpoint/2010/main" val="25879064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1FDAD-BB8C-476B-B26C-45CF7C037F95}"/>
              </a:ext>
            </a:extLst>
          </p:cNvPr>
          <p:cNvSpPr>
            <a:spLocks noGrp="1"/>
          </p:cNvSpPr>
          <p:nvPr>
            <p:ph type="title"/>
          </p:nvPr>
        </p:nvSpPr>
        <p:spPr>
          <a:xfrm>
            <a:off x="677334" y="609600"/>
            <a:ext cx="8596668" cy="644434"/>
          </a:xfrm>
        </p:spPr>
        <p:txBody>
          <a:bodyPr>
            <a:noAutofit/>
          </a:bodyPr>
          <a:lstStyle/>
          <a:p>
            <a:r>
              <a:rPr lang="en-US" sz="3200" b="1" dirty="0">
                <a:solidFill>
                  <a:schemeClr val="tx1"/>
                </a:solidFill>
                <a:cs typeface="Times New Roman" panose="02020603050405020304" pitchFamily="18" charset="0"/>
              </a:rPr>
              <a:t>PROBLEM STATEMENT</a:t>
            </a:r>
          </a:p>
        </p:txBody>
      </p:sp>
      <p:sp>
        <p:nvSpPr>
          <p:cNvPr id="4" name="Text Placeholder 3"/>
          <p:cNvSpPr>
            <a:spLocks noGrp="1"/>
          </p:cNvSpPr>
          <p:nvPr>
            <p:ph type="body" idx="4294967295"/>
          </p:nvPr>
        </p:nvSpPr>
        <p:spPr>
          <a:xfrm>
            <a:off x="677333" y="1345656"/>
            <a:ext cx="8140095" cy="4323624"/>
          </a:xfrm>
        </p:spPr>
        <p:txBody>
          <a:bodyPr>
            <a:noAutofit/>
          </a:bodyPr>
          <a:lstStyle/>
          <a:p>
            <a:pPr marL="0" indent="0" algn="just">
              <a:buNone/>
            </a:pPr>
            <a:r>
              <a:rPr lang="en-US" sz="2400" dirty="0">
                <a:solidFill>
                  <a:schemeClr val="tx1"/>
                </a:solidFill>
                <a:cs typeface="Times New Roman" panose="02020603050405020304" pitchFamily="18" charset="0"/>
              </a:rPr>
              <a:t>When assessing employee performance in the context of a problem statement, it’s essential to focus on specific criteria that directly relate to the problem at hand. Here's a structured approach to evaluate this</a:t>
            </a:r>
            <a:r>
              <a:rPr lang="en-US" sz="2400" dirty="0" smtClean="0">
                <a:solidFill>
                  <a:schemeClr val="tx1"/>
                </a:solidFill>
                <a:cs typeface="Times New Roman" panose="02020603050405020304" pitchFamily="18" charset="0"/>
              </a:rPr>
              <a:t>:</a:t>
            </a:r>
          </a:p>
          <a:p>
            <a:pPr marL="342900" indent="-342900" algn="just">
              <a:buFont typeface="Wingdings" panose="05000000000000000000" pitchFamily="2" charset="2"/>
              <a:buChar char="§"/>
            </a:pPr>
            <a:r>
              <a:rPr lang="en-US" sz="2400" dirty="0">
                <a:solidFill>
                  <a:schemeClr val="tx1"/>
                </a:solidFill>
                <a:cs typeface="Times New Roman" panose="02020603050405020304" pitchFamily="18" charset="0"/>
              </a:rPr>
              <a:t>Define the Problem Statement </a:t>
            </a:r>
            <a:r>
              <a:rPr lang="en-US" sz="2400" dirty="0" smtClean="0">
                <a:solidFill>
                  <a:schemeClr val="tx1"/>
                </a:solidFill>
                <a:cs typeface="Times New Roman" panose="02020603050405020304" pitchFamily="18" charset="0"/>
              </a:rPr>
              <a:t>Clearly</a:t>
            </a:r>
          </a:p>
          <a:p>
            <a:pPr marL="342900" indent="-342900" algn="just">
              <a:buFont typeface="Wingdings" panose="05000000000000000000" pitchFamily="2" charset="2"/>
              <a:buChar char="§"/>
            </a:pPr>
            <a:r>
              <a:rPr lang="en-US" sz="2400" dirty="0">
                <a:solidFill>
                  <a:schemeClr val="tx1"/>
                </a:solidFill>
                <a:cs typeface="Times New Roman" panose="02020603050405020304" pitchFamily="18" charset="0"/>
              </a:rPr>
              <a:t>Identify Key Performance Indicators (KPIs</a:t>
            </a:r>
            <a:r>
              <a:rPr lang="en-US" sz="2400" dirty="0" smtClean="0">
                <a:solidFill>
                  <a:schemeClr val="tx1"/>
                </a:solidFill>
                <a:cs typeface="Times New Roman" panose="02020603050405020304" pitchFamily="18" charset="0"/>
              </a:rPr>
              <a:t>)</a:t>
            </a:r>
          </a:p>
          <a:p>
            <a:pPr marL="342900" indent="-342900" algn="just">
              <a:buFont typeface="Wingdings" panose="05000000000000000000" pitchFamily="2" charset="2"/>
              <a:buChar char="§"/>
            </a:pPr>
            <a:r>
              <a:rPr lang="en-IN" sz="2400" dirty="0">
                <a:solidFill>
                  <a:schemeClr val="tx1"/>
                </a:solidFill>
                <a:cs typeface="Times New Roman" panose="02020603050405020304" pitchFamily="18" charset="0"/>
              </a:rPr>
              <a:t>Gather </a:t>
            </a:r>
            <a:r>
              <a:rPr lang="en-IN" sz="2400" dirty="0" smtClean="0">
                <a:solidFill>
                  <a:schemeClr val="tx1"/>
                </a:solidFill>
                <a:cs typeface="Times New Roman" panose="02020603050405020304" pitchFamily="18" charset="0"/>
              </a:rPr>
              <a:t>Data</a:t>
            </a:r>
          </a:p>
          <a:p>
            <a:pPr marL="342900" indent="-342900" algn="just">
              <a:buFont typeface="Wingdings" panose="05000000000000000000" pitchFamily="2" charset="2"/>
              <a:buChar char="§"/>
            </a:pPr>
            <a:r>
              <a:rPr lang="en-IN" sz="2400" dirty="0" err="1" smtClean="0">
                <a:solidFill>
                  <a:schemeClr val="tx1"/>
                </a:solidFill>
                <a:cs typeface="Times New Roman" panose="02020603050405020304" pitchFamily="18" charset="0"/>
              </a:rPr>
              <a:t>Analyze</a:t>
            </a:r>
            <a:r>
              <a:rPr lang="en-IN" sz="2400" dirty="0" smtClean="0">
                <a:solidFill>
                  <a:schemeClr val="tx1"/>
                </a:solidFill>
                <a:cs typeface="Times New Roman" panose="02020603050405020304" pitchFamily="18" charset="0"/>
              </a:rPr>
              <a:t> Performance</a:t>
            </a:r>
          </a:p>
          <a:p>
            <a:pPr marL="342900" indent="-342900" algn="just">
              <a:buFont typeface="Wingdings" panose="05000000000000000000" pitchFamily="2" charset="2"/>
              <a:buChar char="§"/>
            </a:pPr>
            <a:r>
              <a:rPr lang="en-IN" sz="2400" dirty="0">
                <a:solidFill>
                  <a:schemeClr val="tx1"/>
                </a:solidFill>
                <a:cs typeface="Times New Roman" panose="02020603050405020304" pitchFamily="18" charset="0"/>
              </a:rPr>
              <a:t>Provide Constructive Feedback</a:t>
            </a:r>
          </a:p>
        </p:txBody>
      </p:sp>
    </p:spTree>
    <p:extLst>
      <p:ext uri="{BB962C8B-B14F-4D97-AF65-F5344CB8AC3E}">
        <p14:creationId xmlns:p14="http://schemas.microsoft.com/office/powerpoint/2010/main" val="5212555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3"/>
          <p:cNvSpPr txBox="1">
            <a:spLocks/>
          </p:cNvSpPr>
          <p:nvPr/>
        </p:nvSpPr>
        <p:spPr>
          <a:xfrm>
            <a:off x="677334" y="1476102"/>
            <a:ext cx="7436634" cy="4245429"/>
          </a:xfrm>
          <a:prstGeom prst="rect">
            <a:avLst/>
          </a:prstGeom>
        </p:spPr>
        <p:txBody>
          <a:bodyPr>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just">
              <a:spcBef>
                <a:spcPts val="600"/>
              </a:spcBef>
              <a:spcAft>
                <a:spcPts val="600"/>
              </a:spcAft>
              <a:buNone/>
            </a:pPr>
            <a:r>
              <a:rPr lang="en-US" sz="2400" dirty="0">
                <a:solidFill>
                  <a:schemeClr val="tx1"/>
                </a:solidFill>
                <a:cs typeface="Times New Roman" panose="02020603050405020304" pitchFamily="18" charset="0"/>
              </a:rPr>
              <a:t>Before evaluating performance, ensure you have a clear understanding of the project overview, which includes</a:t>
            </a:r>
            <a:r>
              <a:rPr lang="en-US" sz="2400" dirty="0" smtClean="0">
                <a:solidFill>
                  <a:schemeClr val="tx1"/>
                </a:solidFill>
                <a:cs typeface="Times New Roman" panose="02020603050405020304" pitchFamily="18" charset="0"/>
              </a:rPr>
              <a:t>:</a:t>
            </a:r>
          </a:p>
          <a:p>
            <a:pPr>
              <a:spcBef>
                <a:spcPts val="600"/>
              </a:spcBef>
              <a:spcAft>
                <a:spcPts val="600"/>
              </a:spcAft>
              <a:buFont typeface="Wingdings" panose="05000000000000000000" pitchFamily="2" charset="2"/>
              <a:buChar char="§"/>
            </a:pPr>
            <a:r>
              <a:rPr lang="en-US" sz="2400" b="1" dirty="0" smtClean="0">
                <a:solidFill>
                  <a:schemeClr val="tx1"/>
                </a:solidFill>
                <a:cs typeface="Times New Roman" panose="02020603050405020304" pitchFamily="18" charset="0"/>
              </a:rPr>
              <a:t>Project Goals</a:t>
            </a:r>
            <a:r>
              <a:rPr lang="en-US" sz="2400" dirty="0">
                <a:solidFill>
                  <a:schemeClr val="tx1"/>
                </a:solidFill>
                <a:cs typeface="Times New Roman" panose="02020603050405020304" pitchFamily="18" charset="0"/>
              </a:rPr>
              <a:t>: What are the main objectives of the </a:t>
            </a:r>
            <a:r>
              <a:rPr lang="en-US" sz="2400" dirty="0" smtClean="0">
                <a:solidFill>
                  <a:schemeClr val="tx1"/>
                </a:solidFill>
                <a:cs typeface="Times New Roman" panose="02020603050405020304" pitchFamily="18" charset="0"/>
              </a:rPr>
              <a:t>project?</a:t>
            </a:r>
          </a:p>
          <a:p>
            <a:pPr>
              <a:spcBef>
                <a:spcPts val="600"/>
              </a:spcBef>
              <a:spcAft>
                <a:spcPts val="600"/>
              </a:spcAft>
              <a:buFont typeface="Wingdings" panose="05000000000000000000" pitchFamily="2" charset="2"/>
              <a:buChar char="§"/>
            </a:pPr>
            <a:r>
              <a:rPr lang="en-US" sz="2400" b="1" dirty="0" smtClean="0">
                <a:solidFill>
                  <a:schemeClr val="tx1"/>
                </a:solidFill>
                <a:cs typeface="Times New Roman" panose="02020603050405020304" pitchFamily="18" charset="0"/>
              </a:rPr>
              <a:t>Scope</a:t>
            </a:r>
            <a:r>
              <a:rPr lang="en-US" sz="2400" dirty="0">
                <a:solidFill>
                  <a:schemeClr val="tx1"/>
                </a:solidFill>
                <a:cs typeface="Times New Roman" panose="02020603050405020304" pitchFamily="18" charset="0"/>
              </a:rPr>
              <a:t>: </a:t>
            </a:r>
            <a:r>
              <a:rPr lang="en-US" sz="2400" dirty="0" smtClean="0">
                <a:solidFill>
                  <a:schemeClr val="tx1"/>
                </a:solidFill>
                <a:cs typeface="Times New Roman" panose="02020603050405020304" pitchFamily="18" charset="0"/>
              </a:rPr>
              <a:t>What </a:t>
            </a:r>
            <a:r>
              <a:rPr lang="en-US" sz="2400" dirty="0">
                <a:solidFill>
                  <a:schemeClr val="tx1"/>
                </a:solidFill>
                <a:cs typeface="Times New Roman" panose="02020603050405020304" pitchFamily="18" charset="0"/>
              </a:rPr>
              <a:t>are the deliverables and boundaries of the project</a:t>
            </a:r>
            <a:r>
              <a:rPr lang="en-US" sz="2400" dirty="0" smtClean="0">
                <a:solidFill>
                  <a:schemeClr val="tx1"/>
                </a:solidFill>
                <a:cs typeface="Times New Roman" panose="02020603050405020304" pitchFamily="18" charset="0"/>
              </a:rPr>
              <a:t>?</a:t>
            </a:r>
          </a:p>
          <a:p>
            <a:pPr>
              <a:spcBef>
                <a:spcPts val="600"/>
              </a:spcBef>
              <a:spcAft>
                <a:spcPts val="600"/>
              </a:spcAft>
              <a:buFont typeface="Wingdings" panose="05000000000000000000" pitchFamily="2" charset="2"/>
              <a:buChar char="§"/>
            </a:pPr>
            <a:r>
              <a:rPr lang="en-US" sz="2400" b="1" dirty="0" smtClean="0">
                <a:solidFill>
                  <a:schemeClr val="tx1"/>
                </a:solidFill>
                <a:cs typeface="Times New Roman" panose="02020603050405020304" pitchFamily="18" charset="0"/>
              </a:rPr>
              <a:t>Timeline</a:t>
            </a:r>
            <a:r>
              <a:rPr lang="en-US" sz="2400" dirty="0">
                <a:solidFill>
                  <a:schemeClr val="tx1"/>
                </a:solidFill>
                <a:cs typeface="Times New Roman" panose="02020603050405020304" pitchFamily="18" charset="0"/>
              </a:rPr>
              <a:t>: </a:t>
            </a:r>
            <a:r>
              <a:rPr lang="en-US" sz="2400" dirty="0" smtClean="0">
                <a:solidFill>
                  <a:schemeClr val="tx1"/>
                </a:solidFill>
                <a:cs typeface="Times New Roman" panose="02020603050405020304" pitchFamily="18" charset="0"/>
              </a:rPr>
              <a:t>What </a:t>
            </a:r>
            <a:r>
              <a:rPr lang="en-US" sz="2400" dirty="0">
                <a:solidFill>
                  <a:schemeClr val="tx1"/>
                </a:solidFill>
                <a:cs typeface="Times New Roman" panose="02020603050405020304" pitchFamily="18" charset="0"/>
              </a:rPr>
              <a:t>are the key milestones and deadlines</a:t>
            </a:r>
            <a:r>
              <a:rPr lang="en-US" sz="2400" dirty="0" smtClean="0">
                <a:solidFill>
                  <a:schemeClr val="tx1"/>
                </a:solidFill>
                <a:cs typeface="Times New Roman" panose="02020603050405020304" pitchFamily="18" charset="0"/>
              </a:rPr>
              <a:t>?</a:t>
            </a:r>
          </a:p>
          <a:p>
            <a:pPr>
              <a:spcBef>
                <a:spcPts val="600"/>
              </a:spcBef>
              <a:spcAft>
                <a:spcPts val="600"/>
              </a:spcAft>
              <a:buFont typeface="Wingdings" panose="05000000000000000000" pitchFamily="2" charset="2"/>
              <a:buChar char="§"/>
            </a:pPr>
            <a:r>
              <a:rPr lang="en-US" sz="2400" b="1" dirty="0" smtClean="0">
                <a:solidFill>
                  <a:schemeClr val="tx1"/>
                </a:solidFill>
                <a:cs typeface="Times New Roman" panose="02020603050405020304" pitchFamily="18" charset="0"/>
              </a:rPr>
              <a:t>Team </a:t>
            </a:r>
            <a:r>
              <a:rPr lang="en-US" sz="2400" b="1" dirty="0">
                <a:solidFill>
                  <a:schemeClr val="tx1"/>
                </a:solidFill>
                <a:cs typeface="Times New Roman" panose="02020603050405020304" pitchFamily="18" charset="0"/>
              </a:rPr>
              <a:t>Structure</a:t>
            </a:r>
            <a:r>
              <a:rPr lang="en-US" sz="2400" dirty="0">
                <a:solidFill>
                  <a:schemeClr val="tx1"/>
                </a:solidFill>
                <a:cs typeface="Times New Roman" panose="02020603050405020304" pitchFamily="18" charset="0"/>
              </a:rPr>
              <a:t>: </a:t>
            </a:r>
            <a:r>
              <a:rPr lang="en-US" sz="2400" dirty="0" smtClean="0">
                <a:solidFill>
                  <a:schemeClr val="tx1"/>
                </a:solidFill>
                <a:cs typeface="Times New Roman" panose="02020603050405020304" pitchFamily="18" charset="0"/>
              </a:rPr>
              <a:t>Who </a:t>
            </a:r>
            <a:r>
              <a:rPr lang="en-US" sz="2400" dirty="0">
                <a:solidFill>
                  <a:schemeClr val="tx1"/>
                </a:solidFill>
                <a:cs typeface="Times New Roman" panose="02020603050405020304" pitchFamily="18" charset="0"/>
              </a:rPr>
              <a:t>is involved, and what are their roles?</a:t>
            </a:r>
            <a:endParaRPr lang="en-IN" sz="2400" dirty="0">
              <a:solidFill>
                <a:schemeClr val="tx1"/>
              </a:solidFill>
              <a:cs typeface="Times New Roman" panose="02020603050405020304" pitchFamily="18" charset="0"/>
            </a:endParaRPr>
          </a:p>
        </p:txBody>
      </p:sp>
      <p:sp>
        <p:nvSpPr>
          <p:cNvPr id="6" name="Title 1">
            <a:extLst>
              <a:ext uri="{FF2B5EF4-FFF2-40B4-BE49-F238E27FC236}">
                <a16:creationId xmlns:a16="http://schemas.microsoft.com/office/drawing/2014/main" id="{04D1FDAD-BB8C-476B-B26C-45CF7C037F95}"/>
              </a:ext>
            </a:extLst>
          </p:cNvPr>
          <p:cNvSpPr>
            <a:spLocks noGrp="1"/>
          </p:cNvSpPr>
          <p:nvPr>
            <p:ph type="title"/>
          </p:nvPr>
        </p:nvSpPr>
        <p:spPr>
          <a:xfrm>
            <a:off x="677334" y="609600"/>
            <a:ext cx="8596668" cy="631371"/>
          </a:xfrm>
        </p:spPr>
        <p:txBody>
          <a:bodyPr>
            <a:noAutofit/>
          </a:bodyPr>
          <a:lstStyle/>
          <a:p>
            <a:r>
              <a:rPr lang="en-US" sz="3200" b="1" dirty="0">
                <a:solidFill>
                  <a:schemeClr val="tx1"/>
                </a:solidFill>
                <a:cs typeface="Times New Roman" panose="02020603050405020304" pitchFamily="18" charset="0"/>
              </a:rPr>
              <a:t>PROJECT OVERVIEW</a:t>
            </a:r>
          </a:p>
        </p:txBody>
      </p:sp>
    </p:spTree>
    <p:extLst>
      <p:ext uri="{BB962C8B-B14F-4D97-AF65-F5344CB8AC3E}">
        <p14:creationId xmlns:p14="http://schemas.microsoft.com/office/powerpoint/2010/main" val="7457855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8E4D9BF-366B-F998-4205-1C1048F7148B}"/>
              </a:ext>
            </a:extLst>
          </p:cNvPr>
          <p:cNvSpPr txBox="1"/>
          <p:nvPr/>
        </p:nvSpPr>
        <p:spPr>
          <a:xfrm>
            <a:off x="5187647" y="2514600"/>
            <a:ext cx="1828800" cy="1828800"/>
          </a:xfrm>
          <a:prstGeom prst="rect">
            <a:avLst/>
          </a:prstGeom>
          <a:noFill/>
        </p:spPr>
        <p:txBody>
          <a:bodyPr wrap="square" rtlCol="0">
            <a:spAutoFit/>
          </a:bodyPr>
          <a:lstStyle/>
          <a:p>
            <a:pPr algn="l"/>
            <a:endParaRPr lang="en-US" dirty="0"/>
          </a:p>
        </p:txBody>
      </p:sp>
      <p:sp>
        <p:nvSpPr>
          <p:cNvPr id="5" name="Text Placeholder 3"/>
          <p:cNvSpPr txBox="1">
            <a:spLocks/>
          </p:cNvSpPr>
          <p:nvPr/>
        </p:nvSpPr>
        <p:spPr>
          <a:xfrm>
            <a:off x="677334" y="1515291"/>
            <a:ext cx="7436634" cy="4480560"/>
          </a:xfrm>
          <a:prstGeom prst="rect">
            <a:avLst/>
          </a:prstGeom>
        </p:spPr>
        <p:txBody>
          <a:bodyPr>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spcBef>
                <a:spcPts val="0"/>
              </a:spcBef>
              <a:buNone/>
            </a:pPr>
            <a:r>
              <a:rPr lang="en-US" sz="2400" dirty="0">
                <a:solidFill>
                  <a:schemeClr val="tx1"/>
                </a:solidFill>
                <a:cs typeface="Times New Roman" panose="02020603050405020304" pitchFamily="18" charset="0"/>
              </a:rPr>
              <a:t>Determine performance metrics that reflect how well employees are addressing the needs of the end users</a:t>
            </a:r>
            <a:r>
              <a:rPr lang="en-US" sz="2400" dirty="0" smtClean="0">
                <a:solidFill>
                  <a:schemeClr val="tx1"/>
                </a:solidFill>
                <a:cs typeface="Times New Roman" panose="02020603050405020304" pitchFamily="18" charset="0"/>
              </a:rPr>
              <a:t>:</a:t>
            </a:r>
          </a:p>
          <a:p>
            <a:pPr>
              <a:spcBef>
                <a:spcPts val="0"/>
              </a:spcBef>
              <a:buFont typeface="Wingdings" panose="05000000000000000000" pitchFamily="2" charset="2"/>
              <a:buChar char="§"/>
            </a:pPr>
            <a:r>
              <a:rPr lang="en-US" sz="2400" b="1" dirty="0">
                <a:solidFill>
                  <a:schemeClr val="tx1"/>
                </a:solidFill>
                <a:cs typeface="Times New Roman" panose="02020603050405020304" pitchFamily="18" charset="0"/>
              </a:rPr>
              <a:t>Customer Satisfaction</a:t>
            </a:r>
            <a:r>
              <a:rPr lang="en-US" sz="2400" dirty="0">
                <a:solidFill>
                  <a:schemeClr val="tx1"/>
                </a:solidFill>
                <a:cs typeface="Times New Roman" panose="02020603050405020304" pitchFamily="18" charset="0"/>
              </a:rPr>
              <a:t>: Measure satisfaction through surveys, feedback forms, or net promoter scores (NPS).</a:t>
            </a:r>
          </a:p>
          <a:p>
            <a:pPr>
              <a:spcBef>
                <a:spcPts val="0"/>
              </a:spcBef>
              <a:buFont typeface="Wingdings" panose="05000000000000000000" pitchFamily="2" charset="2"/>
              <a:buChar char="§"/>
            </a:pPr>
            <a:r>
              <a:rPr lang="en-US" sz="2400" b="1" dirty="0">
                <a:solidFill>
                  <a:schemeClr val="tx1"/>
                </a:solidFill>
                <a:cs typeface="Times New Roman" panose="02020603050405020304" pitchFamily="18" charset="0"/>
              </a:rPr>
              <a:t>Responsiveness</a:t>
            </a:r>
            <a:r>
              <a:rPr lang="en-US" sz="2400" dirty="0">
                <a:solidFill>
                  <a:schemeClr val="tx1"/>
                </a:solidFill>
                <a:cs typeface="Times New Roman" panose="02020603050405020304" pitchFamily="18" charset="0"/>
              </a:rPr>
              <a:t>: Evaluate how quickly and effectively employees respond to user inquiries or issues.</a:t>
            </a:r>
          </a:p>
          <a:p>
            <a:pPr>
              <a:spcBef>
                <a:spcPts val="0"/>
              </a:spcBef>
              <a:buFont typeface="Wingdings" panose="05000000000000000000" pitchFamily="2" charset="2"/>
              <a:buChar char="§"/>
            </a:pPr>
            <a:r>
              <a:rPr lang="en-US" sz="2400" b="1" dirty="0">
                <a:solidFill>
                  <a:schemeClr val="tx1"/>
                </a:solidFill>
                <a:cs typeface="Times New Roman" panose="02020603050405020304" pitchFamily="18" charset="0"/>
              </a:rPr>
              <a:t>Quality of Service</a:t>
            </a:r>
            <a:r>
              <a:rPr lang="en-US" sz="2400" dirty="0">
                <a:solidFill>
                  <a:schemeClr val="tx1"/>
                </a:solidFill>
                <a:cs typeface="Times New Roman" panose="02020603050405020304" pitchFamily="18" charset="0"/>
              </a:rPr>
              <a:t>: Assess the accuracy and completeness of the solutions provided to end users.</a:t>
            </a:r>
          </a:p>
          <a:p>
            <a:pPr>
              <a:spcBef>
                <a:spcPts val="0"/>
              </a:spcBef>
              <a:buFont typeface="Wingdings" panose="05000000000000000000" pitchFamily="2" charset="2"/>
              <a:buChar char="§"/>
            </a:pPr>
            <a:r>
              <a:rPr lang="en-US" sz="2400" b="1" dirty="0">
                <a:solidFill>
                  <a:schemeClr val="tx1"/>
                </a:solidFill>
                <a:cs typeface="Times New Roman" panose="02020603050405020304" pitchFamily="18" charset="0"/>
              </a:rPr>
              <a:t>User Engagement</a:t>
            </a:r>
            <a:r>
              <a:rPr lang="en-US" sz="2400" dirty="0">
                <a:solidFill>
                  <a:schemeClr val="tx1"/>
                </a:solidFill>
                <a:cs typeface="Times New Roman" panose="02020603050405020304" pitchFamily="18" charset="0"/>
              </a:rPr>
              <a:t>: Measure how well employees engage with users and understand their needs.</a:t>
            </a:r>
          </a:p>
          <a:p>
            <a:pPr>
              <a:spcBef>
                <a:spcPts val="0"/>
              </a:spcBef>
              <a:buFont typeface="Wingdings" panose="05000000000000000000" pitchFamily="2" charset="2"/>
              <a:buChar char="§"/>
            </a:pPr>
            <a:r>
              <a:rPr lang="en-US" sz="2400" b="1" dirty="0">
                <a:solidFill>
                  <a:schemeClr val="tx1"/>
                </a:solidFill>
                <a:cs typeface="Times New Roman" panose="02020603050405020304" pitchFamily="18" charset="0"/>
              </a:rPr>
              <a:t>Problem Resolution</a:t>
            </a:r>
            <a:r>
              <a:rPr lang="en-US" sz="2400" dirty="0">
                <a:solidFill>
                  <a:schemeClr val="tx1"/>
                </a:solidFill>
                <a:cs typeface="Times New Roman" panose="02020603050405020304" pitchFamily="18" charset="0"/>
              </a:rPr>
              <a:t>: Track the effectiveness in resolving user issues or complaints.</a:t>
            </a:r>
            <a:endParaRPr lang="en-IN" sz="2400" dirty="0">
              <a:solidFill>
                <a:schemeClr val="tx1"/>
              </a:solidFill>
              <a:cs typeface="Times New Roman" panose="02020603050405020304" pitchFamily="18" charset="0"/>
            </a:endParaRPr>
          </a:p>
        </p:txBody>
      </p:sp>
      <p:sp>
        <p:nvSpPr>
          <p:cNvPr id="7" name="Title 1">
            <a:extLst>
              <a:ext uri="{FF2B5EF4-FFF2-40B4-BE49-F238E27FC236}">
                <a16:creationId xmlns:a16="http://schemas.microsoft.com/office/drawing/2014/main" id="{04D1FDAD-BB8C-476B-B26C-45CF7C037F95}"/>
              </a:ext>
            </a:extLst>
          </p:cNvPr>
          <p:cNvSpPr>
            <a:spLocks noGrp="1"/>
          </p:cNvSpPr>
          <p:nvPr>
            <p:ph type="title"/>
          </p:nvPr>
        </p:nvSpPr>
        <p:spPr>
          <a:xfrm>
            <a:off x="677334" y="609600"/>
            <a:ext cx="8596668" cy="631371"/>
          </a:xfrm>
        </p:spPr>
        <p:txBody>
          <a:bodyPr>
            <a:noAutofit/>
          </a:bodyPr>
          <a:lstStyle/>
          <a:p>
            <a:r>
              <a:rPr lang="en-US" sz="3200" b="1" dirty="0">
                <a:solidFill>
                  <a:schemeClr val="tx1"/>
                </a:solidFill>
                <a:cs typeface="Times New Roman" panose="02020603050405020304" pitchFamily="18" charset="0"/>
              </a:rPr>
              <a:t>WHO ARE THE END USERS?</a:t>
            </a:r>
          </a:p>
        </p:txBody>
      </p:sp>
    </p:spTree>
    <p:extLst>
      <p:ext uri="{BB962C8B-B14F-4D97-AF65-F5344CB8AC3E}">
        <p14:creationId xmlns:p14="http://schemas.microsoft.com/office/powerpoint/2010/main" val="24356750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txBox="1">
            <a:spLocks/>
          </p:cNvSpPr>
          <p:nvPr/>
        </p:nvSpPr>
        <p:spPr>
          <a:xfrm>
            <a:off x="716523" y="1672046"/>
            <a:ext cx="7876903" cy="4480560"/>
          </a:xfrm>
          <a:prstGeom prst="rect">
            <a:avLst/>
          </a:prstGeom>
        </p:spPr>
        <p:txBody>
          <a:bodyPr>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spcBef>
                <a:spcPts val="0"/>
              </a:spcBef>
              <a:buNone/>
            </a:pPr>
            <a:r>
              <a:rPr lang="en-US" sz="2000" dirty="0" smtClean="0">
                <a:solidFill>
                  <a:schemeClr val="tx1"/>
                </a:solidFill>
                <a:cs typeface="Times New Roman" panose="02020603050405020304" pitchFamily="18" charset="0"/>
              </a:rPr>
              <a:t>Identify </a:t>
            </a:r>
            <a:r>
              <a:rPr lang="en-US" sz="2000" dirty="0">
                <a:solidFill>
                  <a:schemeClr val="tx1"/>
                </a:solidFill>
                <a:cs typeface="Times New Roman" panose="02020603050405020304" pitchFamily="18" charset="0"/>
              </a:rPr>
              <a:t>metrics that align with the solution and its value proposition. These might include</a:t>
            </a:r>
            <a:r>
              <a:rPr lang="en-US" sz="2000" dirty="0" smtClean="0">
                <a:solidFill>
                  <a:schemeClr val="tx1"/>
                </a:solidFill>
                <a:cs typeface="Times New Roman" panose="02020603050405020304" pitchFamily="18" charset="0"/>
              </a:rPr>
              <a:t>:</a:t>
            </a:r>
          </a:p>
          <a:p>
            <a:pPr>
              <a:spcBef>
                <a:spcPts val="0"/>
              </a:spcBef>
              <a:buFont typeface="Wingdings" panose="05000000000000000000" pitchFamily="2" charset="2"/>
              <a:buChar char="§"/>
            </a:pPr>
            <a:r>
              <a:rPr lang="en-US" sz="2000" b="1" dirty="0" smtClean="0">
                <a:solidFill>
                  <a:schemeClr val="tx1"/>
                </a:solidFill>
                <a:cs typeface="Times New Roman" panose="02020603050405020304" pitchFamily="18" charset="0"/>
              </a:rPr>
              <a:t>Alignment </a:t>
            </a:r>
            <a:r>
              <a:rPr lang="en-US" sz="2000" b="1" dirty="0">
                <a:solidFill>
                  <a:schemeClr val="tx1"/>
                </a:solidFill>
                <a:cs typeface="Times New Roman" panose="02020603050405020304" pitchFamily="18" charset="0"/>
              </a:rPr>
              <a:t>with Value Propos</a:t>
            </a:r>
            <a:r>
              <a:rPr lang="en-US" sz="2000" dirty="0">
                <a:solidFill>
                  <a:schemeClr val="tx1"/>
                </a:solidFill>
                <a:cs typeface="Times New Roman" panose="02020603050405020304" pitchFamily="18" charset="0"/>
              </a:rPr>
              <a:t>ition: How well does the employee's work align with and support the stated value proposition</a:t>
            </a:r>
            <a:r>
              <a:rPr lang="en-US" sz="2000" dirty="0" smtClean="0">
                <a:solidFill>
                  <a:schemeClr val="tx1"/>
                </a:solidFill>
                <a:cs typeface="Times New Roman" panose="02020603050405020304" pitchFamily="18" charset="0"/>
              </a:rPr>
              <a:t>?</a:t>
            </a:r>
          </a:p>
          <a:p>
            <a:pPr>
              <a:spcBef>
                <a:spcPts val="0"/>
              </a:spcBef>
              <a:buFont typeface="Wingdings" panose="05000000000000000000" pitchFamily="2" charset="2"/>
              <a:buChar char="§"/>
            </a:pPr>
            <a:r>
              <a:rPr lang="en-US" sz="2000" b="1" dirty="0" smtClean="0">
                <a:solidFill>
                  <a:schemeClr val="tx1"/>
                </a:solidFill>
                <a:cs typeface="Times New Roman" panose="02020603050405020304" pitchFamily="18" charset="0"/>
              </a:rPr>
              <a:t>Innovation </a:t>
            </a:r>
            <a:r>
              <a:rPr lang="en-US" sz="2000" b="1" dirty="0">
                <a:solidFill>
                  <a:schemeClr val="tx1"/>
                </a:solidFill>
                <a:cs typeface="Times New Roman" panose="02020603050405020304" pitchFamily="18" charset="0"/>
              </a:rPr>
              <a:t>and Improvement</a:t>
            </a:r>
            <a:r>
              <a:rPr lang="en-US" sz="2000" dirty="0">
                <a:solidFill>
                  <a:schemeClr val="tx1"/>
                </a:solidFill>
                <a:cs typeface="Times New Roman" panose="02020603050405020304" pitchFamily="18" charset="0"/>
              </a:rPr>
              <a:t>: Contributions to enhancing the solution or developing new features that add value</a:t>
            </a:r>
            <a:r>
              <a:rPr lang="en-US" sz="2000" dirty="0" smtClean="0">
                <a:solidFill>
                  <a:schemeClr val="tx1"/>
                </a:solidFill>
                <a:cs typeface="Times New Roman" panose="02020603050405020304" pitchFamily="18" charset="0"/>
              </a:rPr>
              <a:t>.</a:t>
            </a:r>
          </a:p>
          <a:p>
            <a:pPr>
              <a:spcBef>
                <a:spcPts val="0"/>
              </a:spcBef>
              <a:buFont typeface="Wingdings" panose="05000000000000000000" pitchFamily="2" charset="2"/>
              <a:buChar char="§"/>
            </a:pPr>
            <a:r>
              <a:rPr lang="en-US" sz="2000" b="1" dirty="0" smtClean="0">
                <a:solidFill>
                  <a:schemeClr val="tx1"/>
                </a:solidFill>
                <a:cs typeface="Times New Roman" panose="02020603050405020304" pitchFamily="18" charset="0"/>
              </a:rPr>
              <a:t>Customer </a:t>
            </a:r>
            <a:r>
              <a:rPr lang="en-US" sz="2000" b="1" dirty="0">
                <a:solidFill>
                  <a:schemeClr val="tx1"/>
                </a:solidFill>
                <a:cs typeface="Times New Roman" panose="02020603050405020304" pitchFamily="18" charset="0"/>
              </a:rPr>
              <a:t>Understanding</a:t>
            </a:r>
            <a:r>
              <a:rPr lang="en-US" sz="2000" dirty="0">
                <a:solidFill>
                  <a:schemeClr val="tx1"/>
                </a:solidFill>
                <a:cs typeface="Times New Roman" panose="02020603050405020304" pitchFamily="18" charset="0"/>
              </a:rPr>
              <a:t>: How well does the employee understand customer needs and how the solution addresses them</a:t>
            </a:r>
            <a:r>
              <a:rPr lang="en-US" sz="2000" dirty="0" smtClean="0">
                <a:solidFill>
                  <a:schemeClr val="tx1"/>
                </a:solidFill>
                <a:cs typeface="Times New Roman" panose="02020603050405020304" pitchFamily="18" charset="0"/>
              </a:rPr>
              <a:t>?</a:t>
            </a:r>
          </a:p>
          <a:p>
            <a:pPr>
              <a:spcBef>
                <a:spcPts val="0"/>
              </a:spcBef>
              <a:buFont typeface="Wingdings" panose="05000000000000000000" pitchFamily="2" charset="2"/>
              <a:buChar char="§"/>
            </a:pPr>
            <a:r>
              <a:rPr lang="en-US" sz="2000" b="1" dirty="0" smtClean="0">
                <a:solidFill>
                  <a:schemeClr val="tx1"/>
                </a:solidFill>
                <a:cs typeface="Times New Roman" panose="02020603050405020304" pitchFamily="18" charset="0"/>
              </a:rPr>
              <a:t>Quality </a:t>
            </a:r>
            <a:r>
              <a:rPr lang="en-US" sz="2000" b="1" dirty="0">
                <a:solidFill>
                  <a:schemeClr val="tx1"/>
                </a:solidFill>
                <a:cs typeface="Times New Roman" panose="02020603050405020304" pitchFamily="18" charset="0"/>
              </a:rPr>
              <a:t>of Work</a:t>
            </a:r>
            <a:r>
              <a:rPr lang="en-US" sz="2000" dirty="0">
                <a:solidFill>
                  <a:schemeClr val="tx1"/>
                </a:solidFill>
                <a:cs typeface="Times New Roman" panose="02020603050405020304" pitchFamily="18" charset="0"/>
              </a:rPr>
              <a:t>: Accuracy, reliability, and effectiveness of the work in delivering the solution’s benefits</a:t>
            </a:r>
            <a:r>
              <a:rPr lang="en-US" sz="2000" dirty="0" smtClean="0">
                <a:solidFill>
                  <a:schemeClr val="tx1"/>
                </a:solidFill>
                <a:cs typeface="Times New Roman" panose="02020603050405020304" pitchFamily="18" charset="0"/>
              </a:rPr>
              <a:t>.</a:t>
            </a:r>
          </a:p>
          <a:p>
            <a:pPr>
              <a:spcBef>
                <a:spcPts val="0"/>
              </a:spcBef>
              <a:buFont typeface="Wingdings" panose="05000000000000000000" pitchFamily="2" charset="2"/>
              <a:buChar char="§"/>
            </a:pPr>
            <a:r>
              <a:rPr lang="en-US" sz="2000" b="1" dirty="0" smtClean="0">
                <a:solidFill>
                  <a:schemeClr val="tx1"/>
                </a:solidFill>
                <a:cs typeface="Times New Roman" panose="02020603050405020304" pitchFamily="18" charset="0"/>
              </a:rPr>
              <a:t>Communication </a:t>
            </a:r>
            <a:r>
              <a:rPr lang="en-US" sz="2000" b="1" dirty="0">
                <a:solidFill>
                  <a:schemeClr val="tx1"/>
                </a:solidFill>
                <a:cs typeface="Times New Roman" panose="02020603050405020304" pitchFamily="18" charset="0"/>
              </a:rPr>
              <a:t>Skills</a:t>
            </a:r>
            <a:r>
              <a:rPr lang="en-US" sz="2000" dirty="0">
                <a:solidFill>
                  <a:schemeClr val="tx1"/>
                </a:solidFill>
                <a:cs typeface="Times New Roman" panose="02020603050405020304" pitchFamily="18" charset="0"/>
              </a:rPr>
              <a:t>: Effectiveness in communicating the value proposition to customers, stakeholders, and team members.</a:t>
            </a:r>
            <a:endParaRPr lang="en-IN" sz="2000" dirty="0">
              <a:solidFill>
                <a:schemeClr val="tx1"/>
              </a:solidFill>
              <a:cs typeface="Times New Roman" panose="02020603050405020304" pitchFamily="18" charset="0"/>
            </a:endParaRPr>
          </a:p>
        </p:txBody>
      </p:sp>
      <p:sp>
        <p:nvSpPr>
          <p:cNvPr id="5" name="Title 1">
            <a:extLst>
              <a:ext uri="{FF2B5EF4-FFF2-40B4-BE49-F238E27FC236}">
                <a16:creationId xmlns:a16="http://schemas.microsoft.com/office/drawing/2014/main" id="{04D1FDAD-BB8C-476B-B26C-45CF7C037F95}"/>
              </a:ext>
            </a:extLst>
          </p:cNvPr>
          <p:cNvSpPr>
            <a:spLocks noGrp="1"/>
          </p:cNvSpPr>
          <p:nvPr>
            <p:ph type="title"/>
          </p:nvPr>
        </p:nvSpPr>
        <p:spPr>
          <a:xfrm>
            <a:off x="677334" y="609600"/>
            <a:ext cx="8596668" cy="631371"/>
          </a:xfrm>
        </p:spPr>
        <p:txBody>
          <a:bodyPr>
            <a:noAutofit/>
          </a:bodyPr>
          <a:lstStyle/>
          <a:p>
            <a:r>
              <a:rPr lang="en-US" sz="3200" b="1" dirty="0">
                <a:solidFill>
                  <a:schemeClr val="tx1"/>
                </a:solidFill>
                <a:cs typeface="Times New Roman" panose="02020603050405020304" pitchFamily="18" charset="0"/>
              </a:rPr>
              <a:t>OUR SOLUTION AND ITS VALUE PROPOSITION</a:t>
            </a:r>
          </a:p>
        </p:txBody>
      </p:sp>
    </p:spTree>
    <p:extLst>
      <p:ext uri="{BB962C8B-B14F-4D97-AF65-F5344CB8AC3E}">
        <p14:creationId xmlns:p14="http://schemas.microsoft.com/office/powerpoint/2010/main" val="211891092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63B5082-0A41-445E-9740-6C8E96B1D281}"/>
              </a:ext>
            </a:extLst>
          </p:cNvPr>
          <p:cNvSpPr txBox="1"/>
          <p:nvPr/>
        </p:nvSpPr>
        <p:spPr>
          <a:xfrm>
            <a:off x="677334" y="1603513"/>
            <a:ext cx="7980838" cy="4031873"/>
          </a:xfrm>
          <a:prstGeom prst="rect">
            <a:avLst/>
          </a:prstGeom>
          <a:noFill/>
        </p:spPr>
        <p:txBody>
          <a:bodyPr wrap="square" rtlCol="0">
            <a:spAutoFit/>
          </a:bodyPr>
          <a:lstStyle/>
          <a:p>
            <a:pPr marL="342900" indent="-342900">
              <a:spcBef>
                <a:spcPts val="600"/>
              </a:spcBef>
              <a:spcAft>
                <a:spcPts val="600"/>
              </a:spcAft>
              <a:buClr>
                <a:schemeClr val="accent1"/>
              </a:buClr>
              <a:buSzPct val="80000"/>
              <a:buFont typeface="Wingdings" panose="05000000000000000000" pitchFamily="2" charset="2"/>
              <a:buChar char="§"/>
            </a:pPr>
            <a:r>
              <a:rPr lang="en-US" sz="2400" b="1" dirty="0" smtClean="0">
                <a:cs typeface="Times New Roman" panose="02020603050405020304" pitchFamily="18" charset="0"/>
              </a:rPr>
              <a:t>Employee Id</a:t>
            </a:r>
            <a:r>
              <a:rPr lang="en-US" sz="2400" dirty="0" smtClean="0">
                <a:cs typeface="Times New Roman" panose="02020603050405020304" pitchFamily="18" charset="0"/>
              </a:rPr>
              <a:t>: Unique Identifier For Each Employee In The Organization.</a:t>
            </a:r>
          </a:p>
          <a:p>
            <a:pPr marL="342900" indent="-342900">
              <a:spcBef>
                <a:spcPts val="600"/>
              </a:spcBef>
              <a:spcAft>
                <a:spcPts val="600"/>
              </a:spcAft>
              <a:buClr>
                <a:schemeClr val="accent1"/>
              </a:buClr>
              <a:buSzPct val="80000"/>
              <a:buFont typeface="Wingdings" panose="05000000000000000000" pitchFamily="2" charset="2"/>
              <a:buChar char="§"/>
            </a:pPr>
            <a:r>
              <a:rPr lang="en-US" sz="2400" b="1" dirty="0" smtClean="0">
                <a:cs typeface="Times New Roman" panose="02020603050405020304" pitchFamily="18" charset="0"/>
              </a:rPr>
              <a:t>First Name</a:t>
            </a:r>
            <a:r>
              <a:rPr lang="en-US" sz="2400" dirty="0" smtClean="0">
                <a:cs typeface="Times New Roman" panose="02020603050405020304" pitchFamily="18" charset="0"/>
              </a:rPr>
              <a:t>: The First Name Of The Employee.</a:t>
            </a:r>
          </a:p>
          <a:p>
            <a:pPr marL="342900" indent="-342900">
              <a:spcBef>
                <a:spcPts val="600"/>
              </a:spcBef>
              <a:spcAft>
                <a:spcPts val="600"/>
              </a:spcAft>
              <a:buClr>
                <a:schemeClr val="accent1"/>
              </a:buClr>
              <a:buSzPct val="80000"/>
              <a:buFont typeface="Wingdings" panose="05000000000000000000" pitchFamily="2" charset="2"/>
              <a:buChar char="§"/>
            </a:pPr>
            <a:r>
              <a:rPr lang="en-US" sz="2400" b="1" dirty="0" smtClean="0">
                <a:cs typeface="Times New Roman" panose="02020603050405020304" pitchFamily="18" charset="0"/>
              </a:rPr>
              <a:t>Pay Zone</a:t>
            </a:r>
            <a:r>
              <a:rPr lang="en-US" sz="2400" dirty="0" smtClean="0">
                <a:cs typeface="Times New Roman" panose="02020603050405020304" pitchFamily="18" charset="0"/>
              </a:rPr>
              <a:t>: The Pay Zone Or Salary Band To Which The Employee's Compensation Falls.</a:t>
            </a:r>
          </a:p>
          <a:p>
            <a:pPr marL="342900" indent="-342900">
              <a:spcBef>
                <a:spcPts val="600"/>
              </a:spcBef>
              <a:spcAft>
                <a:spcPts val="600"/>
              </a:spcAft>
              <a:buClr>
                <a:schemeClr val="accent1"/>
              </a:buClr>
              <a:buSzPct val="80000"/>
              <a:buFont typeface="Wingdings" panose="05000000000000000000" pitchFamily="2" charset="2"/>
              <a:buChar char="§"/>
            </a:pPr>
            <a:r>
              <a:rPr lang="en-US" sz="2400" b="1" dirty="0" smtClean="0">
                <a:cs typeface="Times New Roman" panose="02020603050405020304" pitchFamily="18" charset="0"/>
              </a:rPr>
              <a:t>Department Type</a:t>
            </a:r>
            <a:r>
              <a:rPr lang="en-US" sz="2400" dirty="0" smtClean="0">
                <a:cs typeface="Times New Roman" panose="02020603050405020304" pitchFamily="18" charset="0"/>
              </a:rPr>
              <a:t>: The Broader Category Or Type Of Department The Employee's Work Is Associated With.</a:t>
            </a:r>
          </a:p>
          <a:p>
            <a:pPr marL="342900" indent="-342900">
              <a:spcBef>
                <a:spcPts val="600"/>
              </a:spcBef>
              <a:spcAft>
                <a:spcPts val="600"/>
              </a:spcAft>
              <a:buClr>
                <a:schemeClr val="accent1"/>
              </a:buClr>
              <a:buSzPct val="80000"/>
              <a:buFont typeface="Wingdings" panose="05000000000000000000" pitchFamily="2" charset="2"/>
              <a:buChar char="§"/>
            </a:pPr>
            <a:r>
              <a:rPr lang="en-US" sz="2400" b="1" dirty="0" smtClean="0">
                <a:cs typeface="Times New Roman" panose="02020603050405020304" pitchFamily="18" charset="0"/>
              </a:rPr>
              <a:t>Current Employee Rating</a:t>
            </a:r>
            <a:r>
              <a:rPr lang="en-US" sz="2400" dirty="0" smtClean="0">
                <a:cs typeface="Times New Roman" panose="02020603050405020304" pitchFamily="18" charset="0"/>
              </a:rPr>
              <a:t>: The Current Rating Or Evaluation Of The Employee's Overall Performance.</a:t>
            </a:r>
            <a:endParaRPr lang="en-US" sz="2400" dirty="0">
              <a:cs typeface="Times New Roman" panose="02020603050405020304" pitchFamily="18" charset="0"/>
            </a:endParaRPr>
          </a:p>
        </p:txBody>
      </p:sp>
      <p:sp>
        <p:nvSpPr>
          <p:cNvPr id="4" name="Title 1">
            <a:extLst>
              <a:ext uri="{FF2B5EF4-FFF2-40B4-BE49-F238E27FC236}">
                <a16:creationId xmlns:a16="http://schemas.microsoft.com/office/drawing/2014/main" id="{04D1FDAD-BB8C-476B-B26C-45CF7C037F95}"/>
              </a:ext>
            </a:extLst>
          </p:cNvPr>
          <p:cNvSpPr txBox="1">
            <a:spLocks/>
          </p:cNvSpPr>
          <p:nvPr/>
        </p:nvSpPr>
        <p:spPr>
          <a:xfrm>
            <a:off x="677334" y="609600"/>
            <a:ext cx="8596668" cy="631371"/>
          </a:xfrm>
          <a:prstGeom prst="rect">
            <a:avLst/>
          </a:prstGeom>
        </p:spPr>
        <p:txBody>
          <a:bodyPr>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b="1" dirty="0">
                <a:solidFill>
                  <a:schemeClr val="tx1"/>
                </a:solidFill>
                <a:cs typeface="Times New Roman" panose="02020603050405020304" pitchFamily="18" charset="0"/>
              </a:rPr>
              <a:t>DATASET DESCRIPTION</a:t>
            </a:r>
          </a:p>
        </p:txBody>
      </p:sp>
    </p:spTree>
    <p:extLst>
      <p:ext uri="{BB962C8B-B14F-4D97-AF65-F5344CB8AC3E}">
        <p14:creationId xmlns:p14="http://schemas.microsoft.com/office/powerpoint/2010/main" val="26689702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3BE2C00-253F-A799-10A9-039BCAB0D1BB}"/>
              </a:ext>
            </a:extLst>
          </p:cNvPr>
          <p:cNvSpPr txBox="1"/>
          <p:nvPr/>
        </p:nvSpPr>
        <p:spPr>
          <a:xfrm>
            <a:off x="677334" y="1375849"/>
            <a:ext cx="8319104" cy="3293209"/>
          </a:xfrm>
          <a:prstGeom prst="rect">
            <a:avLst/>
          </a:prstGeom>
          <a:noFill/>
        </p:spPr>
        <p:txBody>
          <a:bodyPr wrap="square">
            <a:spAutoFit/>
          </a:bodyPr>
          <a:lstStyle/>
          <a:p>
            <a:pPr marL="342900" indent="-342900">
              <a:spcBef>
                <a:spcPts val="600"/>
              </a:spcBef>
              <a:spcAft>
                <a:spcPts val="600"/>
              </a:spcAft>
              <a:buClr>
                <a:schemeClr val="accent1"/>
              </a:buClr>
              <a:buSzPct val="80000"/>
              <a:buFont typeface="Wingdings" panose="05000000000000000000" pitchFamily="2" charset="2"/>
              <a:buChar char="§"/>
            </a:pPr>
            <a:r>
              <a:rPr lang="en-US" sz="2400" b="1" dirty="0" smtClean="0">
                <a:cs typeface="Times New Roman" panose="02020603050405020304" pitchFamily="18" charset="0"/>
              </a:rPr>
              <a:t>Data Set</a:t>
            </a:r>
            <a:r>
              <a:rPr lang="en-GB" sz="2400" dirty="0" smtClean="0">
                <a:cs typeface="Times New Roman" panose="02020603050405020304" pitchFamily="18" charset="0"/>
              </a:rPr>
              <a:t>:</a:t>
            </a:r>
            <a:r>
              <a:rPr lang="en-US" sz="2400" dirty="0" smtClean="0">
                <a:cs typeface="Times New Roman" panose="02020603050405020304" pitchFamily="18" charset="0"/>
              </a:rPr>
              <a:t> </a:t>
            </a:r>
            <a:r>
              <a:rPr lang="en-US" sz="2400" dirty="0" err="1" smtClean="0">
                <a:cs typeface="Times New Roman" panose="02020603050405020304" pitchFamily="18" charset="0"/>
              </a:rPr>
              <a:t>Kaggle</a:t>
            </a:r>
            <a:r>
              <a:rPr lang="en-US" sz="2400" dirty="0" smtClean="0">
                <a:cs typeface="Times New Roman" panose="02020603050405020304" pitchFamily="18" charset="0"/>
              </a:rPr>
              <a:t>, Employee Dataset </a:t>
            </a:r>
            <a:endParaRPr lang="en-GB" sz="2400" dirty="0" smtClean="0">
              <a:cs typeface="Times New Roman" panose="02020603050405020304" pitchFamily="18" charset="0"/>
            </a:endParaRPr>
          </a:p>
          <a:p>
            <a:pPr marL="342900" indent="-342900">
              <a:spcBef>
                <a:spcPts val="600"/>
              </a:spcBef>
              <a:spcAft>
                <a:spcPts val="600"/>
              </a:spcAft>
              <a:buClr>
                <a:schemeClr val="accent1"/>
              </a:buClr>
              <a:buSzPct val="80000"/>
              <a:buFont typeface="Wingdings" panose="05000000000000000000" pitchFamily="2" charset="2"/>
              <a:buChar char="§"/>
            </a:pPr>
            <a:r>
              <a:rPr lang="en-GB" sz="2400" b="1" dirty="0" smtClean="0">
                <a:cs typeface="Times New Roman" panose="02020603050405020304" pitchFamily="18" charset="0"/>
              </a:rPr>
              <a:t>Feature </a:t>
            </a:r>
            <a:r>
              <a:rPr lang="en-US" sz="2400" b="1" dirty="0" smtClean="0">
                <a:cs typeface="Times New Roman" panose="02020603050405020304" pitchFamily="18" charset="0"/>
              </a:rPr>
              <a:t>Selection</a:t>
            </a:r>
            <a:r>
              <a:rPr lang="en-US" sz="2400" dirty="0" smtClean="0">
                <a:cs typeface="Times New Roman" panose="02020603050405020304" pitchFamily="18" charset="0"/>
              </a:rPr>
              <a:t>: Slicer, Conditional Formatting, </a:t>
            </a:r>
            <a:r>
              <a:rPr lang="en-US" sz="2400" dirty="0" err="1" smtClean="0">
                <a:cs typeface="Times New Roman" panose="02020603050405020304" pitchFamily="18" charset="0"/>
              </a:rPr>
              <a:t>Designin</a:t>
            </a:r>
            <a:r>
              <a:rPr lang="en-GB" sz="2400" dirty="0" smtClean="0">
                <a:cs typeface="Times New Roman" panose="02020603050405020304" pitchFamily="18" charset="0"/>
              </a:rPr>
              <a:t>g</a:t>
            </a:r>
          </a:p>
          <a:p>
            <a:pPr marL="342900" indent="-342900">
              <a:spcBef>
                <a:spcPts val="600"/>
              </a:spcBef>
              <a:spcAft>
                <a:spcPts val="600"/>
              </a:spcAft>
              <a:buClr>
                <a:schemeClr val="accent1"/>
              </a:buClr>
              <a:buSzPct val="80000"/>
              <a:buFont typeface="Wingdings" panose="05000000000000000000" pitchFamily="2" charset="2"/>
              <a:buChar char="§"/>
            </a:pPr>
            <a:r>
              <a:rPr lang="en-US" sz="2400" b="1" dirty="0" smtClean="0">
                <a:cs typeface="Times New Roman" panose="02020603050405020304" pitchFamily="18" charset="0"/>
              </a:rPr>
              <a:t>Data Cleaning: </a:t>
            </a:r>
            <a:r>
              <a:rPr lang="en-US" sz="2400" dirty="0" smtClean="0">
                <a:cs typeface="Times New Roman" panose="02020603050405020304" pitchFamily="18" charset="0"/>
              </a:rPr>
              <a:t>Missing Values, Irrelevant Data, Correct Errors, Remove Unnecessary Columns And Rows </a:t>
            </a:r>
            <a:endParaRPr lang="en-GB" sz="2400" dirty="0" smtClean="0">
              <a:cs typeface="Times New Roman" panose="02020603050405020304" pitchFamily="18" charset="0"/>
            </a:endParaRPr>
          </a:p>
          <a:p>
            <a:pPr marL="342900" indent="-342900">
              <a:spcBef>
                <a:spcPts val="600"/>
              </a:spcBef>
              <a:spcAft>
                <a:spcPts val="600"/>
              </a:spcAft>
              <a:buClr>
                <a:schemeClr val="accent1"/>
              </a:buClr>
              <a:buSzPct val="80000"/>
              <a:buFont typeface="Wingdings" panose="05000000000000000000" pitchFamily="2" charset="2"/>
              <a:buChar char="§"/>
            </a:pPr>
            <a:r>
              <a:rPr lang="en-US" sz="2400" b="1" dirty="0" smtClean="0">
                <a:cs typeface="Times New Roman" panose="02020603050405020304" pitchFamily="18" charset="0"/>
              </a:rPr>
              <a:t>Pivot Table</a:t>
            </a:r>
            <a:r>
              <a:rPr lang="en-US" sz="2400" dirty="0" smtClean="0">
                <a:cs typeface="Times New Roman" panose="02020603050405020304" pitchFamily="18" charset="0"/>
              </a:rPr>
              <a:t>: Employee Id, First Name, Performance Score.</a:t>
            </a:r>
            <a:endParaRPr lang="en-GB" sz="2400" dirty="0" smtClean="0">
              <a:cs typeface="Times New Roman" panose="02020603050405020304" pitchFamily="18" charset="0"/>
            </a:endParaRPr>
          </a:p>
          <a:p>
            <a:pPr marL="342900" indent="-342900">
              <a:spcBef>
                <a:spcPts val="600"/>
              </a:spcBef>
              <a:spcAft>
                <a:spcPts val="600"/>
              </a:spcAft>
              <a:buClr>
                <a:schemeClr val="accent1"/>
              </a:buClr>
              <a:buSzPct val="80000"/>
              <a:buFont typeface="Wingdings" panose="05000000000000000000" pitchFamily="2" charset="2"/>
              <a:buChar char="§"/>
            </a:pPr>
            <a:r>
              <a:rPr lang="en-US" sz="2400" b="1" dirty="0" smtClean="0">
                <a:cs typeface="Times New Roman" panose="02020603050405020304" pitchFamily="18" charset="0"/>
              </a:rPr>
              <a:t>Chart</a:t>
            </a:r>
            <a:r>
              <a:rPr lang="en-US" sz="2400" dirty="0" smtClean="0">
                <a:cs typeface="Times New Roman" panose="02020603050405020304" pitchFamily="18" charset="0"/>
              </a:rPr>
              <a:t>: Report Of Employee Performance Based On Their Current Ratings Is Resented As Column Chart</a:t>
            </a:r>
            <a:endParaRPr lang="en-US" sz="2400" dirty="0">
              <a:cs typeface="Times New Roman" panose="02020603050405020304" pitchFamily="18" charset="0"/>
            </a:endParaRPr>
          </a:p>
        </p:txBody>
      </p:sp>
      <p:sp>
        <p:nvSpPr>
          <p:cNvPr id="4" name="Title 1">
            <a:extLst>
              <a:ext uri="{FF2B5EF4-FFF2-40B4-BE49-F238E27FC236}">
                <a16:creationId xmlns:a16="http://schemas.microsoft.com/office/drawing/2014/main" id="{04D1FDAD-BB8C-476B-B26C-45CF7C037F95}"/>
              </a:ext>
            </a:extLst>
          </p:cNvPr>
          <p:cNvSpPr txBox="1">
            <a:spLocks/>
          </p:cNvSpPr>
          <p:nvPr/>
        </p:nvSpPr>
        <p:spPr>
          <a:xfrm>
            <a:off x="677334" y="609600"/>
            <a:ext cx="8596668" cy="631371"/>
          </a:xfrm>
          <a:prstGeom prst="rect">
            <a:avLst/>
          </a:prstGeom>
        </p:spPr>
        <p:txBody>
          <a:bodyPr>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b="1" dirty="0">
                <a:solidFill>
                  <a:schemeClr val="tx1"/>
                </a:solidFill>
                <a:cs typeface="Times New Roman" panose="02020603050405020304" pitchFamily="18" charset="0"/>
              </a:rPr>
              <a:t>MODELLING</a:t>
            </a:r>
          </a:p>
        </p:txBody>
      </p:sp>
    </p:spTree>
    <p:extLst>
      <p:ext uri="{BB962C8B-B14F-4D97-AF65-F5344CB8AC3E}">
        <p14:creationId xmlns:p14="http://schemas.microsoft.com/office/powerpoint/2010/main" val="3917706351"/>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Custom 4">
      <a:majorFont>
        <a:latin typeface="Calibri"/>
        <a:ea typeface=""/>
        <a:cs typeface=""/>
      </a:majorFont>
      <a:minorFont>
        <a:latin typeface="Calibri"/>
        <a:ea typeface=""/>
        <a:cs typeface=""/>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503</TotalTime>
  <Words>642</Words>
  <Application>Microsoft Office PowerPoint</Application>
  <PresentationFormat>Widescreen</PresentationFormat>
  <Paragraphs>66</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Times New Roman</vt:lpstr>
      <vt:lpstr>Wingdings</vt:lpstr>
      <vt:lpstr>Wingdings 3</vt:lpstr>
      <vt:lpstr>Facet</vt:lpstr>
      <vt:lpstr>Employee Performance Analysis Using Excel</vt:lpstr>
      <vt:lpstr>PROJECT TITLE</vt:lpstr>
      <vt:lpstr>AGENDA</vt:lpstr>
      <vt:lpstr>PROBLEM STATEMENT</vt:lpstr>
      <vt:lpstr>PROJECT OVERVIEW</vt:lpstr>
      <vt:lpstr>WHO ARE THE END USERS?</vt:lpstr>
      <vt:lpstr>OUR SOLUTION AND ITS VALUE PROPOSITION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Sathish</cp:lastModifiedBy>
  <cp:revision>51</cp:revision>
  <dcterms:created xsi:type="dcterms:W3CDTF">2024-08-21T00:32:52Z</dcterms:created>
  <dcterms:modified xsi:type="dcterms:W3CDTF">2024-08-28T17:37:26Z</dcterms:modified>
</cp:coreProperties>
</file>