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8" r:id="rId4"/>
    <p:sldId id="267" r:id="rId5"/>
    <p:sldId id="257" r:id="rId6"/>
    <p:sldId id="268" r:id="rId7"/>
    <p:sldId id="272" r:id="rId8"/>
    <p:sldId id="271" r:id="rId9"/>
    <p:sldId id="273" r:id="rId10"/>
    <p:sldId id="259" r:id="rId11"/>
    <p:sldId id="275" r:id="rId12"/>
    <p:sldId id="276" r:id="rId13"/>
    <p:sldId id="269" r:id="rId14"/>
    <p:sldId id="270" r:id="rId15"/>
    <p:sldId id="260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699"/>
  </p:normalViewPr>
  <p:slideViewPr>
    <p:cSldViewPr snapToGrid="0">
      <p:cViewPr varScale="1">
        <p:scale>
          <a:sx n="103" d="100"/>
          <a:sy n="103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50629-EE22-C64C-BC47-4409FB13A8DA}" type="datetimeFigureOut">
              <a:rPr lang="en-KR" smtClean="0"/>
              <a:t>2022/09/22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F7F95-CF09-334A-94CB-956D94DCCFA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476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로 모델을 학습시킬 수 없어 병렬처리 구조를 도입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CONV3, FC6, FC7</a:t>
            </a:r>
          </a:p>
          <a:p>
            <a:r>
              <a:rPr lang="ko-KR" altLang="en-US" dirty="0"/>
              <a:t>첫번째 계층 </a:t>
            </a:r>
            <a:r>
              <a:rPr lang="en-US" altLang="ko-KR" dirty="0"/>
              <a:t>11x11, 4 convolution</a:t>
            </a:r>
            <a:r>
              <a:rPr lang="ko-KR" altLang="en-US" dirty="0"/>
              <a:t> 연산으로 상대적으로 큰 필터 </a:t>
            </a:r>
            <a:r>
              <a:rPr lang="en-US" altLang="ko-KR" dirty="0"/>
              <a:t>-&gt;</a:t>
            </a:r>
            <a:r>
              <a:rPr lang="ko-KR" altLang="en-US" dirty="0"/>
              <a:t> 학습이 잘 안되는 문제</a:t>
            </a:r>
            <a:endParaRPr lang="en-US" altLang="ko-KR" dirty="0"/>
          </a:p>
          <a:p>
            <a:r>
              <a:rPr lang="en-US" altLang="ko-KR" dirty="0"/>
              <a:t>LRN </a:t>
            </a:r>
            <a:r>
              <a:rPr lang="ko-KR" altLang="en-US" dirty="0"/>
              <a:t>은 픽셀별로 </a:t>
            </a:r>
            <a:r>
              <a:rPr lang="ko-KR" altLang="en-US" dirty="0" err="1"/>
              <a:t>이웃픽셀을</a:t>
            </a:r>
            <a:r>
              <a:rPr lang="ko-KR" altLang="en-US" dirty="0"/>
              <a:t> 이용해 </a:t>
            </a:r>
            <a:r>
              <a:rPr lang="ko-KR" altLang="en-US" dirty="0" err="1"/>
              <a:t>정규화하는</a:t>
            </a:r>
            <a:r>
              <a:rPr lang="ko-KR" altLang="en-US" dirty="0"/>
              <a:t> 방식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활성함수에 의해 출력이 무한히 커지는 것을 막기 위한 정규화</a:t>
            </a:r>
            <a:endParaRPr lang="en-US" altLang="ko-KR" dirty="0"/>
          </a:p>
          <a:p>
            <a:r>
              <a:rPr lang="ko-KR" altLang="en-US" dirty="0"/>
              <a:t>모델 파라미터 개수가 </a:t>
            </a:r>
            <a:r>
              <a:rPr lang="en-US" altLang="ko-KR" dirty="0"/>
              <a:t>FC layer</a:t>
            </a:r>
            <a:r>
              <a:rPr lang="ko-KR" altLang="en-US" dirty="0"/>
              <a:t>에 집중되어 있음</a:t>
            </a:r>
            <a:r>
              <a:rPr lang="en-US" altLang="ko-KR" dirty="0"/>
              <a:t>,</a:t>
            </a:r>
            <a:r>
              <a:rPr lang="ko-KR" altLang="en-US" dirty="0"/>
              <a:t> 신경망 연관영역 모델링 위해 </a:t>
            </a:r>
            <a:r>
              <a:rPr lang="en-US" altLang="ko-KR" dirty="0"/>
              <a:t>-&gt;</a:t>
            </a:r>
            <a:r>
              <a:rPr lang="ko-KR" altLang="en-US" dirty="0"/>
              <a:t> 파라미터 줄이기 위해 출력 계층 제외 </a:t>
            </a:r>
            <a:r>
              <a:rPr lang="en-US" altLang="ko-KR" dirty="0"/>
              <a:t>convolution layer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818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계층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에지와</a:t>
            </a:r>
            <a:r>
              <a:rPr lang="ko-KR" altLang="en-US" dirty="0"/>
              <a:t> 색을 인식</a:t>
            </a:r>
            <a:r>
              <a:rPr lang="en-US" altLang="ko-KR" dirty="0"/>
              <a:t>,</a:t>
            </a:r>
            <a:r>
              <a:rPr lang="ko-KR" altLang="en-US" dirty="0"/>
              <a:t> 서로 다른 색</a:t>
            </a:r>
            <a:r>
              <a:rPr lang="en-US" altLang="ko-KR" dirty="0"/>
              <a:t>,</a:t>
            </a:r>
            <a:r>
              <a:rPr lang="ko-KR" altLang="en-US" dirty="0"/>
              <a:t> 에지 구분</a:t>
            </a:r>
            <a:endParaRPr lang="en-US" altLang="ko-KR" dirty="0"/>
          </a:p>
          <a:p>
            <a:r>
              <a:rPr lang="ko-KR" altLang="en-US" dirty="0" err="1"/>
              <a:t>두번쨰</a:t>
            </a:r>
            <a:r>
              <a:rPr lang="ko-KR" altLang="en-US" dirty="0"/>
              <a:t> 계층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에지들로</a:t>
            </a:r>
            <a:r>
              <a:rPr lang="ko-KR" altLang="en-US" dirty="0"/>
              <a:t> 이뤄진 모양 인식</a:t>
            </a:r>
            <a:endParaRPr lang="en-US" altLang="ko-KR" dirty="0"/>
          </a:p>
          <a:p>
            <a:r>
              <a:rPr lang="ko-KR" altLang="en-US" dirty="0"/>
              <a:t>세번째 계층 </a:t>
            </a:r>
            <a:r>
              <a:rPr lang="en-US" altLang="ko-KR" dirty="0"/>
              <a:t>:</a:t>
            </a:r>
            <a:r>
              <a:rPr lang="ko-KR" altLang="en-US" dirty="0"/>
              <a:t> 위치불변성</a:t>
            </a:r>
            <a:r>
              <a:rPr lang="en-US" altLang="ko-KR" dirty="0"/>
              <a:t>,</a:t>
            </a:r>
            <a:r>
              <a:rPr lang="ko-KR" altLang="en-US" dirty="0"/>
              <a:t> 비슷한 질감</a:t>
            </a:r>
            <a:endParaRPr lang="en-US" altLang="ko-KR" dirty="0"/>
          </a:p>
          <a:p>
            <a:r>
              <a:rPr lang="ko-KR" altLang="en-US" dirty="0" err="1"/>
              <a:t>네번쨰</a:t>
            </a:r>
            <a:r>
              <a:rPr lang="ko-KR" altLang="en-US" dirty="0"/>
              <a:t> 계층 </a:t>
            </a:r>
            <a:r>
              <a:rPr lang="en-US" altLang="ko-KR" dirty="0"/>
              <a:t>:</a:t>
            </a:r>
            <a:r>
              <a:rPr lang="ko-KR" altLang="en-US" dirty="0"/>
              <a:t> 개체의 일부를 특징으로 인식</a:t>
            </a:r>
            <a:endParaRPr lang="en-US" altLang="ko-KR" dirty="0"/>
          </a:p>
          <a:p>
            <a:r>
              <a:rPr lang="ko-KR" altLang="en-US" dirty="0" err="1"/>
              <a:t>다섯번쨰</a:t>
            </a:r>
            <a:r>
              <a:rPr lang="ko-KR" altLang="en-US" dirty="0"/>
              <a:t> 계층 </a:t>
            </a:r>
            <a:r>
              <a:rPr lang="en-US" altLang="ko-KR" dirty="0"/>
              <a:t>:</a:t>
            </a:r>
            <a:r>
              <a:rPr lang="ko-KR" altLang="en-US" dirty="0"/>
              <a:t> 사물이나 개체 위치 및 자세 변화 포함한 전체적인 모습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337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976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3x3 conv</a:t>
            </a:r>
            <a:r>
              <a:rPr lang="ko-KR" altLang="en-US" dirty="0"/>
              <a:t> 자세한 특징</a:t>
            </a:r>
            <a:endParaRPr lang="en-US" altLang="ko-KR" dirty="0"/>
          </a:p>
          <a:p>
            <a:r>
              <a:rPr lang="en-US" altLang="ko-KR" dirty="0"/>
              <a:t>5x5 conv </a:t>
            </a:r>
            <a:r>
              <a:rPr lang="ko-KR" altLang="en-US" dirty="0"/>
              <a:t>전체적인 특징</a:t>
            </a:r>
            <a:endParaRPr lang="en-US" altLang="ko-KR" dirty="0"/>
          </a:p>
          <a:p>
            <a:r>
              <a:rPr lang="en-US" altLang="ko-KR" dirty="0"/>
              <a:t>Max pooling </a:t>
            </a:r>
            <a:r>
              <a:rPr lang="ko-KR" altLang="en-US" dirty="0"/>
              <a:t>두드러진 특징</a:t>
            </a:r>
            <a:endParaRPr lang="en-US" altLang="ko-KR" dirty="0"/>
          </a:p>
          <a:p>
            <a:r>
              <a:rPr lang="ko-KR" altLang="en-US" dirty="0" err="1"/>
              <a:t>상관성있는</a:t>
            </a:r>
            <a:r>
              <a:rPr lang="ko-KR" altLang="en-US" dirty="0"/>
              <a:t> 희소연결이 효율적이나 연산은 조밀 연산이 효율적</a:t>
            </a:r>
            <a:endParaRPr lang="en-US" altLang="ko-KR" dirty="0"/>
          </a:p>
          <a:p>
            <a:r>
              <a:rPr lang="en-US" dirty="0"/>
              <a:t>Stem : </a:t>
            </a:r>
            <a:r>
              <a:rPr lang="ko-KR" altLang="en-US" dirty="0"/>
              <a:t>일반적 구조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body : inception module, final classifier : use avg pooling instead FC, auxiliary classifier : gradient flow,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544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819-4B0B-42A9-9F93-B2CE63A7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E6C1-9221-4AC5-A2CB-18F40B6A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1BF-BA80-4D99-82BF-2C71424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F37B-7130-4CA3-A77D-C7A80D8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53E-19AF-4717-9A81-C4118DB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83D-536E-472D-BBD1-9F513A2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103-F1E0-4C9C-9613-3F68200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E904F-656A-42A7-8D35-578A7A0C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72DF-A333-474D-8AF1-10DD5FE6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15DF-6705-4335-9511-ED1676E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12F52-4A86-4845-B4F3-D79B2FBCF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8F0EA-96D3-4A4C-9EC9-C80B8EF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72293-34BE-40F3-AD2F-C34A1C4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AD93-8888-4E18-BA9A-B5119FE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DA53-3E23-42D3-9BCF-F351D91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0DE4-DE22-4B91-B37A-B4A214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8C00-6A00-49C5-8E2A-A52ED6E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B2F7-461B-44B4-9839-6035EDF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04C0-18F3-400E-9A56-A2F523C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6237-7C1D-443B-992B-AAD0EA9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F578-6D0B-4211-951C-C426E6B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F65A-9353-44E8-9D69-FB3925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052C-1F98-43F4-BDB6-49BB5B8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6BE0F-F5F5-42BF-B8B6-71423C2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1CEA-EDC0-4EB8-AAE2-1FBD14F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CE12-FE31-4C9E-9B1F-6F5EC294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4C18-71C9-48B9-B233-02906A3F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4169-9BAA-4D69-9ED2-98737C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E61C-C39D-4AA1-A809-5C85220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FD71-E969-402C-920A-5E29976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CFBD2-6328-4C47-B349-C63CD1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B329-E84D-41A4-84C1-459023F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DE6C-00B6-491C-8E28-ED6CFCEF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48FA-CB5F-4349-96AF-01BCF3CD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810A4-41D1-4729-A68C-0D15C222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DBC9F5-A994-4B21-9D7F-F6CBDCD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B2ADA-AE66-43AD-8EFA-C52E097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AF48A-6CE6-458F-9504-BCE3B1F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B0F36-F0E8-4DD0-9713-9876969F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67E9-C8FB-4788-ABD5-86C57EAA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A4E3C-D954-4247-AF33-352B578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E8A3B-6BCA-435E-9F10-172B63C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14242-D7AF-44A3-BF39-8733478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85BE3-125C-4F87-929F-0C8F73C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A0EE-35C5-4BF8-BF34-231031E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E2B64-EA3A-4DAD-8943-621C592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F5F5-5FD6-44BD-9426-D2C2A6C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ED3AA-C4ED-49FB-91EC-EFACD8A5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57CE1-D497-4B9E-A843-C7C25B7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D8A7D-7DDD-492A-9EA3-BF38B8AE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254A-71B1-4FA4-B67C-72EF3F2E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FCB1-F008-4717-8350-0EC33A2D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131A-96FE-4305-AB2A-6A61BD0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2C14-33C4-44DE-B5E0-AB371212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B2C8-905C-4BC9-9A3C-31470B62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64D4-E8A0-471C-BAA3-BA6E191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D86BF-CAB6-4AE6-9AD9-C8699E1E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F7D40-5AFF-45B6-8FA3-A25A6E9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0DF30-0C13-4C5B-953B-6F74003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BE3F-4684-4A21-9423-B38B4DA4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C3E9-C1DE-40BA-9274-1512CD333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F58-6B20-42BA-9832-ADE27EB09DED}" type="datetimeFigureOut">
              <a:rPr lang="ko-KR" altLang="en-US" smtClean="0"/>
              <a:t>2022. 9. 22.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F4E-6845-4626-B38A-699B9705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A7BD-FE7E-442F-A246-DF826D04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4623955" y="2313538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5443047" y="1302975"/>
            <a:ext cx="141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1233054" y="2139071"/>
            <a:ext cx="3426691" cy="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6D65B5-36DA-4CC1-8A08-F607F592B76B}"/>
              </a:ext>
            </a:extLst>
          </p:cNvPr>
          <p:cNvCxnSpPr>
            <a:cxnSpLocks/>
          </p:cNvCxnSpPr>
          <p:nvPr/>
        </p:nvCxnSpPr>
        <p:spPr>
          <a:xfrm flipV="1">
            <a:off x="7532257" y="2139071"/>
            <a:ext cx="3519055" cy="1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5533058" y="2359653"/>
            <a:ext cx="1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5407804" y="527372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딥러닝 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E9F97-DF96-4538-AA46-74902DD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38" y="5877160"/>
            <a:ext cx="688196" cy="690475"/>
          </a:xfrm>
          <a:prstGeom prst="rect">
            <a:avLst/>
          </a:prstGeom>
        </p:spPr>
      </p:pic>
      <p:pic>
        <p:nvPicPr>
          <p:cNvPr id="1026" name="Picture 2" descr="인공지능에 대한 개념과 준비">
            <a:extLst>
              <a:ext uri="{FF2B5EF4-FFF2-40B4-BE49-F238E27FC236}">
                <a16:creationId xmlns:a16="http://schemas.microsoft.com/office/drawing/2014/main" id="{B1424E05-C02B-D722-63E3-82B06D0E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32" y="3260881"/>
            <a:ext cx="5389936" cy="19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4" y="576713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VGGNet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5A283-2504-61B2-293C-C02DDDFD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749"/>
            <a:ext cx="5194300" cy="516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C7D84-AF93-360C-B008-9764BDA37967}"/>
              </a:ext>
            </a:extLst>
          </p:cNvPr>
          <p:cNvSpPr txBox="1"/>
          <p:nvPr/>
        </p:nvSpPr>
        <p:spPr>
          <a:xfrm>
            <a:off x="5194300" y="1355017"/>
            <a:ext cx="3682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  <a:p>
            <a:pPr marL="285750" indent="-285750">
              <a:buFontTx/>
              <a:buChar char="-"/>
            </a:pPr>
            <a:r>
              <a:rPr lang="en-KR" dirty="0"/>
              <a:t>Use smaller filters</a:t>
            </a:r>
          </a:p>
          <a:p>
            <a:r>
              <a:rPr lang="en-KR" dirty="0"/>
              <a:t>	3x3 Conv *3 = 7x7 Conv</a:t>
            </a:r>
          </a:p>
          <a:p>
            <a:pPr marL="285750" indent="-285750">
              <a:buFontTx/>
              <a:buChar char="-"/>
            </a:pPr>
            <a:r>
              <a:rPr lang="en-US" dirty="0"/>
              <a:t>F</a:t>
            </a:r>
            <a:r>
              <a:rPr lang="en-KR" dirty="0"/>
              <a:t>ewer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D9B6-7FDF-24CE-7BF2-F9BF3B8C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3063919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682833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13208" y="585804"/>
            <a:ext cx="136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GoogLeNet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 descr="GoogLeNet (InceptionV1) with TensorFlow | by mrgrhn | Artificial  Intelligence in Plain English">
            <a:extLst>
              <a:ext uri="{FF2B5EF4-FFF2-40B4-BE49-F238E27FC236}">
                <a16:creationId xmlns:a16="http://schemas.microsoft.com/office/drawing/2014/main" id="{678FC6AA-BA5D-DE91-B07B-35C1EC18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97" y="1618275"/>
            <a:ext cx="9670405" cy="39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9B584-BE31-BDEB-3986-58BD80695892}"/>
              </a:ext>
            </a:extLst>
          </p:cNvPr>
          <p:cNvSpPr txBox="1"/>
          <p:nvPr/>
        </p:nvSpPr>
        <p:spPr>
          <a:xfrm>
            <a:off x="4405536" y="4240871"/>
            <a:ext cx="5128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Intution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Network In Network (NIN)</a:t>
            </a:r>
          </a:p>
          <a:p>
            <a:pPr marL="285750" indent="-285750">
              <a:buFontTx/>
              <a:buChar char="-"/>
            </a:pPr>
            <a:r>
              <a:rPr lang="en-KR" dirty="0"/>
              <a:t>Sparse connection + Dense operation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</a:t>
            </a:r>
            <a:r>
              <a:rPr lang="en-KR" dirty="0"/>
              <a:t>etwork module (Inception)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Bottleneck layer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Stem, Body, Final classifier, auxiliary classifier</a:t>
            </a: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9857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682833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13208" y="585804"/>
            <a:ext cx="136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GoogLeNet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495A4-4372-8C8C-71B0-C2B27D3E6DF4}"/>
              </a:ext>
            </a:extLst>
          </p:cNvPr>
          <p:cNvSpPr txBox="1"/>
          <p:nvPr/>
        </p:nvSpPr>
        <p:spPr>
          <a:xfrm>
            <a:off x="4082277" y="3821674"/>
            <a:ext cx="373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Parameter nums 854 </a:t>
            </a:r>
            <a:r>
              <a:rPr lang="en-US" dirty="0"/>
              <a:t>M -&gt; 358 M</a:t>
            </a:r>
            <a:endParaRPr lang="en-KR" dirty="0"/>
          </a:p>
        </p:txBody>
      </p:sp>
      <p:pic>
        <p:nvPicPr>
          <p:cNvPr id="4100" name="Picture 4" descr="GoogLeNet - Deep Learning Essentials [Book]">
            <a:extLst>
              <a:ext uri="{FF2B5EF4-FFF2-40B4-BE49-F238E27FC236}">
                <a16:creationId xmlns:a16="http://schemas.microsoft.com/office/drawing/2014/main" id="{A4117098-B67E-59C5-EE84-CE1ECA02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1" y="1259657"/>
            <a:ext cx="7032638" cy="239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huffleNet - Deep Network dành cho thiết bị Mobile">
            <a:extLst>
              <a:ext uri="{FF2B5EF4-FFF2-40B4-BE49-F238E27FC236}">
                <a16:creationId xmlns:a16="http://schemas.microsoft.com/office/drawing/2014/main" id="{A5D95CF0-7190-8EFF-B94A-8B1C3506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53" y="4353868"/>
            <a:ext cx="4086654" cy="20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1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63FA-BD3C-1C89-A550-95D1B3675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E26E-69D2-4BE6-9F53-826712900D62}"/>
              </a:ext>
            </a:extLst>
          </p:cNvPr>
          <p:cNvSpPr txBox="1"/>
          <p:nvPr/>
        </p:nvSpPr>
        <p:spPr>
          <a:xfrm>
            <a:off x="1764057" y="570929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D7DB-3ECA-90C9-E4A6-6ECF4AB1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593389"/>
            <a:ext cx="7353300" cy="245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27466-EA4E-02C7-5EE0-86EFF07014F4}"/>
              </a:ext>
            </a:extLst>
          </p:cNvPr>
          <p:cNvSpPr txBox="1"/>
          <p:nvPr/>
        </p:nvSpPr>
        <p:spPr>
          <a:xfrm>
            <a:off x="2193547" y="2043113"/>
            <a:ext cx="528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Then more deeper layer goes to more accuracy?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132FB-472E-4F4E-2443-71DAD2971C27}"/>
              </a:ext>
            </a:extLst>
          </p:cNvPr>
          <p:cNvSpPr txBox="1"/>
          <p:nvPr/>
        </p:nvSpPr>
        <p:spPr>
          <a:xfrm rot="1440135">
            <a:off x="7552596" y="1950779"/>
            <a:ext cx="984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0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A557E-EE77-4D16-6AA4-15D156E09F18}"/>
              </a:ext>
            </a:extLst>
          </p:cNvPr>
          <p:cNvSpPr txBox="1"/>
          <p:nvPr/>
        </p:nvSpPr>
        <p:spPr>
          <a:xfrm>
            <a:off x="3697620" y="5494092"/>
            <a:ext cx="36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We need to fix optimal prob</a:t>
            </a:r>
            <a:r>
              <a:rPr lang="en-US" dirty="0"/>
              <a:t>le</a:t>
            </a:r>
            <a:r>
              <a:rPr lang="en-KR" dirty="0"/>
              <a:t>m!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5C9CAF1-0BE6-FDE7-09AE-72EE4B738D86}"/>
              </a:ext>
            </a:extLst>
          </p:cNvPr>
          <p:cNvSpPr/>
          <p:nvPr/>
        </p:nvSpPr>
        <p:spPr>
          <a:xfrm>
            <a:off x="2937680" y="5600725"/>
            <a:ext cx="765382" cy="1923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015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E26E-69D2-4BE6-9F53-826712900D62}"/>
              </a:ext>
            </a:extLst>
          </p:cNvPr>
          <p:cNvSpPr txBox="1"/>
          <p:nvPr/>
        </p:nvSpPr>
        <p:spPr>
          <a:xfrm>
            <a:off x="1764057" y="570929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EA931-799E-7648-C644-70309BB4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" y="1312744"/>
            <a:ext cx="8258027" cy="5408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2FE8F-0AA1-F1D4-3BDE-7412F3C4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098" y="4060777"/>
            <a:ext cx="2429446" cy="2373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0E0FBD-35D3-7975-04C8-FEC66FBE6BC9}"/>
              </a:ext>
            </a:extLst>
          </p:cNvPr>
          <p:cNvSpPr txBox="1"/>
          <p:nvPr/>
        </p:nvSpPr>
        <p:spPr>
          <a:xfrm>
            <a:off x="387234" y="4196702"/>
            <a:ext cx="32969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Intuition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Identity mapping</a:t>
            </a:r>
          </a:p>
          <a:p>
            <a:pPr marL="285750" indent="-285750">
              <a:buFontTx/>
              <a:buChar char="-"/>
            </a:pPr>
            <a:r>
              <a:rPr lang="en-KR" dirty="0"/>
              <a:t>Residual(skip) connection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Residual block</a:t>
            </a:r>
          </a:p>
          <a:p>
            <a:pPr marL="285750" indent="-285750">
              <a:buFontTx/>
              <a:buChar char="-"/>
            </a:pPr>
            <a:r>
              <a:rPr lang="en-KR" dirty="0"/>
              <a:t>Stem, Body, Classifier</a:t>
            </a:r>
          </a:p>
          <a:p>
            <a:pPr marL="285750" indent="-285750">
              <a:buFontTx/>
              <a:buChar char="-"/>
            </a:pPr>
            <a:r>
              <a:rPr lang="en-KR" dirty="0"/>
              <a:t>Bottleneck layer (50 layers)</a:t>
            </a:r>
            <a:br>
              <a:rPr lang="en-KR" dirty="0"/>
            </a:br>
            <a:r>
              <a:rPr lang="en-KR" dirty="0"/>
              <a:t>max : 256 channels</a:t>
            </a:r>
          </a:p>
        </p:txBody>
      </p:sp>
      <p:pic>
        <p:nvPicPr>
          <p:cNvPr id="2050" name="Picture 2" descr="Part Ⅴ. Best CNN Architecture] 8. ResNet [2] - 라온피플 아카데미 - : 네이버 블로그">
            <a:extLst>
              <a:ext uri="{FF2B5EF4-FFF2-40B4-BE49-F238E27FC236}">
                <a16:creationId xmlns:a16="http://schemas.microsoft.com/office/drawing/2014/main" id="{E3442946-FF35-BCCA-0921-8E1094B18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08" y="4317535"/>
            <a:ext cx="3841750" cy="191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3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724201" y="456873"/>
            <a:ext cx="3694541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Q&amp;A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3797597" y="2567226"/>
            <a:ext cx="459680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tory image">
            <a:extLst>
              <a:ext uri="{FF2B5EF4-FFF2-40B4-BE49-F238E27FC236}">
                <a16:creationId xmlns:a16="http://schemas.microsoft.com/office/drawing/2014/main" id="{E71A92A2-C237-ECD6-09CD-C4671DF6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69" y="1621168"/>
            <a:ext cx="8221061" cy="30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7557E8-3AC4-0AA6-C7F8-D06802D8D320}"/>
              </a:ext>
            </a:extLst>
          </p:cNvPr>
          <p:cNvSpPr txBox="1"/>
          <p:nvPr/>
        </p:nvSpPr>
        <p:spPr>
          <a:xfrm>
            <a:off x="2815743" y="871640"/>
            <a:ext cx="656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ImageNet Large Scale Visual Recognition Challenge (ILSVRC)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23A1A-9A18-5FAC-B1C4-87A068BEA32D}"/>
              </a:ext>
            </a:extLst>
          </p:cNvPr>
          <p:cNvSpPr txBox="1"/>
          <p:nvPr/>
        </p:nvSpPr>
        <p:spPr>
          <a:xfrm>
            <a:off x="2469721" y="5034659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14</a:t>
            </a:r>
            <a:r>
              <a:rPr lang="ko-KR" altLang="en-US" dirty="0"/>
              <a:t> </a:t>
            </a:r>
            <a:r>
              <a:rPr lang="en-US" altLang="ko-KR" dirty="0"/>
              <a:t>M image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 classes</a:t>
            </a:r>
          </a:p>
        </p:txBody>
      </p:sp>
    </p:spTree>
    <p:extLst>
      <p:ext uri="{BB962C8B-B14F-4D97-AF65-F5344CB8AC3E}">
        <p14:creationId xmlns:p14="http://schemas.microsoft.com/office/powerpoint/2010/main" val="67540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3228113" y="1390925"/>
            <a:ext cx="0" cy="464042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1644589" y="523094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2388721" y="56920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F9F35-1CFB-410F-8533-1BEE37E3DDC1}"/>
              </a:ext>
            </a:extLst>
          </p:cNvPr>
          <p:cNvSpPr txBox="1"/>
          <p:nvPr/>
        </p:nvSpPr>
        <p:spPr>
          <a:xfrm>
            <a:off x="3741852" y="217595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AlexNet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10CC9-F732-4823-B7A3-CE2359B62E8E}"/>
              </a:ext>
            </a:extLst>
          </p:cNvPr>
          <p:cNvSpPr txBox="1"/>
          <p:nvPr/>
        </p:nvSpPr>
        <p:spPr>
          <a:xfrm>
            <a:off x="3741852" y="301700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ZFNet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44890-21BE-40AC-948F-7FCE41058C46}"/>
              </a:ext>
            </a:extLst>
          </p:cNvPr>
          <p:cNvSpPr txBox="1"/>
          <p:nvPr/>
        </p:nvSpPr>
        <p:spPr>
          <a:xfrm>
            <a:off x="3741849" y="385805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GoogLeNet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VGGNet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1468B-912E-0753-322C-66FF076DE5E1}"/>
              </a:ext>
            </a:extLst>
          </p:cNvPr>
          <p:cNvSpPr txBox="1"/>
          <p:nvPr/>
        </p:nvSpPr>
        <p:spPr>
          <a:xfrm>
            <a:off x="3741849" y="469910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39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422D5-BF52-C15F-1AAD-F80407A3D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653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662456" y="585899"/>
            <a:ext cx="10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AlexNet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336252-D9E7-1BDC-EB17-A0ECD359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7" y="1920758"/>
            <a:ext cx="6399678" cy="31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684430-5E24-4658-5674-340ED5A1D470}"/>
              </a:ext>
            </a:extLst>
          </p:cNvPr>
          <p:cNvSpPr txBox="1"/>
          <p:nvPr/>
        </p:nvSpPr>
        <p:spPr>
          <a:xfrm>
            <a:off x="7431101" y="900378"/>
            <a:ext cx="47377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Intuition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First CNN, ReLu model</a:t>
            </a:r>
          </a:p>
          <a:p>
            <a:pPr marL="285750" indent="-285750">
              <a:buFontTx/>
              <a:buChar char="-"/>
            </a:pPr>
            <a:r>
              <a:rPr lang="en-KR" dirty="0"/>
              <a:t>8Layers (5Conv, 3FC)</a:t>
            </a:r>
          </a:p>
          <a:p>
            <a:pPr marL="285750" indent="-285750">
              <a:buFontTx/>
              <a:buChar char="-"/>
            </a:pPr>
            <a:r>
              <a:rPr lang="en-KR" dirty="0"/>
              <a:t>Max Pooling</a:t>
            </a:r>
          </a:p>
          <a:p>
            <a:pPr marL="285750" indent="-285750">
              <a:buFontTx/>
              <a:buChar char="-"/>
            </a:pPr>
            <a:r>
              <a:rPr lang="en-KR" dirty="0"/>
              <a:t>Mutiple GPUs</a:t>
            </a:r>
            <a:r>
              <a:rPr lang="ko-KR" altLang="en-US" dirty="0"/>
              <a:t> </a:t>
            </a:r>
            <a:r>
              <a:rPr lang="en-US" altLang="ko-KR" dirty="0"/>
              <a:t>(parallel processing)</a:t>
            </a:r>
            <a:endParaRPr lang="en-KR" dirty="0"/>
          </a:p>
          <a:p>
            <a:pPr marL="285750" indent="-285750">
              <a:buFontTx/>
              <a:buChar char="-"/>
            </a:pPr>
            <a:r>
              <a:rPr lang="en-US" dirty="0"/>
              <a:t>Ensemble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Learning rate decay</a:t>
            </a:r>
          </a:p>
          <a:p>
            <a:pPr marL="285750" indent="-285750">
              <a:buFontTx/>
              <a:buChar char="-"/>
            </a:pPr>
            <a:r>
              <a:rPr lang="en-US" dirty="0"/>
              <a:t>SGD momentum optimizer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Normalization method</a:t>
            </a:r>
          </a:p>
          <a:p>
            <a:pPr marL="742950" lvl="1" indent="-285750">
              <a:buFontTx/>
              <a:buChar char="-"/>
            </a:pPr>
            <a:r>
              <a:rPr lang="en-KR" dirty="0"/>
              <a:t>Local Response Normalization (LRN)</a:t>
            </a:r>
          </a:p>
          <a:p>
            <a:r>
              <a:rPr lang="en-KR" dirty="0"/>
              <a:t>	(</a:t>
            </a:r>
            <a:r>
              <a:rPr lang="en-KR" dirty="0">
                <a:solidFill>
                  <a:srgbClr val="FF0000"/>
                </a:solidFill>
              </a:rPr>
              <a:t>Not anymore</a:t>
            </a:r>
            <a:r>
              <a:rPr lang="en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KR" dirty="0"/>
              <a:t>Drop</a:t>
            </a:r>
            <a:r>
              <a:rPr lang="ko-KR" altLang="en-US" dirty="0"/>
              <a:t> </a:t>
            </a:r>
            <a:r>
              <a:rPr lang="en-KR" dirty="0"/>
              <a:t>out (FC6, FC7)</a:t>
            </a:r>
          </a:p>
          <a:p>
            <a:pPr marL="742950" lvl="1" indent="-285750">
              <a:buFontTx/>
              <a:buChar char="-"/>
            </a:pPr>
            <a:r>
              <a:rPr lang="en-KR" dirty="0"/>
              <a:t>Data augmentation</a:t>
            </a:r>
          </a:p>
          <a:p>
            <a:pPr marL="742950" lvl="1" indent="-285750">
              <a:buFontTx/>
              <a:buChar char="-"/>
            </a:pPr>
            <a:r>
              <a:rPr lang="en-KR" dirty="0"/>
              <a:t>L2 normalization</a:t>
            </a:r>
          </a:p>
          <a:p>
            <a:pPr marL="285750" indent="-285750">
              <a:buFontTx/>
              <a:buChar char="-"/>
            </a:pPr>
            <a:endParaRPr lang="en-KR" dirty="0"/>
          </a:p>
          <a:p>
            <a:endParaRPr lang="en-KR" dirty="0"/>
          </a:p>
          <a:p>
            <a:pPr marL="742950" lvl="1" indent="-285750">
              <a:buFontTx/>
              <a:buChar char="-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074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84C28-F25F-20E2-8E27-40B17D40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741268" y="576713"/>
            <a:ext cx="90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ZFNet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 descr="Review: ZFNet — Winner of ILSVRC 2013 (Image Classification) | by Sik-Ho  Tsang | Coinmonks | Medium">
            <a:extLst>
              <a:ext uri="{FF2B5EF4-FFF2-40B4-BE49-F238E27FC236}">
                <a16:creationId xmlns:a16="http://schemas.microsoft.com/office/drawing/2014/main" id="{0023AC88-3247-E242-29B9-157E403A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7" y="2798087"/>
            <a:ext cx="7434593" cy="27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F1E6D-D9E2-7C49-9388-0F098500A76B}"/>
              </a:ext>
            </a:extLst>
          </p:cNvPr>
          <p:cNvSpPr txBox="1"/>
          <p:nvPr/>
        </p:nvSpPr>
        <p:spPr>
          <a:xfrm>
            <a:off x="7467545" y="1347722"/>
            <a:ext cx="4460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conv1 filter decrease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1.3 M data (10%)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map visualization</a:t>
            </a:r>
            <a:br>
              <a:rPr lang="en-US" dirty="0"/>
            </a:br>
            <a:r>
              <a:rPr lang="en-US" dirty="0"/>
              <a:t>(deconvolutional network)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Hyperparameter tuning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4316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983CB-14CE-F36D-30D3-ABFBB3200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4" y="576713"/>
            <a:ext cx="10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VGGNet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4" name="Picture 6" descr="VGG16 - Convolutional Network for Classification and Detection">
            <a:extLst>
              <a:ext uri="{FF2B5EF4-FFF2-40B4-BE49-F238E27FC236}">
                <a16:creationId xmlns:a16="http://schemas.microsoft.com/office/drawing/2014/main" id="{4E8352C7-8D7A-0B1C-5497-261DFDF3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7" y="1920758"/>
            <a:ext cx="7238574" cy="40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676A83-1DB7-544A-F424-06B3CB07A0C8}"/>
              </a:ext>
            </a:extLst>
          </p:cNvPr>
          <p:cNvSpPr txBox="1"/>
          <p:nvPr/>
        </p:nvSpPr>
        <p:spPr>
          <a:xfrm>
            <a:off x="7635235" y="1445009"/>
            <a:ext cx="4264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Intution</a:t>
            </a:r>
          </a:p>
          <a:p>
            <a:pPr marL="285750" indent="-285750">
              <a:buFontTx/>
              <a:buChar char="-"/>
            </a:pPr>
            <a:r>
              <a:rPr lang="en-KR" dirty="0"/>
              <a:t>Use small filter instead of large one</a:t>
            </a:r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KR" dirty="0"/>
              <a:t>eeper model</a:t>
            </a:r>
          </a:p>
          <a:p>
            <a:pPr marL="285750" indent="-285750">
              <a:buFontTx/>
              <a:buChar char="-"/>
            </a:pPr>
            <a:r>
              <a:rPr lang="en-KR" dirty="0"/>
              <a:t>VGG16 &lt; VGG19 (parameters)</a:t>
            </a:r>
            <a:br>
              <a:rPr lang="en-KR" dirty="0"/>
            </a:br>
            <a:r>
              <a:rPr lang="en-KR" dirty="0"/>
              <a:t>(</a:t>
            </a:r>
            <a:r>
              <a:rPr lang="en-KR" dirty="0">
                <a:solidFill>
                  <a:srgbClr val="FF0000"/>
                </a:solidFill>
              </a:rPr>
              <a:t>But accuracy is same</a:t>
            </a:r>
            <a:r>
              <a:rPr lang="en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FC7 to explain image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context vector</a:t>
            </a:r>
            <a:r>
              <a:rPr lang="en-US" dirty="0"/>
              <a:t>)</a:t>
            </a: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091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446</Words>
  <Application>Microsoft Macintosh PowerPoint</Application>
  <PresentationFormat>Widescreen</PresentationFormat>
  <Paragraphs>112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G마켓 산스 TTF Medium</vt:lpstr>
      <vt:lpstr>맑은 고딕</vt:lpstr>
      <vt:lpstr>Arial</vt:lpstr>
      <vt:lpstr>Calibri</vt:lpstr>
      <vt:lpstr>Gill Sans Nova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Sanha</dc:creator>
  <cp:lastModifiedBy>노건우</cp:lastModifiedBy>
  <cp:revision>15</cp:revision>
  <dcterms:created xsi:type="dcterms:W3CDTF">2021-03-25T14:18:36Z</dcterms:created>
  <dcterms:modified xsi:type="dcterms:W3CDTF">2022-09-22T07:54:27Z</dcterms:modified>
</cp:coreProperties>
</file>