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78" r:id="rId4"/>
    <p:sldId id="280" r:id="rId5"/>
    <p:sldId id="283" r:id="rId6"/>
    <p:sldId id="272" r:id="rId7"/>
    <p:sldId id="281" r:id="rId8"/>
    <p:sldId id="284" r:id="rId9"/>
    <p:sldId id="285" r:id="rId10"/>
    <p:sldId id="273" r:id="rId11"/>
    <p:sldId id="286" r:id="rId12"/>
    <p:sldId id="270" r:id="rId13"/>
    <p:sldId id="287" r:id="rId14"/>
    <p:sldId id="288" r:id="rId15"/>
    <p:sldId id="289" r:id="rId16"/>
    <p:sldId id="290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9"/>
    <p:restoredTop sz="94699"/>
  </p:normalViewPr>
  <p:slideViewPr>
    <p:cSldViewPr snapToGrid="0">
      <p:cViewPr varScale="1">
        <p:scale>
          <a:sx n="103" d="100"/>
          <a:sy n="103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50629-EE22-C64C-BC47-4409FB13A8DA}" type="datetimeFigureOut">
              <a:rPr lang="en-KR" smtClean="0"/>
              <a:t>2022/10/06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F7F95-CF09-334A-94CB-956D94DCCFA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476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F7F95-CF09-334A-94CB-956D94DCCFA4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37267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F7F95-CF09-334A-94CB-956D94DCCFA4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1172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F7F95-CF09-334A-94CB-956D94DCCFA4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86843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F7F95-CF09-334A-94CB-956D94DCCFA4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8337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F7F95-CF09-334A-94CB-956D94DCCFA4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0821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F7F95-CF09-334A-94CB-956D94DCCFA4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5376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F7F95-CF09-334A-94CB-956D94DCCFA4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258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F7F95-CF09-334A-94CB-956D94DCCFA4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89767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9F7F95-CF09-334A-94CB-956D94DCCFA4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06381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1E819-4B0B-42A9-9F93-B2CE63A77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26E6C1-9221-4AC5-A2CB-18F40B6AF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7C61BF-BA80-4D99-82BF-2C714246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4F37B-7130-4CA3-A77D-C7A80D8C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0053E-19AF-4717-9A81-C4118DB9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83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7483D-536E-472D-BBD1-9F513A27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5F103-F1E0-4C9C-9613-3F682007A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E904F-656A-42A7-8D35-578A7A0C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272DF-A333-474D-8AF1-10DD5FE6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B15DF-6705-4335-9511-ED1676ED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7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912F52-4A86-4845-B4F3-D79B2FBCF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B8F0EA-96D3-4A4C-9EC9-C80B8EFCD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72293-34BE-40F3-AD2F-C34A1C46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AAD93-8888-4E18-BA9A-B5119FEC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0DA53-3E23-42D3-9BCF-F351D910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98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50DE4-DE22-4B91-B37A-B4A214F4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E58C00-6A00-49C5-8E2A-A52ED6E7D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DB2F7-461B-44B4-9839-6035EDF6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104C0-18F3-400E-9A56-A2F523C0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B6237-7C1D-443B-992B-AAD0EA91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5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CF578-6D0B-4211-951C-C426E6BF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67F65A-9353-44E8-9D69-FB3925018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052C-1F98-43F4-BDB6-49BB5B8E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6BE0F-F5F5-42BF-B8B6-71423C24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21CEA-EDC0-4EB8-AAE2-1FBD14F3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7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2CE12-FE31-4C9E-9B1F-6F5EC294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14C18-71C9-48B9-B233-02906A3F9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144169-9BAA-4D69-9ED2-98737CCEF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C0E61C-C39D-4AA1-A809-5C852205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CFD71-E969-402C-920A-5E299763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CFBD2-6328-4C47-B349-C63CD18E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71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DB329-E84D-41A4-84C1-459023FA3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44DE6C-00B6-491C-8E28-ED6CFCEF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7848FA-CB5F-4349-96AF-01BCF3CDF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E810A4-41D1-4729-A68C-0D15C222C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DBC9F5-A994-4B21-9D7F-F6CBDCD67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BB2ADA-AE66-43AD-8EFA-C52E0971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FAF48A-6CE6-458F-9504-BCE3B1FA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9B0F36-F0E8-4DD0-9713-9876969F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3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667E9-C8FB-4788-ABD5-86C57EAA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2A4E3C-D954-4247-AF33-352B5781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7E8A3B-6BCA-435E-9F10-172B63C9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514242-D7AF-44A3-BF39-87334786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26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785BE3-125C-4F87-929F-0C8F73CA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FEA0EE-35C5-4BF8-BF34-231031E0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DE2B64-EA3A-4DAD-8943-621C5923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76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9F5F5-5FD6-44BD-9426-D2C2A6CE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ED3AA-C4ED-49FB-91EC-EFACD8A5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57CE1-D497-4B9E-A843-C7C25B7D4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D8A7D-7DDD-492A-9EA3-BF38B8AE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59254A-71B1-4FA4-B67C-72EF3F2E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83FCB1-F008-4717-8350-0EC33A2D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3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A131A-96FE-4305-AB2A-6A61BD0E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4E2C14-33C4-44DE-B5E0-AB3712122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7B2C8-905C-4BC9-9A3C-31470B623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464D4-E8A0-471C-BAA3-BA6E1910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8F58-6B20-42BA-9832-ADE27EB09DED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1D86BF-CAB6-4AE6-9AD9-C8699E1E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2F7D40-5AFF-45B6-8FA3-A25A6E9C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98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00DF30-0C13-4C5B-953B-6F740030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34BE3F-4684-4A21-9423-B38B4DA47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0C3E9-C1DE-40BA-9274-1512CD333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08F58-6B20-42BA-9832-ADE27EB09DED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44F4E-6845-4626-B38A-699B97056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3A7BD-FE7E-442F-A246-DF826D044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17F-46BD-43B1-8B5A-F246D443F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07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12.03385" TargetMode="External"/><Relationship Id="rId2" Type="http://schemas.openxmlformats.org/officeDocument/2006/relationships/hyperlink" Target="https://pytorch.org/vision/stable/mode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aveengovi/coronahack-chest-xraydatas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digvijayyadav/deep-learning-and-transfer-learning-on-covid-1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api_docs/python/tf/keras/preprocessing/image/ImageDataGenerator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04BF1B9-6E63-46C7-B060-BAD9F682235B}"/>
              </a:ext>
            </a:extLst>
          </p:cNvPr>
          <p:cNvSpPr/>
          <p:nvPr/>
        </p:nvSpPr>
        <p:spPr>
          <a:xfrm>
            <a:off x="4623955" y="2313538"/>
            <a:ext cx="2944089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0F8F0-24DE-4455-970A-71395DB34396}"/>
              </a:ext>
            </a:extLst>
          </p:cNvPr>
          <p:cNvSpPr txBox="1"/>
          <p:nvPr/>
        </p:nvSpPr>
        <p:spPr>
          <a:xfrm>
            <a:off x="5443047" y="1302975"/>
            <a:ext cx="1417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  <a:ea typeface="G마켓 산스 TTF Medium" panose="02000000000000000000" pitchFamily="2" charset="-127"/>
              </a:rPr>
              <a:t>JBIG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40FBFD-CE00-46B3-A070-83949968499F}"/>
              </a:ext>
            </a:extLst>
          </p:cNvPr>
          <p:cNvCxnSpPr>
            <a:cxnSpLocks/>
          </p:cNvCxnSpPr>
          <p:nvPr/>
        </p:nvCxnSpPr>
        <p:spPr>
          <a:xfrm>
            <a:off x="1233054" y="2139071"/>
            <a:ext cx="3426691" cy="0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6D65B5-36DA-4CC1-8A08-F607F592B76B}"/>
              </a:ext>
            </a:extLst>
          </p:cNvPr>
          <p:cNvCxnSpPr>
            <a:cxnSpLocks/>
          </p:cNvCxnSpPr>
          <p:nvPr/>
        </p:nvCxnSpPr>
        <p:spPr>
          <a:xfrm flipV="1">
            <a:off x="7532257" y="2139071"/>
            <a:ext cx="3519055" cy="1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B15A00-9D92-4500-A6AA-7A3F6FCCD0BE}"/>
              </a:ext>
            </a:extLst>
          </p:cNvPr>
          <p:cNvSpPr txBox="1"/>
          <p:nvPr/>
        </p:nvSpPr>
        <p:spPr>
          <a:xfrm>
            <a:off x="5533058" y="2359653"/>
            <a:ext cx="1237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6655B9-8A68-4899-97F3-F6144087013E}"/>
              </a:ext>
            </a:extLst>
          </p:cNvPr>
          <p:cNvSpPr txBox="1"/>
          <p:nvPr/>
        </p:nvSpPr>
        <p:spPr>
          <a:xfrm>
            <a:off x="5407804" y="5273726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</a:rPr>
              <a:t>딥러닝 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7E9F97-DF96-4538-AA46-74902DD4F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138" y="5877160"/>
            <a:ext cx="688196" cy="69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5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552A01-C16C-405F-A37B-05A8269E89C0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03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90AD2-246A-4351-9A94-888A9E661D1E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34C13B5-D471-4146-AC51-1435AC0DDE31}"/>
              </a:ext>
            </a:extLst>
          </p:cNvPr>
          <p:cNvSpPr/>
          <p:nvPr/>
        </p:nvSpPr>
        <p:spPr>
          <a:xfrm>
            <a:off x="1449415" y="509425"/>
            <a:ext cx="1936335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CA986-FA26-4C59-ACDD-E8AA3FE4C8C3}"/>
              </a:ext>
            </a:extLst>
          </p:cNvPr>
          <p:cNvSpPr txBox="1"/>
          <p:nvPr/>
        </p:nvSpPr>
        <p:spPr>
          <a:xfrm>
            <a:off x="1643983" y="576713"/>
            <a:ext cx="17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922D3E07-42BC-9450-F0F8-F76F99306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0" y="1220866"/>
            <a:ext cx="6975249" cy="2926090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C5746776-2215-5739-74D2-A7635DFBD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059" y="1831881"/>
            <a:ext cx="4696506" cy="463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7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552A01-C16C-405F-A37B-05A8269E89C0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03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90AD2-246A-4351-9A94-888A9E661D1E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34C13B5-D471-4146-AC51-1435AC0DDE31}"/>
              </a:ext>
            </a:extLst>
          </p:cNvPr>
          <p:cNvSpPr/>
          <p:nvPr/>
        </p:nvSpPr>
        <p:spPr>
          <a:xfrm>
            <a:off x="1449415" y="509425"/>
            <a:ext cx="1936335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CA986-FA26-4C59-ACDD-E8AA3FE4C8C3}"/>
              </a:ext>
            </a:extLst>
          </p:cNvPr>
          <p:cNvSpPr txBox="1"/>
          <p:nvPr/>
        </p:nvSpPr>
        <p:spPr>
          <a:xfrm>
            <a:off x="1643983" y="576713"/>
            <a:ext cx="17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29DAB-985E-8142-F4F1-3AB258EC7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46" y="1478688"/>
            <a:ext cx="7772400" cy="451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4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083E59-99ED-4E9A-9D42-DE40F41A9F0D}"/>
              </a:ext>
            </a:extLst>
          </p:cNvPr>
          <p:cNvSpPr/>
          <p:nvPr/>
        </p:nvSpPr>
        <p:spPr>
          <a:xfrm>
            <a:off x="1449415" y="509425"/>
            <a:ext cx="3073158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82E26E-69D2-4BE6-9F53-826712900D62}"/>
              </a:ext>
            </a:extLst>
          </p:cNvPr>
          <p:cNvSpPr txBox="1"/>
          <p:nvPr/>
        </p:nvSpPr>
        <p:spPr>
          <a:xfrm>
            <a:off x="1764057" y="570929"/>
            <a:ext cx="252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Experimental method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225E88-F7E9-4BCB-B40A-934F677F6AC4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04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741EE-2583-4DDA-8DCC-24004208C113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B0A66-F1B5-2DCF-2405-59202E08CE03}"/>
              </a:ext>
            </a:extLst>
          </p:cNvPr>
          <p:cNvSpPr txBox="1"/>
          <p:nvPr/>
        </p:nvSpPr>
        <p:spPr>
          <a:xfrm>
            <a:off x="886173" y="1351887"/>
            <a:ext cx="367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Model : ResNet 50 </a:t>
            </a:r>
            <a:r>
              <a:rPr lang="en-US" dirty="0">
                <a:hlinkClick r:id="rId2"/>
              </a:rPr>
              <a:t>Pytorch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Paper</a:t>
            </a:r>
            <a:endParaRPr lang="en-K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7B6F9F-C831-9F47-2EA4-3C264AAF3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69" y="1813449"/>
            <a:ext cx="6039474" cy="478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5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225E88-F7E9-4BCB-B40A-934F677F6AC4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04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741EE-2583-4DDA-8DCC-24004208C113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18F516-92C8-8FA8-04D6-E18FD2471424}"/>
              </a:ext>
            </a:extLst>
          </p:cNvPr>
          <p:cNvSpPr txBox="1"/>
          <p:nvPr/>
        </p:nvSpPr>
        <p:spPr>
          <a:xfrm>
            <a:off x="1486360" y="2316174"/>
            <a:ext cx="452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KR" dirty="0"/>
              <a:t>Learning ResNet 50 with</a:t>
            </a:r>
            <a:r>
              <a:rPr lang="ko-KR" altLang="en-US" dirty="0"/>
              <a:t> </a:t>
            </a:r>
            <a:r>
              <a:rPr lang="en-US" altLang="ko-KR" dirty="0"/>
              <a:t>existing data</a:t>
            </a:r>
          </a:p>
        </p:txBody>
      </p:sp>
      <p:sp>
        <p:nvSpPr>
          <p:cNvPr id="5" name="사각형: 둥근 모서리 5">
            <a:extLst>
              <a:ext uri="{FF2B5EF4-FFF2-40B4-BE49-F238E27FC236}">
                <a16:creationId xmlns:a16="http://schemas.microsoft.com/office/drawing/2014/main" id="{E2B128A3-27B7-927B-DFEE-3CCC93B4935A}"/>
              </a:ext>
            </a:extLst>
          </p:cNvPr>
          <p:cNvSpPr/>
          <p:nvPr/>
        </p:nvSpPr>
        <p:spPr>
          <a:xfrm>
            <a:off x="1486360" y="503237"/>
            <a:ext cx="3073158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1B7F0C-E030-0F44-9BA3-C854AD658D58}"/>
              </a:ext>
            </a:extLst>
          </p:cNvPr>
          <p:cNvSpPr txBox="1"/>
          <p:nvPr/>
        </p:nvSpPr>
        <p:spPr>
          <a:xfrm>
            <a:off x="1761070" y="564741"/>
            <a:ext cx="252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Experimental method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448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225E88-F7E9-4BCB-B40A-934F677F6AC4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04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741EE-2583-4DDA-8DCC-24004208C113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7AB6B-3EFB-69F0-F241-7E746D0184B6}"/>
              </a:ext>
            </a:extLst>
          </p:cNvPr>
          <p:cNvSpPr txBox="1"/>
          <p:nvPr/>
        </p:nvSpPr>
        <p:spPr>
          <a:xfrm>
            <a:off x="1449414" y="2316234"/>
            <a:ext cx="7050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Learning </a:t>
            </a:r>
            <a:r>
              <a:rPr lang="en-US" dirty="0" err="1"/>
              <a:t>ResNet</a:t>
            </a:r>
            <a:r>
              <a:rPr lang="en-US" dirty="0"/>
              <a:t> 50 with </a:t>
            </a:r>
            <a:r>
              <a:rPr lang="en-US" altLang="ko-KR" dirty="0"/>
              <a:t>existing data and Data Augmentation</a:t>
            </a:r>
          </a:p>
          <a:p>
            <a:endParaRPr lang="en-US" altLang="ko-KR" dirty="0"/>
          </a:p>
          <a:p>
            <a:pPr fontAlgn="ctr"/>
            <a:r>
              <a:rPr lang="en-US" altLang="ko-KR" dirty="0"/>
              <a:t>- </a:t>
            </a:r>
            <a:r>
              <a:rPr lang="en-US" b="1" dirty="0" err="1">
                <a:effectLst/>
              </a:rPr>
              <a:t>tf.keras.preprocessing.image.ImageDataGenerator</a:t>
            </a:r>
            <a:endParaRPr lang="en-US" b="1" dirty="0">
              <a:effectLst/>
            </a:endParaRPr>
          </a:p>
        </p:txBody>
      </p:sp>
      <p:sp>
        <p:nvSpPr>
          <p:cNvPr id="3" name="사각형: 둥근 모서리 5">
            <a:extLst>
              <a:ext uri="{FF2B5EF4-FFF2-40B4-BE49-F238E27FC236}">
                <a16:creationId xmlns:a16="http://schemas.microsoft.com/office/drawing/2014/main" id="{CE4759D1-219B-CF35-2CE6-1CEA803E657E}"/>
              </a:ext>
            </a:extLst>
          </p:cNvPr>
          <p:cNvSpPr/>
          <p:nvPr/>
        </p:nvSpPr>
        <p:spPr>
          <a:xfrm>
            <a:off x="1449415" y="509425"/>
            <a:ext cx="3073158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CB1E7-C780-DB23-C1FC-043E7A834428}"/>
              </a:ext>
            </a:extLst>
          </p:cNvPr>
          <p:cNvSpPr txBox="1"/>
          <p:nvPr/>
        </p:nvSpPr>
        <p:spPr>
          <a:xfrm>
            <a:off x="1764057" y="570929"/>
            <a:ext cx="252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Experimental method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194" name="Picture 2" descr="09.1 Data Augmentation - When you have Limited Data - Deep Learning Bible -  1. Getting Started - 한글">
            <a:extLst>
              <a:ext uri="{FF2B5EF4-FFF2-40B4-BE49-F238E27FC236}">
                <a16:creationId xmlns:a16="http://schemas.microsoft.com/office/drawing/2014/main" id="{9EC1035D-D32E-4EDC-EAB4-D4AE156DD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866" y="3969321"/>
            <a:ext cx="4572000" cy="231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What is Data Augmentation? - Studytonight">
            <a:extLst>
              <a:ext uri="{FF2B5EF4-FFF2-40B4-BE49-F238E27FC236}">
                <a16:creationId xmlns:a16="http://schemas.microsoft.com/office/drawing/2014/main" id="{D6C91D75-4E5C-28C8-5A25-1069358F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73" y="3173770"/>
            <a:ext cx="3244813" cy="323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363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225E88-F7E9-4BCB-B40A-934F677F6AC4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04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741EE-2583-4DDA-8DCC-24004208C113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96AC9-3225-E938-53AA-CD7BB597629B}"/>
              </a:ext>
            </a:extLst>
          </p:cNvPr>
          <p:cNvSpPr txBox="1"/>
          <p:nvPr/>
        </p:nvSpPr>
        <p:spPr>
          <a:xfrm>
            <a:off x="1449415" y="1782877"/>
            <a:ext cx="72737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Learning </a:t>
            </a:r>
            <a:r>
              <a:rPr lang="en-US" dirty="0" err="1"/>
              <a:t>ResNet</a:t>
            </a:r>
            <a:r>
              <a:rPr lang="en-US" dirty="0"/>
              <a:t> 50 with </a:t>
            </a:r>
            <a:r>
              <a:rPr lang="en-US" altLang="ko-KR" dirty="0"/>
              <a:t>existing data and Data Augmentation </a:t>
            </a:r>
          </a:p>
          <a:p>
            <a:endParaRPr lang="en-US" altLang="ko-KR" dirty="0"/>
          </a:p>
          <a:p>
            <a:r>
              <a:rPr lang="en-US" altLang="ko-KR" dirty="0"/>
              <a:t>- Generative Adversarial Network (GAN)</a:t>
            </a:r>
          </a:p>
        </p:txBody>
      </p:sp>
      <p:sp>
        <p:nvSpPr>
          <p:cNvPr id="4" name="사각형: 둥근 모서리 5">
            <a:extLst>
              <a:ext uri="{FF2B5EF4-FFF2-40B4-BE49-F238E27FC236}">
                <a16:creationId xmlns:a16="http://schemas.microsoft.com/office/drawing/2014/main" id="{195A4B9E-EF4C-6C7D-9D42-D88B792A8051}"/>
              </a:ext>
            </a:extLst>
          </p:cNvPr>
          <p:cNvSpPr/>
          <p:nvPr/>
        </p:nvSpPr>
        <p:spPr>
          <a:xfrm>
            <a:off x="1449415" y="509425"/>
            <a:ext cx="3073158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27A86-032B-B369-FD91-FA39220285E5}"/>
              </a:ext>
            </a:extLst>
          </p:cNvPr>
          <p:cNvSpPr txBox="1"/>
          <p:nvPr/>
        </p:nvSpPr>
        <p:spPr>
          <a:xfrm>
            <a:off x="1764057" y="570929"/>
            <a:ext cx="252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Experimental method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170" name="Picture 2" descr="Generative Adversarial Network · ratsgo's blog">
            <a:extLst>
              <a:ext uri="{FF2B5EF4-FFF2-40B4-BE49-F238E27FC236}">
                <a16:creationId xmlns:a16="http://schemas.microsoft.com/office/drawing/2014/main" id="{E03D5594-6E68-7217-9F18-4289B7CF5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572" y="3024489"/>
            <a:ext cx="6755027" cy="27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39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225E88-F7E9-4BCB-B40A-934F677F6AC4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04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741EE-2583-4DDA-8DCC-24004208C113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4" name="사각형: 둥근 모서리 5">
            <a:extLst>
              <a:ext uri="{FF2B5EF4-FFF2-40B4-BE49-F238E27FC236}">
                <a16:creationId xmlns:a16="http://schemas.microsoft.com/office/drawing/2014/main" id="{195A4B9E-EF4C-6C7D-9D42-D88B792A8051}"/>
              </a:ext>
            </a:extLst>
          </p:cNvPr>
          <p:cNvSpPr/>
          <p:nvPr/>
        </p:nvSpPr>
        <p:spPr>
          <a:xfrm>
            <a:off x="1449415" y="509425"/>
            <a:ext cx="3073158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27A86-032B-B369-FD91-FA39220285E5}"/>
              </a:ext>
            </a:extLst>
          </p:cNvPr>
          <p:cNvSpPr txBox="1"/>
          <p:nvPr/>
        </p:nvSpPr>
        <p:spPr>
          <a:xfrm>
            <a:off x="1764057" y="570929"/>
            <a:ext cx="252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Experimental method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9218" name="Picture 2" descr="Example of the Progression in the Capabilities of GANs from 2014 to 2017">
            <a:extLst>
              <a:ext uri="{FF2B5EF4-FFF2-40B4-BE49-F238E27FC236}">
                <a16:creationId xmlns:a16="http://schemas.microsoft.com/office/drawing/2014/main" id="{D0293791-5227-7FB2-DC42-489BAB304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843" y="2442425"/>
            <a:ext cx="9016314" cy="262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12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083E59-99ED-4E9A-9D42-DE40F41A9F0D}"/>
              </a:ext>
            </a:extLst>
          </p:cNvPr>
          <p:cNvSpPr/>
          <p:nvPr/>
        </p:nvSpPr>
        <p:spPr>
          <a:xfrm>
            <a:off x="724201" y="456873"/>
            <a:ext cx="3694541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a:rPr>
              <a:t>Q&amp;A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F741EE-2583-4DDA-8DCC-24004208C113}"/>
              </a:ext>
            </a:extLst>
          </p:cNvPr>
          <p:cNvSpPr txBox="1"/>
          <p:nvPr/>
        </p:nvSpPr>
        <p:spPr>
          <a:xfrm>
            <a:off x="3797597" y="2567226"/>
            <a:ext cx="4596805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84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A40FBFD-CE00-46B3-A070-83949968499F}"/>
              </a:ext>
            </a:extLst>
          </p:cNvPr>
          <p:cNvCxnSpPr>
            <a:cxnSpLocks/>
          </p:cNvCxnSpPr>
          <p:nvPr/>
        </p:nvCxnSpPr>
        <p:spPr>
          <a:xfrm>
            <a:off x="3228113" y="1390925"/>
            <a:ext cx="0" cy="4640420"/>
          </a:xfrm>
          <a:prstGeom prst="line">
            <a:avLst/>
          </a:prstGeom>
          <a:ln w="317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04BF1B9-6E63-46C7-B060-BAD9F682235B}"/>
              </a:ext>
            </a:extLst>
          </p:cNvPr>
          <p:cNvSpPr/>
          <p:nvPr/>
        </p:nvSpPr>
        <p:spPr>
          <a:xfrm>
            <a:off x="1644589" y="523094"/>
            <a:ext cx="2944089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0F8F0-24DE-4455-970A-71395DB34396}"/>
              </a:ext>
            </a:extLst>
          </p:cNvPr>
          <p:cNvSpPr txBox="1"/>
          <p:nvPr/>
        </p:nvSpPr>
        <p:spPr>
          <a:xfrm>
            <a:off x="156325" y="267359"/>
            <a:ext cx="148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JBIG</a:t>
            </a:r>
            <a:endParaRPr lang="ko-KR" altLang="en-US" sz="36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15A00-9D92-4500-A6AA-7A3F6FCCD0BE}"/>
              </a:ext>
            </a:extLst>
          </p:cNvPr>
          <p:cNvSpPr txBox="1"/>
          <p:nvPr/>
        </p:nvSpPr>
        <p:spPr>
          <a:xfrm>
            <a:off x="156324" y="815379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6655B9-8A68-4899-97F3-F6144087013E}"/>
              </a:ext>
            </a:extLst>
          </p:cNvPr>
          <p:cNvSpPr txBox="1"/>
          <p:nvPr/>
        </p:nvSpPr>
        <p:spPr>
          <a:xfrm>
            <a:off x="2388721" y="569209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</a:rPr>
              <a:t>CONTENTS</a:t>
            </a:r>
            <a:endParaRPr lang="ko-KR" alt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F9F35-1CFB-410F-8533-1BEE37E3DDC1}"/>
              </a:ext>
            </a:extLst>
          </p:cNvPr>
          <p:cNvSpPr txBox="1"/>
          <p:nvPr/>
        </p:nvSpPr>
        <p:spPr>
          <a:xfrm>
            <a:off x="3741852" y="2175950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01. Project Summary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B10CC9-F732-4823-B7A3-CE2359B62E8E}"/>
              </a:ext>
            </a:extLst>
          </p:cNvPr>
          <p:cNvSpPr txBox="1"/>
          <p:nvPr/>
        </p:nvSpPr>
        <p:spPr>
          <a:xfrm>
            <a:off x="3741852" y="3017000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Code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reiview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C44890-21BE-40AC-948F-7FCE41058C46}"/>
              </a:ext>
            </a:extLst>
          </p:cNvPr>
          <p:cNvSpPr txBox="1"/>
          <p:nvPr/>
        </p:nvSpPr>
        <p:spPr>
          <a:xfrm>
            <a:off x="3741849" y="3858050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03. Data Analysis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11468B-912E-0753-322C-66FF076DE5E1}"/>
              </a:ext>
            </a:extLst>
          </p:cNvPr>
          <p:cNvSpPr txBox="1"/>
          <p:nvPr/>
        </p:nvSpPr>
        <p:spPr>
          <a:xfrm>
            <a:off x="3741849" y="4699100"/>
            <a:ext cx="369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04. Experimental method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39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B7B9BC-DC86-44E1-BCE8-059DD361C0BF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01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C2AD6-2020-466B-BAB4-FF6C7168A8B5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BFF2C-0C0A-938C-E469-21DB0C56E29A}"/>
              </a:ext>
            </a:extLst>
          </p:cNvPr>
          <p:cNvSpPr txBox="1"/>
          <p:nvPr/>
        </p:nvSpPr>
        <p:spPr>
          <a:xfrm>
            <a:off x="2623181" y="4651289"/>
            <a:ext cx="68297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Purpose : Design Classification deep learning model with CNN</a:t>
            </a:r>
          </a:p>
          <a:p>
            <a:r>
              <a:rPr lang="en-US" dirty="0"/>
              <a:t>Dataset</a:t>
            </a:r>
            <a:r>
              <a:rPr lang="en-KR" dirty="0"/>
              <a:t> : </a:t>
            </a:r>
            <a:r>
              <a:rPr lang="en-KR" dirty="0">
                <a:hlinkClick r:id="rId3"/>
              </a:rPr>
              <a:t>URL</a:t>
            </a:r>
            <a:r>
              <a:rPr lang="en-KR" dirty="0"/>
              <a:t> (Corona Chest X-ray images)</a:t>
            </a:r>
          </a:p>
          <a:p>
            <a:endParaRPr lang="en-KR" dirty="0"/>
          </a:p>
        </p:txBody>
      </p:sp>
      <p:sp>
        <p:nvSpPr>
          <p:cNvPr id="9" name="AutoShape 2" descr="Image classification: A comparison of DNN, CNN and Transfer Learning  approach | by Lalit Pal | Analytics Vidhya | Medium">
            <a:extLst>
              <a:ext uri="{FF2B5EF4-FFF2-40B4-BE49-F238E27FC236}">
                <a16:creationId xmlns:a16="http://schemas.microsoft.com/office/drawing/2014/main" id="{CD91CA8D-C30C-515B-F4B0-7800461FD5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1350" y="2190750"/>
            <a:ext cx="32893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1030" name="Picture 6" descr="Image classification: A comparison of DNN, CNN and Transfer Learning  approach | by Lalit Pal | Analytics Vidhya | Medium">
            <a:extLst>
              <a:ext uri="{FF2B5EF4-FFF2-40B4-BE49-F238E27FC236}">
                <a16:creationId xmlns:a16="http://schemas.microsoft.com/office/drawing/2014/main" id="{C3924287-CA34-B8C5-6B3D-DD3278EB4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323" y="859547"/>
            <a:ext cx="4897395" cy="367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2">
            <a:extLst>
              <a:ext uri="{FF2B5EF4-FFF2-40B4-BE49-F238E27FC236}">
                <a16:creationId xmlns:a16="http://schemas.microsoft.com/office/drawing/2014/main" id="{F904694C-66D4-99A8-EA9A-E8EA4F3E2744}"/>
              </a:ext>
            </a:extLst>
          </p:cNvPr>
          <p:cNvSpPr/>
          <p:nvPr/>
        </p:nvSpPr>
        <p:spPr>
          <a:xfrm>
            <a:off x="1449416" y="509425"/>
            <a:ext cx="2035190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74D93-90B2-215B-C6CA-9C2FC7F7C8AD}"/>
              </a:ext>
            </a:extLst>
          </p:cNvPr>
          <p:cNvSpPr txBox="1"/>
          <p:nvPr/>
        </p:nvSpPr>
        <p:spPr>
          <a:xfrm>
            <a:off x="1741268" y="576713"/>
            <a:ext cx="15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초기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Project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91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B7B9BC-DC86-44E1-BCE8-059DD361C0BF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01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C2AD6-2020-466B-BAB4-FF6C7168A8B5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9" name="AutoShape 2" descr="Image classification: A comparison of DNN, CNN and Transfer Learning  approach | by Lalit Pal | Analytics Vidhya | Medium">
            <a:extLst>
              <a:ext uri="{FF2B5EF4-FFF2-40B4-BE49-F238E27FC236}">
                <a16:creationId xmlns:a16="http://schemas.microsoft.com/office/drawing/2014/main" id="{CD91CA8D-C30C-515B-F4B0-7800461FD5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51350" y="2190750"/>
            <a:ext cx="32893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sp>
        <p:nvSpPr>
          <p:cNvPr id="2" name="사각형: 둥근 모서리 12">
            <a:extLst>
              <a:ext uri="{FF2B5EF4-FFF2-40B4-BE49-F238E27FC236}">
                <a16:creationId xmlns:a16="http://schemas.microsoft.com/office/drawing/2014/main" id="{F904694C-66D4-99A8-EA9A-E8EA4F3E2744}"/>
              </a:ext>
            </a:extLst>
          </p:cNvPr>
          <p:cNvSpPr/>
          <p:nvPr/>
        </p:nvSpPr>
        <p:spPr>
          <a:xfrm>
            <a:off x="1449416" y="509425"/>
            <a:ext cx="2035190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74D93-90B2-215B-C6CA-9C2FC7F7C8AD}"/>
              </a:ext>
            </a:extLst>
          </p:cNvPr>
          <p:cNvSpPr txBox="1"/>
          <p:nvPr/>
        </p:nvSpPr>
        <p:spPr>
          <a:xfrm>
            <a:off x="1741268" y="576713"/>
            <a:ext cx="15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초기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Project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18B24-7476-6739-0274-C8A06705FF7B}"/>
              </a:ext>
            </a:extLst>
          </p:cNvPr>
          <p:cNvSpPr txBox="1"/>
          <p:nvPr/>
        </p:nvSpPr>
        <p:spPr>
          <a:xfrm>
            <a:off x="1597802" y="173609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example : </a:t>
            </a:r>
            <a:r>
              <a:rPr lang="en-US" dirty="0">
                <a:hlinkClick r:id="rId3"/>
              </a:rPr>
              <a:t>URL</a:t>
            </a:r>
            <a:endParaRPr lang="en-K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2F4CF2-C53A-4C11-7B66-DD3A3913D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802" y="2234923"/>
            <a:ext cx="7772400" cy="41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5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552A01-C16C-405F-A37B-05A8269E89C0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02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90AD2-246A-4351-9A94-888A9E661D1E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34C13B5-D471-4146-AC51-1435AC0DDE31}"/>
              </a:ext>
            </a:extLst>
          </p:cNvPr>
          <p:cNvSpPr/>
          <p:nvPr/>
        </p:nvSpPr>
        <p:spPr>
          <a:xfrm>
            <a:off x="1449416" y="509425"/>
            <a:ext cx="2220542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CA986-FA26-4C59-ACDD-E8AA3FE4C8C3}"/>
              </a:ext>
            </a:extLst>
          </p:cNvPr>
          <p:cNvSpPr txBox="1"/>
          <p:nvPr/>
        </p:nvSpPr>
        <p:spPr>
          <a:xfrm>
            <a:off x="1741268" y="576713"/>
            <a:ext cx="170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Reiview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E5E9F7-7916-2312-1489-758083F49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905" y="339153"/>
            <a:ext cx="6601155" cy="6407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12E717-0CF2-550D-04DB-5BB5E32785C2}"/>
              </a:ext>
            </a:extLst>
          </p:cNvPr>
          <p:cNvSpPr txBox="1"/>
          <p:nvPr/>
        </p:nvSpPr>
        <p:spPr>
          <a:xfrm>
            <a:off x="614850" y="2505670"/>
            <a:ext cx="36722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lib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matplotlib.pyplot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</a:t>
            </a:r>
            <a:r>
              <a:rPr lang="en-KR" dirty="0"/>
              <a:t>andas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KR" dirty="0"/>
              <a:t>ensorflow</a:t>
            </a:r>
          </a:p>
          <a:p>
            <a:pPr marL="285750" indent="-285750">
              <a:buFontTx/>
              <a:buChar char="-"/>
            </a:pPr>
            <a:r>
              <a:rPr lang="en-US" dirty="0"/>
              <a:t>T</a:t>
            </a:r>
            <a:r>
              <a:rPr lang="en-KR" dirty="0"/>
              <a:t>qdm</a:t>
            </a:r>
          </a:p>
          <a:p>
            <a:pPr marL="285750" indent="-285750">
              <a:buFontTx/>
              <a:buChar char="-"/>
            </a:pPr>
            <a:r>
              <a:rPr lang="en-US" dirty="0"/>
              <a:t>S</a:t>
            </a:r>
            <a:r>
              <a:rPr lang="en-KR" dirty="0"/>
              <a:t>eaborn (based on matplotlib)</a:t>
            </a:r>
          </a:p>
          <a:p>
            <a:pPr marL="285750" indent="-285750">
              <a:buFontTx/>
              <a:buChar char="-"/>
            </a:pPr>
            <a:r>
              <a:rPr lang="en-KR" dirty="0"/>
              <a:t>OS</a:t>
            </a:r>
          </a:p>
          <a:p>
            <a:pPr marL="285750" indent="-285750">
              <a:buFontTx/>
              <a:buChar char="-"/>
            </a:pPr>
            <a:r>
              <a:rPr lang="en-KR" dirty="0"/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3928106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552A01-C16C-405F-A37B-05A8269E89C0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02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90AD2-246A-4351-9A94-888A9E661D1E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34C13B5-D471-4146-AC51-1435AC0DDE31}"/>
              </a:ext>
            </a:extLst>
          </p:cNvPr>
          <p:cNvSpPr/>
          <p:nvPr/>
        </p:nvSpPr>
        <p:spPr>
          <a:xfrm>
            <a:off x="1449416" y="509425"/>
            <a:ext cx="2220542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CA986-FA26-4C59-ACDD-E8AA3FE4C8C3}"/>
              </a:ext>
            </a:extLst>
          </p:cNvPr>
          <p:cNvSpPr txBox="1"/>
          <p:nvPr/>
        </p:nvSpPr>
        <p:spPr>
          <a:xfrm>
            <a:off x="1741268" y="576713"/>
            <a:ext cx="170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Reiview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2A60FF-1ECE-2383-6063-FEA9821B2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785" y="1471898"/>
            <a:ext cx="4881912" cy="1416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8CA893-D2E8-D5F6-1819-033030DBA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589" y="2888472"/>
            <a:ext cx="5066108" cy="3262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36F92C-9F03-93A7-638D-870F3C92973C}"/>
              </a:ext>
            </a:extLst>
          </p:cNvPr>
          <p:cNvSpPr txBox="1"/>
          <p:nvPr/>
        </p:nvSpPr>
        <p:spPr>
          <a:xfrm>
            <a:off x="7068065" y="2888472"/>
            <a:ext cx="3525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COVID-19 data are </a:t>
            </a:r>
            <a:r>
              <a:rPr lang="en-US" dirty="0" err="1"/>
              <a:t>unsufficient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How to treat this problem ?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44316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552A01-C16C-405F-A37B-05A8269E89C0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02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90AD2-246A-4351-9A94-888A9E661D1E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34C13B5-D471-4146-AC51-1435AC0DDE31}"/>
              </a:ext>
            </a:extLst>
          </p:cNvPr>
          <p:cNvSpPr/>
          <p:nvPr/>
        </p:nvSpPr>
        <p:spPr>
          <a:xfrm>
            <a:off x="1449416" y="509425"/>
            <a:ext cx="2220542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CA986-FA26-4C59-ACDD-E8AA3FE4C8C3}"/>
              </a:ext>
            </a:extLst>
          </p:cNvPr>
          <p:cNvSpPr txBox="1"/>
          <p:nvPr/>
        </p:nvSpPr>
        <p:spPr>
          <a:xfrm>
            <a:off x="1741268" y="576713"/>
            <a:ext cx="170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Code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Reiview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D67D3A-1F9A-BCD2-FFD0-E5A840AA3EB6}"/>
              </a:ext>
            </a:extLst>
          </p:cNvPr>
          <p:cNvGrpSpPr/>
          <p:nvPr/>
        </p:nvGrpSpPr>
        <p:grpSpPr>
          <a:xfrm>
            <a:off x="158964" y="1442232"/>
            <a:ext cx="7261992" cy="4906343"/>
            <a:chOff x="1362917" y="1247274"/>
            <a:chExt cx="7892293" cy="58091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D3F50F-65DE-9580-9F05-B545F937A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2917" y="3331364"/>
              <a:ext cx="7892293" cy="372505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0D154C7-EA34-0443-88EB-B9DC6D246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2918" y="1247274"/>
              <a:ext cx="7772400" cy="2181726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24B3F11-7BAF-DB70-E853-5D523CDE2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715" y="1442232"/>
            <a:ext cx="4590677" cy="49063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6DD86F-5534-BDEC-EE92-5836DBC38A85}"/>
              </a:ext>
            </a:extLst>
          </p:cNvPr>
          <p:cNvSpPr txBox="1"/>
          <p:nvPr/>
        </p:nvSpPr>
        <p:spPr>
          <a:xfrm>
            <a:off x="8210209" y="1028311"/>
            <a:ext cx="298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ImageDataGenerator</a:t>
            </a:r>
            <a:r>
              <a:rPr lang="en-US" dirty="0"/>
              <a:t> : </a:t>
            </a:r>
            <a:r>
              <a:rPr lang="en-US" dirty="0">
                <a:hlinkClick r:id="rId6"/>
              </a:rPr>
              <a:t>URL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59990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552A01-C16C-405F-A37B-05A8269E89C0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03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90AD2-246A-4351-9A94-888A9E661D1E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34C13B5-D471-4146-AC51-1435AC0DDE31}"/>
              </a:ext>
            </a:extLst>
          </p:cNvPr>
          <p:cNvSpPr/>
          <p:nvPr/>
        </p:nvSpPr>
        <p:spPr>
          <a:xfrm>
            <a:off x="1449415" y="509425"/>
            <a:ext cx="1936335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CA986-FA26-4C59-ACDD-E8AA3FE4C8C3}"/>
              </a:ext>
            </a:extLst>
          </p:cNvPr>
          <p:cNvSpPr txBox="1"/>
          <p:nvPr/>
        </p:nvSpPr>
        <p:spPr>
          <a:xfrm>
            <a:off x="1643983" y="576713"/>
            <a:ext cx="17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394337-7B5E-FF90-B861-AFED963A2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437" y="755595"/>
            <a:ext cx="6843582" cy="36808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F95EDE-91EC-D3C1-99FD-90A4B9BB7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89" y="2122000"/>
            <a:ext cx="3597286" cy="20916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0E90B4-28B2-18A9-B790-55735346F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666" y="4436465"/>
            <a:ext cx="6843583" cy="181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5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F552A01-C16C-405F-A37B-05A8269E89C0}"/>
              </a:ext>
            </a:extLst>
          </p:cNvPr>
          <p:cNvSpPr txBox="1"/>
          <p:nvPr/>
        </p:nvSpPr>
        <p:spPr>
          <a:xfrm>
            <a:off x="387234" y="198446"/>
            <a:ext cx="1099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4020202020204" pitchFamily="34" charset="0"/>
                <a:ea typeface="G마켓 산스 TTF Medium" panose="02000000000000000000" pitchFamily="2" charset="-127"/>
              </a:rPr>
              <a:t>03</a:t>
            </a:r>
            <a:endParaRPr lang="ko-KR" altLang="en-US" sz="54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D90AD2-246A-4351-9A94-888A9E661D1E}"/>
              </a:ext>
            </a:extLst>
          </p:cNvPr>
          <p:cNvSpPr txBox="1"/>
          <p:nvPr/>
        </p:nvSpPr>
        <p:spPr>
          <a:xfrm>
            <a:off x="109537" y="859547"/>
            <a:ext cx="1488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ll Sans Nova" panose="020B0602020104020203" pitchFamily="34" charset="0"/>
              </a:rPr>
              <a:t>SEMINAR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Gill Sans Nova" panose="020B0602020104020203" pitchFamily="34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34C13B5-D471-4146-AC51-1435AC0DDE31}"/>
              </a:ext>
            </a:extLst>
          </p:cNvPr>
          <p:cNvSpPr/>
          <p:nvPr/>
        </p:nvSpPr>
        <p:spPr>
          <a:xfrm>
            <a:off x="1449415" y="509425"/>
            <a:ext cx="1936335" cy="492340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CA986-FA26-4C59-ACDD-E8AA3FE4C8C3}"/>
              </a:ext>
            </a:extLst>
          </p:cNvPr>
          <p:cNvSpPr txBox="1"/>
          <p:nvPr/>
        </p:nvSpPr>
        <p:spPr>
          <a:xfrm>
            <a:off x="1643983" y="576713"/>
            <a:ext cx="17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Analysis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1256AD-7A9C-F2BB-6FE9-BEABF6D0024C}"/>
              </a:ext>
            </a:extLst>
          </p:cNvPr>
          <p:cNvSpPr txBox="1"/>
          <p:nvPr/>
        </p:nvSpPr>
        <p:spPr>
          <a:xfrm>
            <a:off x="387234" y="1551426"/>
            <a:ext cx="176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outlier</a:t>
            </a:r>
            <a:endParaRPr lang="en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CC795C-4FDB-BAB1-B59E-8DA689340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0758"/>
            <a:ext cx="6361747" cy="39130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6B2791-4E6E-F4FC-BB9C-B73C7DF2B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806" y="1920758"/>
            <a:ext cx="5913194" cy="282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7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202</Words>
  <Application>Microsoft Macintosh PowerPoint</Application>
  <PresentationFormat>Widescreen</PresentationFormat>
  <Paragraphs>88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G마켓 산스 TTF Medium</vt:lpstr>
      <vt:lpstr>맑은 고딕</vt:lpstr>
      <vt:lpstr>Arial</vt:lpstr>
      <vt:lpstr>Calibri</vt:lpstr>
      <vt:lpstr>Gill Sans Nova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Sanha</dc:creator>
  <cp:lastModifiedBy>노건우</cp:lastModifiedBy>
  <cp:revision>18</cp:revision>
  <dcterms:created xsi:type="dcterms:W3CDTF">2021-03-25T14:18:36Z</dcterms:created>
  <dcterms:modified xsi:type="dcterms:W3CDTF">2022-10-06T06:48:03Z</dcterms:modified>
</cp:coreProperties>
</file>