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61" r:id="rId3"/>
    <p:sldId id="431" r:id="rId4"/>
    <p:sldId id="269" r:id="rId5"/>
    <p:sldId id="276" r:id="rId6"/>
    <p:sldId id="277" r:id="rId7"/>
    <p:sldId id="432" r:id="rId8"/>
    <p:sldId id="434" r:id="rId9"/>
    <p:sldId id="424" r:id="rId10"/>
    <p:sldId id="425" r:id="rId11"/>
    <p:sldId id="355" r:id="rId12"/>
    <p:sldId id="291" r:id="rId13"/>
    <p:sldId id="333" r:id="rId14"/>
    <p:sldId id="351" r:id="rId15"/>
    <p:sldId id="352" r:id="rId16"/>
    <p:sldId id="353" r:id="rId17"/>
    <p:sldId id="35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2526" autoAdjust="0"/>
  </p:normalViewPr>
  <p:slideViewPr>
    <p:cSldViewPr snapToGrid="0" snapToObjects="1">
      <p:cViewPr varScale="1">
        <p:scale>
          <a:sx n="43" d="100"/>
          <a:sy n="43" d="100"/>
        </p:scale>
        <p:origin x="3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14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Now that we know how the stack works and how you can call a function and return from it, let’s take a look at a basic control-flow hijacking attack.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this attack, we are writing machine code on the stack, and then we overwrite the return address so it points to that machine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Now, when the function returns, it will not return to the loop header in the main() function, but instead, it will execute the machine code we injected.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 prime example of a stack buffer overflow attack, which we combined with “code injection”.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These types of attacks were fairly popular between 1996 and 2005.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[*] Aleph One. "Smashing the stack for fun and profit. </a:t>
            </a:r>
            <a:r>
              <a:rPr lang="en-US" sz="1200" dirty="0" err="1"/>
              <a:t>Phrack</a:t>
            </a:r>
            <a:r>
              <a:rPr lang="en-US" sz="1200" dirty="0"/>
              <a:t> Magazine, 49 (14), Nov. 1996."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32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Of course, there are other ways to hijack the control flow of an application, without injecting ANY code!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long as you know what the address space of a process looks like, you can simply reuse code that is already in that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Consider, once again, our previous example.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program, like almost all other programs, uses standard C functions such as </a:t>
            </a:r>
            <a:r>
              <a:rPr lang="en-US" sz="1200" dirty="0" err="1"/>
              <a:t>printf</a:t>
            </a:r>
            <a:r>
              <a:rPr lang="en-US" sz="1200" dirty="0"/>
              <a:t> and </a:t>
            </a:r>
            <a:r>
              <a:rPr lang="en-US" sz="1200" dirty="0" err="1"/>
              <a:t>scanf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These standard C functions are implemented in a library that is usually called libc.so (or MSVCRT.dll for Windows).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Inside </a:t>
            </a:r>
            <a:r>
              <a:rPr lang="en-US" sz="1200" dirty="0" err="1"/>
              <a:t>libc</a:t>
            </a:r>
            <a:r>
              <a:rPr lang="en-US" sz="1200" dirty="0"/>
              <a:t>, we find hundreds of useful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Two particularly interesting functions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1" dirty="0" err="1"/>
              <a:t>mprotect</a:t>
            </a:r>
            <a:r>
              <a:rPr lang="en-US" sz="1200" b="0" dirty="0"/>
              <a:t>: this function allows you to change the protection bits on a virtual memory page. </a:t>
            </a:r>
            <a:r>
              <a:rPr lang="en-US" sz="1200" b="0" dirty="0" err="1"/>
              <a:t>Mprotect</a:t>
            </a:r>
            <a:r>
              <a:rPr lang="en-US" sz="1200" b="0" dirty="0"/>
              <a:t> also allows you to </a:t>
            </a:r>
            <a:r>
              <a:rPr lang="en-US" sz="1200" b="1" dirty="0"/>
              <a:t>disable DEP</a:t>
            </a:r>
            <a:r>
              <a:rPr lang="en-US" sz="1200" b="0" dirty="0"/>
              <a:t> for a page!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1" dirty="0" err="1"/>
              <a:t>execl</a:t>
            </a:r>
            <a:r>
              <a:rPr lang="en-US" sz="1200" b="0" dirty="0"/>
              <a:t> (and similar functions such as </a:t>
            </a:r>
            <a:r>
              <a:rPr lang="en-US" sz="1200" b="0" dirty="0" err="1"/>
              <a:t>execve</a:t>
            </a:r>
            <a:r>
              <a:rPr lang="en-US" sz="1200" b="0" dirty="0"/>
              <a:t>) allow you to launch a new program inside the current virtual address space. </a:t>
            </a:r>
            <a:r>
              <a:rPr lang="en-US" sz="1200" b="0" dirty="0" err="1"/>
              <a:t>Execl</a:t>
            </a:r>
            <a:r>
              <a:rPr lang="en-US" sz="1200" b="0" dirty="0"/>
              <a:t> first </a:t>
            </a:r>
            <a:r>
              <a:rPr lang="en-US" sz="1200" b="0" dirty="0" err="1"/>
              <a:t>unmaps</a:t>
            </a:r>
            <a:r>
              <a:rPr lang="en-US" sz="1200" b="0" dirty="0"/>
              <a:t> the current contents of the virtual address space, and then it loads a new program into the address space.</a:t>
            </a:r>
            <a:br>
              <a:rPr lang="en-US" sz="1200" b="0" dirty="0"/>
            </a:br>
            <a:r>
              <a:rPr lang="en-US" sz="1200" b="0" dirty="0"/>
              <a:t>This new program will then be executed!</a:t>
            </a: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[*] Solar Designer. "return-to-</a:t>
            </a:r>
            <a:r>
              <a:rPr lang="en-US" sz="1200" dirty="0" err="1"/>
              <a:t>libc</a:t>
            </a:r>
            <a:r>
              <a:rPr lang="en-US" sz="1200" dirty="0"/>
              <a:t>” attack." </a:t>
            </a:r>
            <a:r>
              <a:rPr lang="en-US" sz="1200" i="1" dirty="0" err="1"/>
              <a:t>Bugtraq</a:t>
            </a:r>
            <a:r>
              <a:rPr lang="en-US" sz="1200" i="1" dirty="0"/>
              <a:t>, Aug</a:t>
            </a:r>
            <a:r>
              <a:rPr lang="en-US" sz="1200" dirty="0"/>
              <a:t> (1997).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14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know where the </a:t>
            </a:r>
            <a:r>
              <a:rPr lang="en-US" dirty="0" err="1"/>
              <a:t>execl</a:t>
            </a:r>
            <a:r>
              <a:rPr lang="en-US" dirty="0"/>
              <a:t> function is, we can use the stack to “emulate” a call to </a:t>
            </a:r>
            <a:r>
              <a:rPr lang="en-US" dirty="0" err="1"/>
              <a:t>execl</a:t>
            </a:r>
            <a:r>
              <a:rPr lang="en-US" dirty="0"/>
              <a:t> with whatever function arguments we want!</a:t>
            </a:r>
          </a:p>
          <a:p>
            <a:r>
              <a:rPr lang="en-US" dirty="0"/>
              <a:t>All we need to do is inject the right arguments on the stack, and then overwrite the return address so that it points to </a:t>
            </a:r>
            <a:r>
              <a:rPr lang="en-US" dirty="0" err="1"/>
              <a:t>execl</a:t>
            </a:r>
            <a:r>
              <a:rPr lang="en-US" dirty="0"/>
              <a:t>.</a:t>
            </a:r>
          </a:p>
          <a:p>
            <a:r>
              <a:rPr lang="en-US" dirty="0"/>
              <a:t>Of course, you do need to know how to set up the stack, but we already went over that in the beginning of this presentation.</a:t>
            </a:r>
          </a:p>
          <a:p>
            <a:endParaRPr lang="en-US" dirty="0"/>
          </a:p>
          <a:p>
            <a:r>
              <a:rPr lang="en-US" dirty="0"/>
              <a:t>This attack technique is often referred to as a </a:t>
            </a:r>
            <a:r>
              <a:rPr lang="en-US" b="1" dirty="0"/>
              <a:t>return-to-</a:t>
            </a:r>
            <a:r>
              <a:rPr lang="en-US" b="1" dirty="0" err="1"/>
              <a:t>libc</a:t>
            </a:r>
            <a:r>
              <a:rPr lang="en-US" b="0" dirty="0"/>
              <a:t> attack.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511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x86 64-bit platforms, return-to-</a:t>
            </a:r>
            <a:r>
              <a:rPr lang="en-US" dirty="0" err="1"/>
              <a:t>libc</a:t>
            </a:r>
            <a:r>
              <a:rPr lang="en-US" dirty="0"/>
              <a:t> attacks are much harder because function arguments are passed in registers, and not on the stack.</a:t>
            </a:r>
          </a:p>
          <a:p>
            <a:r>
              <a:rPr lang="en-US" dirty="0"/>
              <a:t>There is, however, another attack technique (which we review later on) that is inspired by return-to-</a:t>
            </a:r>
            <a:r>
              <a:rPr lang="en-US" dirty="0" err="1"/>
              <a:t>libc</a:t>
            </a:r>
            <a:r>
              <a:rPr lang="en-US" dirty="0"/>
              <a:t> and that works perfectly well on x86-64.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95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6363-23A2-4F96-8960-F1695A4C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A871-EAE1-45B7-82C6-8C2575C4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A510-94BE-4A2C-8C1F-D470BAEA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D3C2-B1AF-5F46-817A-F24B5C2D9607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B8C2-9C92-4BA2-BD2C-AF4B2E3E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D7C7-50EB-4FBF-939F-3FE8ECE0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19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97D7-581E-4688-A27A-9999CBC5C4CB}" type="datetime1">
              <a:rPr lang="nl-BE" smtClean="0"/>
              <a:t>27-02-21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3DFB-93C9-4409-A9B9-AF9491650D35}" type="datetime1">
              <a:rPr lang="nl-BE" smtClean="0"/>
              <a:t>27-02-21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6B5-0656-4AFD-A48C-9E83E30BC0A2}" type="datetime1">
              <a:rPr lang="nl-BE" smtClean="0"/>
              <a:t>27-02-21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83EE-7A7F-44B3-A977-D41BEE1A6CB5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E5F0-5088-42E7-A49A-502500847AC7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DC7-8F56-4B9F-8F69-E6FE6BCF6FAE}" type="datetime1">
              <a:rPr lang="nl-BE" smtClean="0"/>
              <a:t>27-02-21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02D2-6D15-42D3-A909-CF0F75DC5C53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145-A408-4893-AB6D-59EF691D694E}" type="datetime1">
              <a:rPr lang="nl-BE" smtClean="0"/>
              <a:t>27-02-21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990B-21E5-40D4-83E0-ADFB301B6B9A}" type="datetime1">
              <a:rPr lang="nl-BE" smtClean="0"/>
              <a:t>27-02-21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32B0-BE9B-464F-A98E-C99E2CFD766B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29323CA-4C0B-4550-A7EB-1D4A89143C13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Faculty of Engineering Technology, 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EA0199C-BB26-4BF8-8B8C-D7293991CC24}" type="datetime1">
              <a:rPr lang="nl-BE" smtClean="0"/>
              <a:t>27-02-21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Faculty of Engineering Technology, 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ijn.volckaert@cs.kuleuven.be" TargetMode="External"/><Relationship Id="rId2" Type="http://schemas.openxmlformats.org/officeDocument/2006/relationships/hyperlink" Target="mailto:ruben.mechelinck@kuleuven.be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iitable.com/" TargetMode="External"/><Relationship Id="rId2" Type="http://schemas.openxmlformats.org/officeDocument/2006/relationships/hyperlink" Target="https://people.cs.kuleuven.be/~stijn.volckaert/securesoftware/gd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kuleuven.be/~stijn.volckaert/securesoftware/inte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jn-volckaert/MemoryExploit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hell-storm.org/shellcode/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6003" y="3928472"/>
            <a:ext cx="8333999" cy="23867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Ruben Mechelinck</a:t>
            </a:r>
            <a:br>
              <a:rPr lang="nl-NL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nl-NL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ruben.mechelinck@kuleuven.be</a:t>
            </a:r>
            <a:endParaRPr lang="nl-NL" dirty="0">
              <a:latin typeface="Arial"/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Stijn </a:t>
            </a:r>
            <a:r>
              <a:rPr lang="nl-NL" dirty="0" err="1">
                <a:latin typeface="Arial"/>
                <a:cs typeface="Arial"/>
              </a:rPr>
              <a:t>Volckaert</a:t>
            </a:r>
            <a:br>
              <a:rPr lang="nl-NL" dirty="0">
                <a:latin typeface="Arial"/>
                <a:cs typeface="Arial"/>
              </a:rPr>
            </a:br>
            <a:r>
              <a:rPr lang="nl-NL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stijn.volckaert@kuleuven.be</a:t>
            </a:r>
            <a:endParaRPr lang="nl-NL" dirty="0">
              <a:latin typeface="Arial"/>
              <a:cs typeface="Arial"/>
            </a:endParaRPr>
          </a:p>
          <a:p>
            <a:r>
              <a:rPr lang="nl-NL" dirty="0" err="1">
                <a:latin typeface="Arial"/>
                <a:cs typeface="Arial"/>
              </a:rPr>
              <a:t>February</a:t>
            </a:r>
            <a:r>
              <a:rPr lang="nl-NL" dirty="0">
                <a:latin typeface="Arial"/>
                <a:cs typeface="Arial"/>
              </a:rPr>
              <a:t> 2021</a:t>
            </a:r>
          </a:p>
          <a:p>
            <a:endParaRPr lang="nl-NL" dirty="0">
              <a:latin typeface="Arial"/>
              <a:cs typeface="Arial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Secure Software Lab 2</a:t>
            </a:r>
            <a:br>
              <a:rPr lang="nl-NL" dirty="0">
                <a:latin typeface="Arial"/>
                <a:cs typeface="Arial"/>
              </a:rPr>
            </a:br>
            <a:r>
              <a:rPr lang="nl-NL" dirty="0">
                <a:latin typeface="Arial"/>
                <a:cs typeface="Arial"/>
              </a:rPr>
              <a:t>Memory </a:t>
            </a:r>
            <a:r>
              <a:rPr lang="nl-NL" dirty="0" err="1">
                <a:latin typeface="Arial"/>
                <a:cs typeface="Arial"/>
              </a:rPr>
              <a:t>Exploits</a:t>
            </a:r>
            <a:endParaRPr lang="nl-NL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DF8E-DF37-9344-A415-9B7DCBE1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</a:rPr>
              <a:t>The stack pointer (</a:t>
            </a:r>
            <a:r>
              <a:rPr lang="en-US" sz="2200" dirty="0" err="1">
                <a:latin typeface="Arial"/>
                <a:cs typeface="Arial"/>
              </a:rPr>
              <a:t>rsp</a:t>
            </a:r>
            <a:r>
              <a:rPr lang="en-US" sz="2200" dirty="0">
                <a:latin typeface="Arial"/>
                <a:cs typeface="Arial"/>
              </a:rPr>
              <a:t>) points to the last pushed item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</a:rPr>
              <a:t>Linux/x86_64 function calling convention: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</a:rPr>
              <a:t>Arguments passed in registers: </a:t>
            </a:r>
            <a:r>
              <a:rPr lang="en-US" sz="2200" dirty="0" err="1">
                <a:latin typeface="Arial"/>
                <a:cs typeface="Arial"/>
              </a:rPr>
              <a:t>rdi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rsi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rdx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rcx</a:t>
            </a:r>
            <a:r>
              <a:rPr lang="en-US" sz="2200" dirty="0">
                <a:latin typeface="Arial"/>
                <a:cs typeface="Arial"/>
              </a:rPr>
              <a:t>, r8, r9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latin typeface="Arial"/>
                <a:cs typeface="Arial"/>
              </a:rPr>
              <a:t>gdb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cheatsheet</a:t>
            </a:r>
            <a:r>
              <a:rPr lang="en-US" sz="2200" dirty="0">
                <a:latin typeface="Arial"/>
                <a:cs typeface="Arial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  <a:hlinkClick r:id="rId2"/>
              </a:rPr>
              <a:t>https://people.cs.kuleuven.be/~stijn.volckaert/securesoftware/gdb.pdf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</a:rPr>
              <a:t>ascii table: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/>
                <a:cs typeface="Arial"/>
                <a:hlinkClick r:id="rId3"/>
              </a:rPr>
              <a:t>https://www.asciitable.com/</a:t>
            </a:r>
            <a:endParaRPr lang="en-US" sz="22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x86 instruction set reference:</a:t>
            </a:r>
          </a:p>
          <a:p>
            <a:pPr lvl="1"/>
            <a:r>
              <a:rPr lang="en-US" sz="2200" dirty="0">
                <a:hlinkClick r:id="rId4"/>
              </a:rPr>
              <a:t>https://people.cs.kuleuven.be/~stijn.volckaert/securesoftware/intel.pdf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A85-59F6-472D-A353-15D3EA80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B2DB-D2D2-8849-9A7E-7D6826CB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EC535-9E1B-9E44-9ADB-9993F722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Exercise 1: Useful Info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8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>
            <a:extLst>
              <a:ext uri="{FF2B5EF4-FFF2-40B4-BE49-F238E27FC236}">
                <a16:creationId xmlns:a16="http://schemas.microsoft.com/office/drawing/2014/main" id="{D6E80182-C824-4EFC-931C-1E08DA1C24F2}"/>
              </a:ext>
            </a:extLst>
          </p:cNvPr>
          <p:cNvSpPr/>
          <p:nvPr/>
        </p:nvSpPr>
        <p:spPr>
          <a:xfrm>
            <a:off x="900000" y="1437743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0B31-8711-C64C-900A-CE20390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FA34B-D044-024A-8439-28199C9724CB}"/>
              </a:ext>
            </a:extLst>
          </p:cNvPr>
          <p:cNvSpPr/>
          <p:nvPr/>
        </p:nvSpPr>
        <p:spPr>
          <a:xfrm>
            <a:off x="8674274" y="365125"/>
            <a:ext cx="2679526" cy="5811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847A-9233-6C40-94A4-39331A74A18F}"/>
              </a:ext>
            </a:extLst>
          </p:cNvPr>
          <p:cNvSpPr/>
          <p:nvPr/>
        </p:nvSpPr>
        <p:spPr>
          <a:xfrm>
            <a:off x="8674274" y="5096983"/>
            <a:ext cx="2679526" cy="4485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4780-7670-4B48-B2C1-C3BCEC3C90DA}"/>
              </a:ext>
            </a:extLst>
          </p:cNvPr>
          <p:cNvSpPr/>
          <p:nvPr/>
        </p:nvSpPr>
        <p:spPr>
          <a:xfrm>
            <a:off x="8674274" y="554553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DE8F-A4C2-E14E-AAB4-6949D0D39599}"/>
              </a:ext>
            </a:extLst>
          </p:cNvPr>
          <p:cNvSpPr/>
          <p:nvPr/>
        </p:nvSpPr>
        <p:spPr>
          <a:xfrm>
            <a:off x="8674274" y="442414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8838-F89D-884A-B0D8-36C96BA3C183}"/>
              </a:ext>
            </a:extLst>
          </p:cNvPr>
          <p:cNvSpPr/>
          <p:nvPr/>
        </p:nvSpPr>
        <p:spPr>
          <a:xfrm>
            <a:off x="8674274" y="2126054"/>
            <a:ext cx="2679526" cy="1955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FD9A7-BEF3-704F-82E0-C18A6A77111A}"/>
              </a:ext>
            </a:extLst>
          </p:cNvPr>
          <p:cNvSpPr/>
          <p:nvPr/>
        </p:nvSpPr>
        <p:spPr>
          <a:xfrm>
            <a:off x="8674274" y="492060"/>
            <a:ext cx="2679526" cy="1477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libc.so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3B459A5-4692-9A46-AC2C-BFFE874096C7}"/>
              </a:ext>
            </a:extLst>
          </p:cNvPr>
          <p:cNvSpPr/>
          <p:nvPr/>
        </p:nvSpPr>
        <p:spPr>
          <a:xfrm>
            <a:off x="426680" y="2910830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57E3-AF94-A143-8740-884C231FA542}"/>
              </a:ext>
            </a:extLst>
          </p:cNvPr>
          <p:cNvSpPr/>
          <p:nvPr/>
        </p:nvSpPr>
        <p:spPr>
          <a:xfrm>
            <a:off x="8674274" y="3561402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581D2-59A4-9D41-822F-3781D1E003AA}"/>
              </a:ext>
            </a:extLst>
          </p:cNvPr>
          <p:cNvSpPr/>
          <p:nvPr/>
        </p:nvSpPr>
        <p:spPr>
          <a:xfrm>
            <a:off x="8674274" y="3821338"/>
            <a:ext cx="2679526" cy="259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Stack Canary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0BBC0-6511-CD44-8608-A9C721FD9A37}"/>
              </a:ext>
            </a:extLst>
          </p:cNvPr>
          <p:cNvSpPr/>
          <p:nvPr/>
        </p:nvSpPr>
        <p:spPr>
          <a:xfrm>
            <a:off x="8674274" y="84074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85E8-D8E6-FF45-ADCD-4CEC01F8F413}"/>
              </a:ext>
            </a:extLst>
          </p:cNvPr>
          <p:cNvSpPr/>
          <p:nvPr/>
        </p:nvSpPr>
        <p:spPr>
          <a:xfrm>
            <a:off x="8674274" y="1100682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88FB7-E38A-B347-9FFD-86C1230EF214}"/>
              </a:ext>
            </a:extLst>
          </p:cNvPr>
          <p:cNvSpPr/>
          <p:nvPr/>
        </p:nvSpPr>
        <p:spPr>
          <a:xfrm>
            <a:off x="8674274" y="1348257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mprotect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949CD-D925-BA40-919F-BE43FF9CA1D6}"/>
              </a:ext>
            </a:extLst>
          </p:cNvPr>
          <p:cNvSpPr/>
          <p:nvPr/>
        </p:nvSpPr>
        <p:spPr>
          <a:xfrm>
            <a:off x="8674274" y="160957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8251895-B76B-5145-8376-B757E5685F3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902760" y="3691370"/>
            <a:ext cx="5771514" cy="6821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weapons clipart">
            <a:extLst>
              <a:ext uri="{FF2B5EF4-FFF2-40B4-BE49-F238E27FC236}">
                <a16:creationId xmlns:a16="http://schemas.microsoft.com/office/drawing/2014/main" id="{A4D7523D-528D-F246-8820-F6E96954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1C620C-DF7F-40C9-BFBC-3E82B35F21AC}"/>
              </a:ext>
            </a:extLst>
          </p:cNvPr>
          <p:cNvSpPr txBox="1">
            <a:spLocks/>
          </p:cNvSpPr>
          <p:nvPr/>
        </p:nvSpPr>
        <p:spPr>
          <a:xfrm>
            <a:off x="838200" y="134521"/>
            <a:ext cx="10525626" cy="9753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Code-Reuse Attacks: return-to-</a:t>
            </a:r>
            <a:r>
              <a:rPr lang="en-US" dirty="0" err="1">
                <a:latin typeface="Arial"/>
                <a:cs typeface="Arial"/>
              </a:rPr>
              <a:t>libc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C0B1F-EE79-4B29-8791-A118A636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438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0B31-8711-C64C-900A-CE20390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FA34B-D044-024A-8439-28199C9724CB}"/>
              </a:ext>
            </a:extLst>
          </p:cNvPr>
          <p:cNvSpPr/>
          <p:nvPr/>
        </p:nvSpPr>
        <p:spPr>
          <a:xfrm>
            <a:off x="8674274" y="365125"/>
            <a:ext cx="2679526" cy="5811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847A-9233-6C40-94A4-39331A74A18F}"/>
              </a:ext>
            </a:extLst>
          </p:cNvPr>
          <p:cNvSpPr/>
          <p:nvPr/>
        </p:nvSpPr>
        <p:spPr>
          <a:xfrm>
            <a:off x="8674275" y="5102854"/>
            <a:ext cx="2679526" cy="4485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4780-7670-4B48-B2C1-C3BCEC3C90DA}"/>
              </a:ext>
            </a:extLst>
          </p:cNvPr>
          <p:cNvSpPr/>
          <p:nvPr/>
        </p:nvSpPr>
        <p:spPr>
          <a:xfrm>
            <a:off x="8674275" y="5551410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DE8F-A4C2-E14E-AAB4-6949D0D39599}"/>
              </a:ext>
            </a:extLst>
          </p:cNvPr>
          <p:cNvSpPr/>
          <p:nvPr/>
        </p:nvSpPr>
        <p:spPr>
          <a:xfrm>
            <a:off x="8668187" y="442414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8838-F89D-884A-B0D8-36C96BA3C183}"/>
              </a:ext>
            </a:extLst>
          </p:cNvPr>
          <p:cNvSpPr/>
          <p:nvPr/>
        </p:nvSpPr>
        <p:spPr>
          <a:xfrm>
            <a:off x="8674274" y="2121960"/>
            <a:ext cx="2679526" cy="1955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FD9A7-BEF3-704F-82E0-C18A6A77111A}"/>
              </a:ext>
            </a:extLst>
          </p:cNvPr>
          <p:cNvSpPr/>
          <p:nvPr/>
        </p:nvSpPr>
        <p:spPr>
          <a:xfrm>
            <a:off x="8674274" y="492060"/>
            <a:ext cx="2679526" cy="1477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libc.so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57E3-AF94-A143-8740-884C231FA542}"/>
              </a:ext>
            </a:extLst>
          </p:cNvPr>
          <p:cNvSpPr/>
          <p:nvPr/>
        </p:nvSpPr>
        <p:spPr>
          <a:xfrm>
            <a:off x="8674274" y="3561629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581D2-59A4-9D41-822F-3781D1E003AA}"/>
              </a:ext>
            </a:extLst>
          </p:cNvPr>
          <p:cNvSpPr/>
          <p:nvPr/>
        </p:nvSpPr>
        <p:spPr>
          <a:xfrm>
            <a:off x="8674274" y="3817244"/>
            <a:ext cx="2679526" cy="259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Stack Canary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0BBC0-6511-CD44-8608-A9C721FD9A37}"/>
              </a:ext>
            </a:extLst>
          </p:cNvPr>
          <p:cNvSpPr/>
          <p:nvPr/>
        </p:nvSpPr>
        <p:spPr>
          <a:xfrm>
            <a:off x="8674274" y="84074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85E8-D8E6-FF45-ADCD-4CEC01F8F413}"/>
              </a:ext>
            </a:extLst>
          </p:cNvPr>
          <p:cNvSpPr/>
          <p:nvPr/>
        </p:nvSpPr>
        <p:spPr>
          <a:xfrm>
            <a:off x="8674274" y="1100682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88FB7-E38A-B347-9FFD-86C1230EF214}"/>
              </a:ext>
            </a:extLst>
          </p:cNvPr>
          <p:cNvSpPr/>
          <p:nvPr/>
        </p:nvSpPr>
        <p:spPr>
          <a:xfrm>
            <a:off x="8674274" y="1348257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mprotect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949CD-D925-BA40-919F-BE43FF9CA1D6}"/>
              </a:ext>
            </a:extLst>
          </p:cNvPr>
          <p:cNvSpPr/>
          <p:nvPr/>
        </p:nvSpPr>
        <p:spPr>
          <a:xfrm>
            <a:off x="8674274" y="160957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Image result for weapons clipart">
            <a:extLst>
              <a:ext uri="{FF2B5EF4-FFF2-40B4-BE49-F238E27FC236}">
                <a16:creationId xmlns:a16="http://schemas.microsoft.com/office/drawing/2014/main" id="{53216B59-A326-C542-9ED9-D6613117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75CD97-EE8F-2149-ACF2-24586DA7F990}"/>
              </a:ext>
            </a:extLst>
          </p:cNvPr>
          <p:cNvSpPr/>
          <p:nvPr/>
        </p:nvSpPr>
        <p:spPr>
          <a:xfrm>
            <a:off x="8674274" y="329599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96B06-84A0-8E44-875C-05B4CEF34C8E}"/>
              </a:ext>
            </a:extLst>
          </p:cNvPr>
          <p:cNvSpPr/>
          <p:nvPr/>
        </p:nvSpPr>
        <p:spPr>
          <a:xfrm>
            <a:off x="8674274" y="30455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82812-E73D-4E41-AED3-D7572CEB1B9B}"/>
              </a:ext>
            </a:extLst>
          </p:cNvPr>
          <p:cNvSpPr/>
          <p:nvPr/>
        </p:nvSpPr>
        <p:spPr>
          <a:xfrm>
            <a:off x="8674274" y="2782480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9C48E-F192-3143-A491-C915FA1EF176}"/>
              </a:ext>
            </a:extLst>
          </p:cNvPr>
          <p:cNvSpPr/>
          <p:nvPr/>
        </p:nvSpPr>
        <p:spPr>
          <a:xfrm>
            <a:off x="8674274" y="25280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“/bin/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903DBF-EE34-344E-A9AA-45C8475BC4A3}"/>
              </a:ext>
            </a:extLst>
          </p:cNvPr>
          <p:cNvSpPr/>
          <p:nvPr/>
        </p:nvSpPr>
        <p:spPr>
          <a:xfrm>
            <a:off x="8674274" y="3556618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A9A749-44CF-F747-AD9A-5E068615B730}"/>
              </a:ext>
            </a:extLst>
          </p:cNvPr>
          <p:cNvCxnSpPr>
            <a:cxnSpLocks/>
            <a:stCxn id="26" idx="1"/>
            <a:endCxn id="19" idx="1"/>
          </p:cNvCxnSpPr>
          <p:nvPr/>
        </p:nvCxnSpPr>
        <p:spPr>
          <a:xfrm rot="10800000">
            <a:off x="8674274" y="1739544"/>
            <a:ext cx="12700" cy="1947042"/>
          </a:xfrm>
          <a:prstGeom prst="bentConnector3">
            <a:avLst>
              <a:gd name="adj1" fmla="val 23315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64881-9E1A-9447-B4A2-EAC9C96ADAC5}"/>
              </a:ext>
            </a:extLst>
          </p:cNvPr>
          <p:cNvSpPr/>
          <p:nvPr/>
        </p:nvSpPr>
        <p:spPr>
          <a:xfrm>
            <a:off x="3838954" y="1140072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(const char* path, char* arg0, ...)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39B100-8FCF-B548-8DC3-B0C89AD14831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489160" y="1303139"/>
            <a:ext cx="185114" cy="43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0856D5A-7E96-AD4D-BE41-3D7158FA5135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>
            <a:off x="8674274" y="2658019"/>
            <a:ext cx="12700" cy="76794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00D37-99E5-BC4B-A9BB-FA29E5F5F09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64057" y="1540006"/>
            <a:ext cx="2510217" cy="18859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D85845A-EE6D-644D-BEC8-11718D8A1C4B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 rot="10800000">
            <a:off x="8674274" y="2658019"/>
            <a:ext cx="12700" cy="51750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7AE43C-F27F-7E4C-A64E-87378E8473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249026" y="1554424"/>
            <a:ext cx="1425248" cy="16210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CFEC27-050A-0D4F-84D7-3F8F1FF6EA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217326" y="1540005"/>
            <a:ext cx="456948" cy="13724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ABCDE268-CBDC-4811-AC6A-507EDB883A4B}"/>
              </a:ext>
            </a:extLst>
          </p:cNvPr>
          <p:cNvSpPr/>
          <p:nvPr/>
        </p:nvSpPr>
        <p:spPr>
          <a:xfrm>
            <a:off x="900000" y="1437743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ight Arrow 12">
            <a:extLst>
              <a:ext uri="{FF2B5EF4-FFF2-40B4-BE49-F238E27FC236}">
                <a16:creationId xmlns:a16="http://schemas.microsoft.com/office/drawing/2014/main" id="{08BA94DE-E084-4F3E-A4C1-30C7E4A26AC1}"/>
              </a:ext>
            </a:extLst>
          </p:cNvPr>
          <p:cNvSpPr/>
          <p:nvPr/>
        </p:nvSpPr>
        <p:spPr>
          <a:xfrm>
            <a:off x="426680" y="2910830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2">
            <a:extLst>
              <a:ext uri="{FF2B5EF4-FFF2-40B4-BE49-F238E27FC236}">
                <a16:creationId xmlns:a16="http://schemas.microsoft.com/office/drawing/2014/main" id="{372A9D95-AE5D-4A6B-9D45-927832DFCB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2760" y="3691370"/>
            <a:ext cx="5771514" cy="6821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9488ED1-4279-44F5-B5FE-DC2856ACF554}"/>
              </a:ext>
            </a:extLst>
          </p:cNvPr>
          <p:cNvSpPr txBox="1">
            <a:spLocks/>
          </p:cNvSpPr>
          <p:nvPr/>
        </p:nvSpPr>
        <p:spPr>
          <a:xfrm>
            <a:off x="838200" y="134521"/>
            <a:ext cx="10525626" cy="9753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Code-Reuse Attacks: return-to-</a:t>
            </a:r>
            <a:r>
              <a:rPr lang="en-US" dirty="0" err="1">
                <a:latin typeface="Arial"/>
                <a:cs typeface="Arial"/>
              </a:rPr>
              <a:t>libc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BF4BB4-D289-4A0E-9652-08639858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602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0B31-8711-C64C-900A-CE20390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FA34B-D044-024A-8439-28199C9724CB}"/>
              </a:ext>
            </a:extLst>
          </p:cNvPr>
          <p:cNvSpPr/>
          <p:nvPr/>
        </p:nvSpPr>
        <p:spPr>
          <a:xfrm>
            <a:off x="8674274" y="365125"/>
            <a:ext cx="2679526" cy="5811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847A-9233-6C40-94A4-39331A74A18F}"/>
              </a:ext>
            </a:extLst>
          </p:cNvPr>
          <p:cNvSpPr/>
          <p:nvPr/>
        </p:nvSpPr>
        <p:spPr>
          <a:xfrm>
            <a:off x="8674275" y="5102854"/>
            <a:ext cx="2679526" cy="4485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4780-7670-4B48-B2C1-C3BCEC3C90DA}"/>
              </a:ext>
            </a:extLst>
          </p:cNvPr>
          <p:cNvSpPr/>
          <p:nvPr/>
        </p:nvSpPr>
        <p:spPr>
          <a:xfrm>
            <a:off x="8674275" y="5551410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DE8F-A4C2-E14E-AAB4-6949D0D39599}"/>
              </a:ext>
            </a:extLst>
          </p:cNvPr>
          <p:cNvSpPr/>
          <p:nvPr/>
        </p:nvSpPr>
        <p:spPr>
          <a:xfrm>
            <a:off x="8668187" y="442414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8838-F89D-884A-B0D8-36C96BA3C183}"/>
              </a:ext>
            </a:extLst>
          </p:cNvPr>
          <p:cNvSpPr/>
          <p:nvPr/>
        </p:nvSpPr>
        <p:spPr>
          <a:xfrm>
            <a:off x="8674274" y="2121960"/>
            <a:ext cx="2679526" cy="1955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FD9A7-BEF3-704F-82E0-C18A6A77111A}"/>
              </a:ext>
            </a:extLst>
          </p:cNvPr>
          <p:cNvSpPr/>
          <p:nvPr/>
        </p:nvSpPr>
        <p:spPr>
          <a:xfrm>
            <a:off x="8674274" y="492060"/>
            <a:ext cx="2679526" cy="1477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libc.so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57E3-AF94-A143-8740-884C231FA542}"/>
              </a:ext>
            </a:extLst>
          </p:cNvPr>
          <p:cNvSpPr/>
          <p:nvPr/>
        </p:nvSpPr>
        <p:spPr>
          <a:xfrm>
            <a:off x="8674274" y="3561629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581D2-59A4-9D41-822F-3781D1E003AA}"/>
              </a:ext>
            </a:extLst>
          </p:cNvPr>
          <p:cNvSpPr/>
          <p:nvPr/>
        </p:nvSpPr>
        <p:spPr>
          <a:xfrm>
            <a:off x="8674274" y="3817244"/>
            <a:ext cx="2679526" cy="259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Stack Canary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0BBC0-6511-CD44-8608-A9C721FD9A37}"/>
              </a:ext>
            </a:extLst>
          </p:cNvPr>
          <p:cNvSpPr/>
          <p:nvPr/>
        </p:nvSpPr>
        <p:spPr>
          <a:xfrm>
            <a:off x="8674274" y="84074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85E8-D8E6-FF45-ADCD-4CEC01F8F413}"/>
              </a:ext>
            </a:extLst>
          </p:cNvPr>
          <p:cNvSpPr/>
          <p:nvPr/>
        </p:nvSpPr>
        <p:spPr>
          <a:xfrm>
            <a:off x="8674274" y="1100682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88FB7-E38A-B347-9FFD-86C1230EF214}"/>
              </a:ext>
            </a:extLst>
          </p:cNvPr>
          <p:cNvSpPr/>
          <p:nvPr/>
        </p:nvSpPr>
        <p:spPr>
          <a:xfrm>
            <a:off x="8674274" y="1348257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mprotect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949CD-D925-BA40-919F-BE43FF9CA1D6}"/>
              </a:ext>
            </a:extLst>
          </p:cNvPr>
          <p:cNvSpPr/>
          <p:nvPr/>
        </p:nvSpPr>
        <p:spPr>
          <a:xfrm>
            <a:off x="8674274" y="160957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Image result for weapons clipart">
            <a:extLst>
              <a:ext uri="{FF2B5EF4-FFF2-40B4-BE49-F238E27FC236}">
                <a16:creationId xmlns:a16="http://schemas.microsoft.com/office/drawing/2014/main" id="{53216B59-A326-C542-9ED9-D6613117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75CD97-EE8F-2149-ACF2-24586DA7F990}"/>
              </a:ext>
            </a:extLst>
          </p:cNvPr>
          <p:cNvSpPr/>
          <p:nvPr/>
        </p:nvSpPr>
        <p:spPr>
          <a:xfrm>
            <a:off x="8674274" y="329599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96B06-84A0-8E44-875C-05B4CEF34C8E}"/>
              </a:ext>
            </a:extLst>
          </p:cNvPr>
          <p:cNvSpPr/>
          <p:nvPr/>
        </p:nvSpPr>
        <p:spPr>
          <a:xfrm>
            <a:off x="8674274" y="30455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82812-E73D-4E41-AED3-D7572CEB1B9B}"/>
              </a:ext>
            </a:extLst>
          </p:cNvPr>
          <p:cNvSpPr/>
          <p:nvPr/>
        </p:nvSpPr>
        <p:spPr>
          <a:xfrm>
            <a:off x="8674274" y="2782480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9C48E-F192-3143-A491-C915FA1EF176}"/>
              </a:ext>
            </a:extLst>
          </p:cNvPr>
          <p:cNvSpPr/>
          <p:nvPr/>
        </p:nvSpPr>
        <p:spPr>
          <a:xfrm>
            <a:off x="8674274" y="25280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“/bin/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903DBF-EE34-344E-A9AA-45C8475BC4A3}"/>
              </a:ext>
            </a:extLst>
          </p:cNvPr>
          <p:cNvSpPr/>
          <p:nvPr/>
        </p:nvSpPr>
        <p:spPr>
          <a:xfrm>
            <a:off x="8674274" y="3556618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A9A749-44CF-F747-AD9A-5E068615B730}"/>
              </a:ext>
            </a:extLst>
          </p:cNvPr>
          <p:cNvCxnSpPr>
            <a:cxnSpLocks/>
            <a:stCxn id="26" idx="1"/>
            <a:endCxn id="19" idx="1"/>
          </p:cNvCxnSpPr>
          <p:nvPr/>
        </p:nvCxnSpPr>
        <p:spPr>
          <a:xfrm rot="10800000">
            <a:off x="8674274" y="1739544"/>
            <a:ext cx="12700" cy="1947042"/>
          </a:xfrm>
          <a:prstGeom prst="bentConnector3">
            <a:avLst>
              <a:gd name="adj1" fmla="val 23315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64881-9E1A-9447-B4A2-EAC9C96ADAC5}"/>
              </a:ext>
            </a:extLst>
          </p:cNvPr>
          <p:cNvSpPr/>
          <p:nvPr/>
        </p:nvSpPr>
        <p:spPr>
          <a:xfrm>
            <a:off x="3838954" y="1140072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path,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arg0, …)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39B100-8FCF-B548-8DC3-B0C89AD14831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489160" y="1303139"/>
            <a:ext cx="185114" cy="43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0856D5A-7E96-AD4D-BE41-3D7158FA5135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>
            <a:off x="8674274" y="2658019"/>
            <a:ext cx="12700" cy="76794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00D37-99E5-BC4B-A9BB-FA29E5F5F09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64057" y="1540006"/>
            <a:ext cx="2510217" cy="18859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D85845A-EE6D-644D-BEC8-11718D8A1C4B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 rot="10800000">
            <a:off x="8674274" y="2658019"/>
            <a:ext cx="12700" cy="51750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7AE43C-F27F-7E4C-A64E-87378E8473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91753" y="1535515"/>
            <a:ext cx="1782521" cy="1640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CFEC27-050A-0D4F-84D7-3F8F1FF6EA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77278" y="1535515"/>
            <a:ext cx="996996" cy="13769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5F150EE-DA13-474A-9450-5B23CAA41DED}"/>
              </a:ext>
            </a:extLst>
          </p:cNvPr>
          <p:cNvSpPr/>
          <p:nvPr/>
        </p:nvSpPr>
        <p:spPr>
          <a:xfrm>
            <a:off x="3838954" y="1140071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null)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B0EB33D0-E2AA-444E-9FBC-FB363B7E5E28}"/>
              </a:ext>
            </a:extLst>
          </p:cNvPr>
          <p:cNvSpPr/>
          <p:nvPr/>
        </p:nvSpPr>
        <p:spPr>
          <a:xfrm>
            <a:off x="900000" y="1437743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E0E4B6-590F-42CA-A327-FFE453824B9A}"/>
              </a:ext>
            </a:extLst>
          </p:cNvPr>
          <p:cNvSpPr txBox="1">
            <a:spLocks/>
          </p:cNvSpPr>
          <p:nvPr/>
        </p:nvSpPr>
        <p:spPr>
          <a:xfrm>
            <a:off x="838200" y="134521"/>
            <a:ext cx="10525626" cy="9753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Code-Reuse Attacks: return-to-</a:t>
            </a:r>
            <a:r>
              <a:rPr lang="en-US" dirty="0" err="1">
                <a:latin typeface="Arial"/>
                <a:cs typeface="Arial"/>
              </a:rPr>
              <a:t>libc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43C301-D94A-4772-80FA-654564FE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5828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0B31-8711-C64C-900A-CE20390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FA34B-D044-024A-8439-28199C9724CB}"/>
              </a:ext>
            </a:extLst>
          </p:cNvPr>
          <p:cNvSpPr/>
          <p:nvPr/>
        </p:nvSpPr>
        <p:spPr>
          <a:xfrm>
            <a:off x="8674274" y="365125"/>
            <a:ext cx="2679526" cy="5811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847A-9233-6C40-94A4-39331A74A18F}"/>
              </a:ext>
            </a:extLst>
          </p:cNvPr>
          <p:cNvSpPr/>
          <p:nvPr/>
        </p:nvSpPr>
        <p:spPr>
          <a:xfrm>
            <a:off x="8674275" y="5102854"/>
            <a:ext cx="2679526" cy="4485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4780-7670-4B48-B2C1-C3BCEC3C90DA}"/>
              </a:ext>
            </a:extLst>
          </p:cNvPr>
          <p:cNvSpPr/>
          <p:nvPr/>
        </p:nvSpPr>
        <p:spPr>
          <a:xfrm>
            <a:off x="8674275" y="5551410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DE8F-A4C2-E14E-AAB4-6949D0D39599}"/>
              </a:ext>
            </a:extLst>
          </p:cNvPr>
          <p:cNvSpPr/>
          <p:nvPr/>
        </p:nvSpPr>
        <p:spPr>
          <a:xfrm>
            <a:off x="8668187" y="442414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8838-F89D-884A-B0D8-36C96BA3C183}"/>
              </a:ext>
            </a:extLst>
          </p:cNvPr>
          <p:cNvSpPr/>
          <p:nvPr/>
        </p:nvSpPr>
        <p:spPr>
          <a:xfrm>
            <a:off x="8674274" y="2121960"/>
            <a:ext cx="2679526" cy="1955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FD9A7-BEF3-704F-82E0-C18A6A77111A}"/>
              </a:ext>
            </a:extLst>
          </p:cNvPr>
          <p:cNvSpPr/>
          <p:nvPr/>
        </p:nvSpPr>
        <p:spPr>
          <a:xfrm>
            <a:off x="8674274" y="492060"/>
            <a:ext cx="2679526" cy="1477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libc.so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57E3-AF94-A143-8740-884C231FA542}"/>
              </a:ext>
            </a:extLst>
          </p:cNvPr>
          <p:cNvSpPr/>
          <p:nvPr/>
        </p:nvSpPr>
        <p:spPr>
          <a:xfrm>
            <a:off x="8674274" y="3561629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581D2-59A4-9D41-822F-3781D1E003AA}"/>
              </a:ext>
            </a:extLst>
          </p:cNvPr>
          <p:cNvSpPr/>
          <p:nvPr/>
        </p:nvSpPr>
        <p:spPr>
          <a:xfrm>
            <a:off x="8674274" y="3817244"/>
            <a:ext cx="2679526" cy="259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Stack Canary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0BBC0-6511-CD44-8608-A9C721FD9A37}"/>
              </a:ext>
            </a:extLst>
          </p:cNvPr>
          <p:cNvSpPr/>
          <p:nvPr/>
        </p:nvSpPr>
        <p:spPr>
          <a:xfrm>
            <a:off x="8674274" y="84074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85E8-D8E6-FF45-ADCD-4CEC01F8F413}"/>
              </a:ext>
            </a:extLst>
          </p:cNvPr>
          <p:cNvSpPr/>
          <p:nvPr/>
        </p:nvSpPr>
        <p:spPr>
          <a:xfrm>
            <a:off x="8674274" y="1100682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88FB7-E38A-B347-9FFD-86C1230EF214}"/>
              </a:ext>
            </a:extLst>
          </p:cNvPr>
          <p:cNvSpPr/>
          <p:nvPr/>
        </p:nvSpPr>
        <p:spPr>
          <a:xfrm>
            <a:off x="8674274" y="1348257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mprotect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949CD-D925-BA40-919F-BE43FF9CA1D6}"/>
              </a:ext>
            </a:extLst>
          </p:cNvPr>
          <p:cNvSpPr/>
          <p:nvPr/>
        </p:nvSpPr>
        <p:spPr>
          <a:xfrm>
            <a:off x="8674274" y="160957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Image result for weapons clipart">
            <a:extLst>
              <a:ext uri="{FF2B5EF4-FFF2-40B4-BE49-F238E27FC236}">
                <a16:creationId xmlns:a16="http://schemas.microsoft.com/office/drawing/2014/main" id="{53216B59-A326-C542-9ED9-D6613117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75CD97-EE8F-2149-ACF2-24586DA7F990}"/>
              </a:ext>
            </a:extLst>
          </p:cNvPr>
          <p:cNvSpPr/>
          <p:nvPr/>
        </p:nvSpPr>
        <p:spPr>
          <a:xfrm>
            <a:off x="8674274" y="329599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96B06-84A0-8E44-875C-05B4CEF34C8E}"/>
              </a:ext>
            </a:extLst>
          </p:cNvPr>
          <p:cNvSpPr/>
          <p:nvPr/>
        </p:nvSpPr>
        <p:spPr>
          <a:xfrm>
            <a:off x="8674274" y="30455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82812-E73D-4E41-AED3-D7572CEB1B9B}"/>
              </a:ext>
            </a:extLst>
          </p:cNvPr>
          <p:cNvSpPr/>
          <p:nvPr/>
        </p:nvSpPr>
        <p:spPr>
          <a:xfrm>
            <a:off x="8674274" y="2782480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9C48E-F192-3143-A491-C915FA1EF176}"/>
              </a:ext>
            </a:extLst>
          </p:cNvPr>
          <p:cNvSpPr/>
          <p:nvPr/>
        </p:nvSpPr>
        <p:spPr>
          <a:xfrm>
            <a:off x="8674274" y="25280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“/bin/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903DBF-EE34-344E-A9AA-45C8475BC4A3}"/>
              </a:ext>
            </a:extLst>
          </p:cNvPr>
          <p:cNvSpPr/>
          <p:nvPr/>
        </p:nvSpPr>
        <p:spPr>
          <a:xfrm>
            <a:off x="8674274" y="3556618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A9A749-44CF-F747-AD9A-5E068615B730}"/>
              </a:ext>
            </a:extLst>
          </p:cNvPr>
          <p:cNvCxnSpPr>
            <a:cxnSpLocks/>
            <a:stCxn id="26" idx="1"/>
            <a:endCxn id="19" idx="1"/>
          </p:cNvCxnSpPr>
          <p:nvPr/>
        </p:nvCxnSpPr>
        <p:spPr>
          <a:xfrm rot="10800000">
            <a:off x="8674274" y="1739544"/>
            <a:ext cx="12700" cy="1947042"/>
          </a:xfrm>
          <a:prstGeom prst="bentConnector3">
            <a:avLst>
              <a:gd name="adj1" fmla="val 23315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64881-9E1A-9447-B4A2-EAC9C96ADAC5}"/>
              </a:ext>
            </a:extLst>
          </p:cNvPr>
          <p:cNvSpPr/>
          <p:nvPr/>
        </p:nvSpPr>
        <p:spPr>
          <a:xfrm>
            <a:off x="3838954" y="1140072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path,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arg0, …)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39B100-8FCF-B548-8DC3-B0C89AD14831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489160" y="1303139"/>
            <a:ext cx="185114" cy="43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0856D5A-7E96-AD4D-BE41-3D7158FA5135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>
            <a:off x="8674274" y="2658019"/>
            <a:ext cx="12700" cy="76794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00D37-99E5-BC4B-A9BB-FA29E5F5F09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64057" y="1540006"/>
            <a:ext cx="2510217" cy="18859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D85845A-EE6D-644D-BEC8-11718D8A1C4B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 rot="10800000">
            <a:off x="8674274" y="2658019"/>
            <a:ext cx="12700" cy="51750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CFEC27-050A-0D4F-84D7-3F8F1FF6EA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77278" y="1535515"/>
            <a:ext cx="996996" cy="13769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5F150EE-DA13-474A-9450-5B23CAA41DED}"/>
              </a:ext>
            </a:extLst>
          </p:cNvPr>
          <p:cNvSpPr/>
          <p:nvPr/>
        </p:nvSpPr>
        <p:spPr>
          <a:xfrm>
            <a:off x="3838954" y="1140071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null)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A84EB95-A6F1-3846-B436-F8EBF9DB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3884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attack:</a:t>
            </a:r>
          </a:p>
          <a:p>
            <a:r>
              <a:rPr lang="en-US" dirty="0"/>
              <a:t>Execute any </a:t>
            </a:r>
            <a:r>
              <a:rPr lang="en-US" dirty="0" err="1"/>
              <a:t>libc</a:t>
            </a:r>
            <a:r>
              <a:rPr lang="en-US" dirty="0"/>
              <a:t> function</a:t>
            </a:r>
          </a:p>
          <a:p>
            <a:r>
              <a:rPr lang="en-US" dirty="0"/>
              <a:t>With attacker-chosen arguments</a:t>
            </a:r>
          </a:p>
          <a:p>
            <a:r>
              <a:rPr lang="en-US" b="1" dirty="0"/>
              <a:t>WITHOUT injecting code!!!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BBD9E-153D-B14A-8E0B-7CCF3D78860C}"/>
              </a:ext>
            </a:extLst>
          </p:cNvPr>
          <p:cNvCxnSpPr>
            <a:cxnSpLocks/>
          </p:cNvCxnSpPr>
          <p:nvPr/>
        </p:nvCxnSpPr>
        <p:spPr>
          <a:xfrm>
            <a:off x="6891753" y="1535515"/>
            <a:ext cx="1782521" cy="1640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33F46A1-786A-42A0-9801-94C3366B8D20}"/>
              </a:ext>
            </a:extLst>
          </p:cNvPr>
          <p:cNvSpPr txBox="1">
            <a:spLocks/>
          </p:cNvSpPr>
          <p:nvPr/>
        </p:nvSpPr>
        <p:spPr>
          <a:xfrm>
            <a:off x="838200" y="134521"/>
            <a:ext cx="10525626" cy="9753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Code-Reuse Attacks: return-to-</a:t>
            </a:r>
            <a:r>
              <a:rPr lang="en-US" dirty="0" err="1">
                <a:latin typeface="Arial"/>
                <a:cs typeface="Arial"/>
              </a:rPr>
              <a:t>libc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F409DF-2206-4E75-85B5-214FEBDC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571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0B31-8711-C64C-900A-CE20390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FA34B-D044-024A-8439-28199C9724CB}"/>
              </a:ext>
            </a:extLst>
          </p:cNvPr>
          <p:cNvSpPr/>
          <p:nvPr/>
        </p:nvSpPr>
        <p:spPr>
          <a:xfrm>
            <a:off x="8674274" y="365125"/>
            <a:ext cx="2679526" cy="5811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847A-9233-6C40-94A4-39331A74A18F}"/>
              </a:ext>
            </a:extLst>
          </p:cNvPr>
          <p:cNvSpPr/>
          <p:nvPr/>
        </p:nvSpPr>
        <p:spPr>
          <a:xfrm>
            <a:off x="8674275" y="5102854"/>
            <a:ext cx="2679526" cy="4485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4780-7670-4B48-B2C1-C3BCEC3C90DA}"/>
              </a:ext>
            </a:extLst>
          </p:cNvPr>
          <p:cNvSpPr/>
          <p:nvPr/>
        </p:nvSpPr>
        <p:spPr>
          <a:xfrm>
            <a:off x="8674275" y="5551410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DE8F-A4C2-E14E-AAB4-6949D0D39599}"/>
              </a:ext>
            </a:extLst>
          </p:cNvPr>
          <p:cNvSpPr/>
          <p:nvPr/>
        </p:nvSpPr>
        <p:spPr>
          <a:xfrm>
            <a:off x="8668187" y="4424149"/>
            <a:ext cx="2679526" cy="4485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8838-F89D-884A-B0D8-36C96BA3C183}"/>
              </a:ext>
            </a:extLst>
          </p:cNvPr>
          <p:cNvSpPr/>
          <p:nvPr/>
        </p:nvSpPr>
        <p:spPr>
          <a:xfrm>
            <a:off x="8674274" y="2121960"/>
            <a:ext cx="2679526" cy="1955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FD9A7-BEF3-704F-82E0-C18A6A77111A}"/>
              </a:ext>
            </a:extLst>
          </p:cNvPr>
          <p:cNvSpPr/>
          <p:nvPr/>
        </p:nvSpPr>
        <p:spPr>
          <a:xfrm>
            <a:off x="8674274" y="492060"/>
            <a:ext cx="2679526" cy="1477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libc.so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57E3-AF94-A143-8740-884C231FA542}"/>
              </a:ext>
            </a:extLst>
          </p:cNvPr>
          <p:cNvSpPr/>
          <p:nvPr/>
        </p:nvSpPr>
        <p:spPr>
          <a:xfrm>
            <a:off x="8674274" y="3561629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581D2-59A4-9D41-822F-3781D1E003AA}"/>
              </a:ext>
            </a:extLst>
          </p:cNvPr>
          <p:cNvSpPr/>
          <p:nvPr/>
        </p:nvSpPr>
        <p:spPr>
          <a:xfrm>
            <a:off x="8674274" y="3817244"/>
            <a:ext cx="2679526" cy="259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Stack Canary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0BBC0-6511-CD44-8608-A9C721FD9A37}"/>
              </a:ext>
            </a:extLst>
          </p:cNvPr>
          <p:cNvSpPr/>
          <p:nvPr/>
        </p:nvSpPr>
        <p:spPr>
          <a:xfrm>
            <a:off x="8674274" y="84074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85E8-D8E6-FF45-ADCD-4CEC01F8F413}"/>
              </a:ext>
            </a:extLst>
          </p:cNvPr>
          <p:cNvSpPr/>
          <p:nvPr/>
        </p:nvSpPr>
        <p:spPr>
          <a:xfrm>
            <a:off x="8674274" y="1100682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88FB7-E38A-B347-9FFD-86C1230EF214}"/>
              </a:ext>
            </a:extLst>
          </p:cNvPr>
          <p:cNvSpPr/>
          <p:nvPr/>
        </p:nvSpPr>
        <p:spPr>
          <a:xfrm>
            <a:off x="8674274" y="1348257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mprotect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949CD-D925-BA40-919F-BE43FF9CA1D6}"/>
              </a:ext>
            </a:extLst>
          </p:cNvPr>
          <p:cNvSpPr/>
          <p:nvPr/>
        </p:nvSpPr>
        <p:spPr>
          <a:xfrm>
            <a:off x="8674274" y="1609575"/>
            <a:ext cx="2679526" cy="2599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Image result for weapons clipart">
            <a:extLst>
              <a:ext uri="{FF2B5EF4-FFF2-40B4-BE49-F238E27FC236}">
                <a16:creationId xmlns:a16="http://schemas.microsoft.com/office/drawing/2014/main" id="{53216B59-A326-C542-9ED9-D6613117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75CD97-EE8F-2149-ACF2-24586DA7F990}"/>
              </a:ext>
            </a:extLst>
          </p:cNvPr>
          <p:cNvSpPr/>
          <p:nvPr/>
        </p:nvSpPr>
        <p:spPr>
          <a:xfrm>
            <a:off x="8674274" y="329599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96B06-84A0-8E44-875C-05B4CEF34C8E}"/>
              </a:ext>
            </a:extLst>
          </p:cNvPr>
          <p:cNvSpPr/>
          <p:nvPr/>
        </p:nvSpPr>
        <p:spPr>
          <a:xfrm>
            <a:off x="8674274" y="30455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bin_sh_string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82812-E73D-4E41-AED3-D7572CEB1B9B}"/>
              </a:ext>
            </a:extLst>
          </p:cNvPr>
          <p:cNvSpPr/>
          <p:nvPr/>
        </p:nvSpPr>
        <p:spPr>
          <a:xfrm>
            <a:off x="8674274" y="2782480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9C48E-F192-3143-A491-C915FA1EF176}"/>
              </a:ext>
            </a:extLst>
          </p:cNvPr>
          <p:cNvSpPr/>
          <p:nvPr/>
        </p:nvSpPr>
        <p:spPr>
          <a:xfrm>
            <a:off x="8674274" y="2528051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“/bin/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903DBF-EE34-344E-A9AA-45C8475BC4A3}"/>
              </a:ext>
            </a:extLst>
          </p:cNvPr>
          <p:cNvSpPr/>
          <p:nvPr/>
        </p:nvSpPr>
        <p:spPr>
          <a:xfrm>
            <a:off x="8674274" y="3556618"/>
            <a:ext cx="2679526" cy="2599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execl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A9A749-44CF-F747-AD9A-5E068615B730}"/>
              </a:ext>
            </a:extLst>
          </p:cNvPr>
          <p:cNvCxnSpPr>
            <a:cxnSpLocks/>
            <a:stCxn id="26" idx="1"/>
            <a:endCxn id="19" idx="1"/>
          </p:cNvCxnSpPr>
          <p:nvPr/>
        </p:nvCxnSpPr>
        <p:spPr>
          <a:xfrm rot="10800000">
            <a:off x="8674274" y="1739544"/>
            <a:ext cx="12700" cy="1947042"/>
          </a:xfrm>
          <a:prstGeom prst="bentConnector3">
            <a:avLst>
              <a:gd name="adj1" fmla="val 23315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64881-9E1A-9447-B4A2-EAC9C96ADAC5}"/>
              </a:ext>
            </a:extLst>
          </p:cNvPr>
          <p:cNvSpPr/>
          <p:nvPr/>
        </p:nvSpPr>
        <p:spPr>
          <a:xfrm>
            <a:off x="3838954" y="1140072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path,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arg0, …)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39B100-8FCF-B548-8DC3-B0C89AD14831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489160" y="1303139"/>
            <a:ext cx="185114" cy="43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0856D5A-7E96-AD4D-BE41-3D7158FA5135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>
            <a:off x="8674274" y="2658019"/>
            <a:ext cx="12700" cy="76794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00D37-99E5-BC4B-A9BB-FA29E5F5F09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64057" y="1540006"/>
            <a:ext cx="2510217" cy="18859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D85845A-EE6D-644D-BEC8-11718D8A1C4B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 rot="10800000">
            <a:off x="8674274" y="2658019"/>
            <a:ext cx="12700" cy="51750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CFEC27-050A-0D4F-84D7-3F8F1FF6EA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77278" y="1535515"/>
            <a:ext cx="996996" cy="13769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5F150EE-DA13-474A-9450-5B23CAA41DED}"/>
              </a:ext>
            </a:extLst>
          </p:cNvPr>
          <p:cNvSpPr/>
          <p:nvPr/>
        </p:nvSpPr>
        <p:spPr>
          <a:xfrm>
            <a:off x="3838954" y="1140071"/>
            <a:ext cx="4650206" cy="3261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execl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“/bin/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”, null)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3CAFC05E-F847-E742-941A-A4BFD0F3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3884" cy="4351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Need to know location of target function</a:t>
            </a:r>
          </a:p>
          <a:p>
            <a:r>
              <a:rPr lang="en-US">
                <a:latin typeface="Arial"/>
                <a:cs typeface="Arial"/>
              </a:rPr>
              <a:t>Can only reuse existing functionality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⇒ no arbitrary code execution</a:t>
            </a:r>
            <a:endParaRPr lang="en-US">
              <a:cs typeface="Arial" charset="0"/>
            </a:endParaRPr>
          </a:p>
          <a:p>
            <a:r>
              <a:rPr lang="en-US" dirty="0"/>
              <a:t>Harder (but not impossible) on 64-bit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73B003-D8FA-2C4E-8D1A-04E30073B356}"/>
              </a:ext>
            </a:extLst>
          </p:cNvPr>
          <p:cNvCxnSpPr>
            <a:cxnSpLocks/>
          </p:cNvCxnSpPr>
          <p:nvPr/>
        </p:nvCxnSpPr>
        <p:spPr>
          <a:xfrm>
            <a:off x="6891753" y="1535515"/>
            <a:ext cx="1782521" cy="1640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560D854-D4BE-4C14-AB6A-C1077E3417FA}"/>
              </a:ext>
            </a:extLst>
          </p:cNvPr>
          <p:cNvSpPr txBox="1">
            <a:spLocks/>
          </p:cNvSpPr>
          <p:nvPr/>
        </p:nvSpPr>
        <p:spPr>
          <a:xfrm>
            <a:off x="838200" y="134521"/>
            <a:ext cx="10525626" cy="9753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return-to-</a:t>
            </a:r>
            <a:r>
              <a:rPr lang="en-US" dirty="0" err="1">
                <a:latin typeface="Arial"/>
                <a:cs typeface="Arial"/>
              </a:rPr>
              <a:t>libc</a:t>
            </a:r>
            <a:r>
              <a:rPr lang="en-US" dirty="0">
                <a:latin typeface="Arial"/>
                <a:cs typeface="Arial"/>
              </a:rPr>
              <a:t>: limitations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7D8F7D-889C-4B18-8D2B-BF4B11C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30957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C535-9E1B-9E44-9ADB-9993F722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Attack HelloApp_32 using return-to-</a:t>
            </a:r>
            <a:r>
              <a:rPr lang="en-US" dirty="0" err="1"/>
              <a:t>libc</a:t>
            </a:r>
            <a:r>
              <a:rPr lang="en-US" dirty="0"/>
              <a:t>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DF8E-DF37-9344-A415-9B7DCBE1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6127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Now use </a:t>
            </a:r>
            <a:r>
              <a:rPr lang="en-US" dirty="0" err="1">
                <a:latin typeface="Arial"/>
                <a:cs typeface="Arial"/>
              </a:rPr>
              <a:t>netcat</a:t>
            </a:r>
            <a:r>
              <a:rPr lang="en-US" dirty="0">
                <a:latin typeface="Arial"/>
                <a:cs typeface="Arial"/>
              </a:rPr>
              <a:t> to run HelloApp_32</a:t>
            </a:r>
          </a:p>
          <a:p>
            <a:r>
              <a:rPr lang="en-US" dirty="0">
                <a:latin typeface="Arial"/>
                <a:cs typeface="Arial"/>
              </a:rPr>
              <a:t>Edit code-reuse-return-to-libc.py to build your exploit</a:t>
            </a:r>
          </a:p>
          <a:p>
            <a:r>
              <a:rPr lang="en-US" dirty="0"/>
              <a:t>Tips: </a:t>
            </a:r>
          </a:p>
          <a:p>
            <a:pPr lvl="1"/>
            <a:r>
              <a:rPr lang="en-US" dirty="0">
                <a:latin typeface="Arial"/>
                <a:cs typeface="Arial"/>
              </a:rPr>
              <a:t>To dump the address of a function in </a:t>
            </a:r>
            <a:r>
              <a:rPr lang="en-US" dirty="0" err="1">
                <a:latin typeface="Arial"/>
                <a:cs typeface="Arial"/>
              </a:rPr>
              <a:t>gdb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lvl="2"/>
            <a:r>
              <a:rPr lang="en-US" dirty="0">
                <a:latin typeface="Consolas"/>
              </a:rPr>
              <a:t>print &lt;</a:t>
            </a:r>
            <a:r>
              <a:rPr lang="en-US" err="1">
                <a:latin typeface="Consolas"/>
              </a:rPr>
              <a:t>name_of_function</a:t>
            </a:r>
            <a:r>
              <a:rPr lang="en-US" dirty="0">
                <a:latin typeface="Consolas"/>
              </a:rPr>
              <a:t>&gt;</a:t>
            </a:r>
          </a:p>
          <a:p>
            <a:pPr lvl="1"/>
            <a:r>
              <a:rPr lang="en-US" dirty="0">
                <a:latin typeface="Arial"/>
                <a:cs typeface="Arial"/>
              </a:rPr>
              <a:t>This is a 32 bit application so pointers are only 32 bits long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Arguments are passed via the stack (arguments are pushed from right to left)</a:t>
            </a:r>
          </a:p>
          <a:p>
            <a:r>
              <a:rPr lang="en-US" dirty="0">
                <a:latin typeface="Arial"/>
                <a:cs typeface="Arial"/>
              </a:rPr>
              <a:t>If your exploit works, the server will print "HELP_IVE_BEEN_BACKDOORED!" to </a:t>
            </a:r>
            <a:r>
              <a:rPr lang="en-US" dirty="0" err="1">
                <a:latin typeface="Arial"/>
                <a:cs typeface="Arial"/>
              </a:rPr>
              <a:t>stdout</a:t>
            </a:r>
            <a:r>
              <a:rPr lang="en-US" dirty="0">
                <a:latin typeface="Arial"/>
                <a:cs typeface="Arial"/>
              </a:rPr>
              <a:t> which is redirected to the client's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B2DB-D2D2-8849-9A7E-7D6826CB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6661-49D8-4943-B555-0FFC10E7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8829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F7D7B31-826D-415B-858E-C264DA1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562568" cy="4464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Use the VM from the previous lab (setup: see previous lab presentation)</a:t>
            </a:r>
          </a:p>
          <a:p>
            <a:r>
              <a:rPr lang="en-US" dirty="0">
                <a:latin typeface="Arial"/>
                <a:cs typeface="Arial"/>
              </a:rPr>
              <a:t>In the VM, open a terminal and enter:</a:t>
            </a:r>
            <a:endParaRPr lang="en-US" dirty="0">
              <a:cs typeface="Arial" charset="0"/>
            </a:endParaRPr>
          </a:p>
          <a:p>
            <a:pPr lvl="1"/>
            <a:r>
              <a:rPr lang="da-DK" dirty="0">
                <a:latin typeface="Consolas"/>
                <a:cs typeface="Arial"/>
              </a:rPr>
              <a:t>sudo su -</a:t>
            </a:r>
          </a:p>
          <a:p>
            <a:pPr lvl="1"/>
            <a:r>
              <a:rPr lang="da-DK" dirty="0">
                <a:latin typeface="Consolas"/>
                <a:cs typeface="Arial"/>
              </a:rPr>
              <a:t>apt update &amp;&amp; apt install gcc-multilib python3-pip</a:t>
            </a:r>
          </a:p>
          <a:p>
            <a:pPr lvl="1"/>
            <a:r>
              <a:rPr lang="da-DK" dirty="0">
                <a:latin typeface="Consolas"/>
                <a:cs typeface="Arial"/>
              </a:rPr>
              <a:t>echo 0 &gt; /proc/sys/kernel/randomize_va_space   </a:t>
            </a:r>
          </a:p>
          <a:p>
            <a:pPr lvl="1"/>
            <a:r>
              <a:rPr lang="da-DK" dirty="0">
                <a:latin typeface="Consolas"/>
                <a:cs typeface="Arial"/>
              </a:rPr>
              <a:t>exit</a:t>
            </a:r>
            <a:endParaRPr lang="da-DK" dirty="0"/>
          </a:p>
          <a:p>
            <a:pPr lvl="1"/>
            <a:r>
              <a:rPr lang="da-DK" dirty="0">
                <a:latin typeface="Consolas"/>
                <a:cs typeface="Arial"/>
              </a:rPr>
              <a:t>pip3 install pwntools</a:t>
            </a:r>
            <a:endParaRPr lang="en-US" dirty="0">
              <a:latin typeface="Consolas"/>
              <a:cs typeface="Arial" charset="0"/>
            </a:endParaRPr>
          </a:p>
          <a:p>
            <a:pPr lvl="1"/>
            <a:r>
              <a:rPr lang="en-US" dirty="0">
                <a:latin typeface="Consolas"/>
                <a:cs typeface="Arial"/>
              </a:rPr>
              <a:t>git clone </a:t>
            </a:r>
            <a:r>
              <a:rPr lang="en-US" dirty="0">
                <a:latin typeface="Consolas"/>
                <a:cs typeface="Arial"/>
                <a:hlinkClick r:id="rId3"/>
              </a:rPr>
              <a:t>https://github.com/stijn-volckaert/MemoryExploits.git</a:t>
            </a:r>
            <a:endParaRPr lang="en-US" dirty="0">
              <a:latin typeface="Consolas"/>
              <a:cs typeface="Arial"/>
            </a:endParaRPr>
          </a:p>
          <a:p>
            <a:pPr lvl="1"/>
            <a:r>
              <a:rPr lang="en-US" dirty="0">
                <a:latin typeface="Consolas"/>
                <a:cs typeface="Arial"/>
              </a:rPr>
              <a:t>cd </a:t>
            </a:r>
            <a:r>
              <a:rPr lang="en-US" dirty="0" err="1">
                <a:latin typeface="Consolas"/>
                <a:cs typeface="Arial"/>
              </a:rPr>
              <a:t>MemoryExploits</a:t>
            </a:r>
            <a:endParaRPr lang="en-US" dirty="0">
              <a:latin typeface="Consolas"/>
              <a:cs typeface="Arial"/>
            </a:endParaRPr>
          </a:p>
          <a:p>
            <a:pPr lvl="1"/>
            <a:r>
              <a:rPr lang="en-US" dirty="0">
                <a:latin typeface="Consolas"/>
                <a:cs typeface="Arial"/>
              </a:rPr>
              <a:t>cp .</a:t>
            </a:r>
            <a:r>
              <a:rPr lang="en-US" dirty="0" err="1">
                <a:latin typeface="Consolas"/>
                <a:cs typeface="Arial"/>
              </a:rPr>
              <a:t>gdbinit</a:t>
            </a:r>
            <a:r>
              <a:rPr lang="en-US" dirty="0">
                <a:latin typeface="Consolas"/>
                <a:cs typeface="Arial"/>
              </a:rPr>
              <a:t> ../</a:t>
            </a:r>
          </a:p>
          <a:p>
            <a:pPr lvl="1"/>
            <a:r>
              <a:rPr lang="en-US" dirty="0">
                <a:latin typeface="Consolas"/>
                <a:cs typeface="Arial"/>
              </a:rPr>
              <a:t>make</a:t>
            </a:r>
          </a:p>
          <a:p>
            <a:pPr lvl="2"/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1F4A48-3F4F-468D-9356-B20197A3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3A4E84-0538-444C-B185-E64FE90D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75F65B-1154-401E-9D8E-2C0E88B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Setup (do this </a:t>
            </a:r>
            <a:r>
              <a:rPr lang="en-US" b="1" dirty="0">
                <a:latin typeface="Arial"/>
                <a:cs typeface="Arial"/>
              </a:rPr>
              <a:t>before</a:t>
            </a:r>
            <a:r>
              <a:rPr lang="en-US" dirty="0">
                <a:latin typeface="Arial"/>
                <a:cs typeface="Arial"/>
              </a:rPr>
              <a:t> the lab starts!)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A9795-2A49-4BE9-9D8D-F9DA010FDF70}"/>
              </a:ext>
            </a:extLst>
          </p:cNvPr>
          <p:cNvSpPr txBox="1"/>
          <p:nvPr/>
        </p:nvSpPr>
        <p:spPr>
          <a:xfrm>
            <a:off x="9206163" y="3200400"/>
            <a:ext cx="2743200" cy="646331"/>
          </a:xfrm>
          <a:prstGeom prst="rect">
            <a:avLst/>
          </a:prstGeom>
          <a:noFill/>
          <a:ln>
            <a:solidFill>
              <a:srgbClr val="1E1E1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>
                <a:solidFill>
                  <a:srgbClr val="2F4D5D"/>
                </a:solidFill>
                <a:latin typeface="Arial"/>
                <a:ea typeface="Arial"/>
                <a:cs typeface="Arial"/>
              </a:rPr>
              <a:t>disables</a:t>
            </a:r>
            <a:r>
              <a:rPr lang="da-DK" b="0" i="0" u="none" strike="noStrike">
                <a:solidFill>
                  <a:srgbClr val="2F4D5D"/>
                </a:solidFill>
                <a:latin typeface="Arial"/>
                <a:ea typeface="Arial"/>
                <a:cs typeface="Arial"/>
              </a:rPr>
              <a:t> ASLR, does </a:t>
            </a:r>
            <a:r>
              <a:rPr lang="da-DK" b="0" i="0" u="none" strike="noStrike" dirty="0">
                <a:solidFill>
                  <a:srgbClr val="2F4D5D"/>
                </a:solidFill>
                <a:latin typeface="Arial"/>
                <a:ea typeface="Arial"/>
                <a:cs typeface="Arial"/>
              </a:rPr>
              <a:t>not persist across reboots!</a:t>
            </a:r>
            <a:r>
              <a:rPr lang="en-US" b="0" i="0">
                <a:latin typeface="Arial"/>
                <a:ea typeface="Arial"/>
                <a:cs typeface="Arial"/>
              </a:rPr>
              <a:t>​</a:t>
            </a:r>
            <a:r>
              <a:rPr lang="en-US">
                <a:latin typeface="Arial"/>
                <a:ea typeface="Arial"/>
                <a:cs typeface="Arial"/>
              </a:rPr>
              <a:t>!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A64F7B-BBDA-4C30-A84E-8ACD386CAC74}"/>
              </a:ext>
            </a:extLst>
          </p:cNvPr>
          <p:cNvCxnSpPr/>
          <p:nvPr/>
        </p:nvCxnSpPr>
        <p:spPr>
          <a:xfrm flipH="1">
            <a:off x="8300286" y="3475623"/>
            <a:ext cx="900362" cy="2005"/>
          </a:xfrm>
          <a:prstGeom prst="straightConnector1">
            <a:avLst/>
          </a:prstGeom>
          <a:ln w="57150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1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9481714-C8E2-4C07-95F5-E0CB8F2694EE}"/>
              </a:ext>
            </a:extLst>
          </p:cNvPr>
          <p:cNvSpPr/>
          <p:nvPr/>
        </p:nvSpPr>
        <p:spPr>
          <a:xfrm>
            <a:off x="944154" y="1613409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3649-78FF-DD4A-A57F-1FD415A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Control-Flow Hijacking: Code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457F3-BD10-9A40-96A4-F422977E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205BB-443F-774D-89CC-39BB31D642FE}"/>
              </a:ext>
            </a:extLst>
          </p:cNvPr>
          <p:cNvSpPr/>
          <p:nvPr/>
        </p:nvSpPr>
        <p:spPr>
          <a:xfrm>
            <a:off x="8674274" y="1825625"/>
            <a:ext cx="2679526" cy="710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8D658-E624-6447-85CA-68D2EB0D2164}"/>
              </a:ext>
            </a:extLst>
          </p:cNvPr>
          <p:cNvSpPr/>
          <p:nvPr/>
        </p:nvSpPr>
        <p:spPr>
          <a:xfrm>
            <a:off x="8674274" y="2536456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A4CEE2F-69BC-744F-BF49-57A93C56738F}"/>
              </a:ext>
            </a:extLst>
          </p:cNvPr>
          <p:cNvSpPr/>
          <p:nvPr/>
        </p:nvSpPr>
        <p:spPr>
          <a:xfrm>
            <a:off x="458247" y="4741102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C1E9C76-ACC1-8349-8EBC-D6095021E8E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999758" y="2666424"/>
            <a:ext cx="5674516" cy="189899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455BF06-CBDF-D941-9096-17354DA2B2A3}"/>
              </a:ext>
            </a:extLst>
          </p:cNvPr>
          <p:cNvSpPr/>
          <p:nvPr/>
        </p:nvSpPr>
        <p:spPr>
          <a:xfrm>
            <a:off x="458247" y="2018241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6A52A5-6A7A-B84D-A0B0-1665ECBC2AAD}"/>
              </a:ext>
            </a:extLst>
          </p:cNvPr>
          <p:cNvSpPr/>
          <p:nvPr/>
        </p:nvSpPr>
        <p:spPr>
          <a:xfrm>
            <a:off x="8674274" y="2796392"/>
            <a:ext cx="2679526" cy="31897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C850A94-5C69-6641-B319-8ADB09F99DA0}"/>
              </a:ext>
            </a:extLst>
          </p:cNvPr>
          <p:cNvSpPr/>
          <p:nvPr/>
        </p:nvSpPr>
        <p:spPr>
          <a:xfrm>
            <a:off x="458247" y="2531778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128BF-8A5D-1640-BD0D-F20F5E1AFAF6}"/>
              </a:ext>
            </a:extLst>
          </p:cNvPr>
          <p:cNvSpPr/>
          <p:nvPr/>
        </p:nvSpPr>
        <p:spPr>
          <a:xfrm>
            <a:off x="8674274" y="2531778"/>
            <a:ext cx="2679526" cy="34496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67E0E-E4F9-234E-AA51-268B4318141F}"/>
              </a:ext>
            </a:extLst>
          </p:cNvPr>
          <p:cNvSpPr txBox="1"/>
          <p:nvPr/>
        </p:nvSpPr>
        <p:spPr>
          <a:xfrm>
            <a:off x="8660942" y="4662077"/>
            <a:ext cx="2768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push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rsp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syscall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BF41-8368-6C4A-B94C-B3AA064B039B}"/>
              </a:ext>
            </a:extLst>
          </p:cNvPr>
          <p:cNvSpPr txBox="1"/>
          <p:nvPr/>
        </p:nvSpPr>
        <p:spPr>
          <a:xfrm>
            <a:off x="9452825" y="255111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&amp;shellcode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4B21F2D-2F5E-C54F-9CCF-95D0E8447A6B}"/>
              </a:ext>
            </a:extLst>
          </p:cNvPr>
          <p:cNvSpPr/>
          <p:nvPr/>
        </p:nvSpPr>
        <p:spPr>
          <a:xfrm>
            <a:off x="7590767" y="2668044"/>
            <a:ext cx="1077244" cy="2198318"/>
          </a:xfrm>
          <a:custGeom>
            <a:avLst/>
            <a:gdLst>
              <a:gd name="connsiteX0" fmla="*/ 1077244 w 1077244"/>
              <a:gd name="connsiteY0" fmla="*/ 0 h 2198318"/>
              <a:gd name="connsiteX1" fmla="*/ 6 w 1077244"/>
              <a:gd name="connsiteY1" fmla="*/ 1302707 h 2198318"/>
              <a:gd name="connsiteX2" fmla="*/ 1064718 w 1077244"/>
              <a:gd name="connsiteY2" fmla="*/ 2198318 h 219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244" h="2198318">
                <a:moveTo>
                  <a:pt x="1077244" y="0"/>
                </a:moveTo>
                <a:cubicBezTo>
                  <a:pt x="539669" y="468160"/>
                  <a:pt x="2094" y="936321"/>
                  <a:pt x="6" y="1302707"/>
                </a:cubicBezTo>
                <a:cubicBezTo>
                  <a:pt x="-2082" y="1669093"/>
                  <a:pt x="531318" y="1933705"/>
                  <a:pt x="1064718" y="21983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weapons clipart">
            <a:extLst>
              <a:ext uri="{FF2B5EF4-FFF2-40B4-BE49-F238E27FC236}">
                <a16:creationId xmlns:a16="http://schemas.microsoft.com/office/drawing/2014/main" id="{6DBB9199-43EA-3F44-BA50-A09C9379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6720-3A12-4767-969F-A7C7D80D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6204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/>
      <p:bldP spid="24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3649-78FF-DD4A-A57F-1FD415A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Control-Flow Hijacking: Code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457F3-BD10-9A40-96A4-F422977E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205BB-443F-774D-89CC-39BB31D642FE}"/>
              </a:ext>
            </a:extLst>
          </p:cNvPr>
          <p:cNvSpPr/>
          <p:nvPr/>
        </p:nvSpPr>
        <p:spPr>
          <a:xfrm>
            <a:off x="8674274" y="1825625"/>
            <a:ext cx="2679526" cy="710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8D658-E624-6447-85CA-68D2EB0D2164}"/>
              </a:ext>
            </a:extLst>
          </p:cNvPr>
          <p:cNvSpPr/>
          <p:nvPr/>
        </p:nvSpPr>
        <p:spPr>
          <a:xfrm>
            <a:off x="8674274" y="2536456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 main + 2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128BF-8A5D-1640-BD0D-F20F5E1AFAF6}"/>
              </a:ext>
            </a:extLst>
          </p:cNvPr>
          <p:cNvSpPr/>
          <p:nvPr/>
        </p:nvSpPr>
        <p:spPr>
          <a:xfrm>
            <a:off x="8674274" y="2536456"/>
            <a:ext cx="2679526" cy="2557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BF41-8368-6C4A-B94C-B3AA064B039B}"/>
              </a:ext>
            </a:extLst>
          </p:cNvPr>
          <p:cNvSpPr txBox="1"/>
          <p:nvPr/>
        </p:nvSpPr>
        <p:spPr>
          <a:xfrm>
            <a:off x="9456360" y="24987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&amp;shellcode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4B21F2D-2F5E-C54F-9CCF-95D0E8447A6B}"/>
              </a:ext>
            </a:extLst>
          </p:cNvPr>
          <p:cNvSpPr/>
          <p:nvPr/>
        </p:nvSpPr>
        <p:spPr>
          <a:xfrm>
            <a:off x="7590767" y="2668044"/>
            <a:ext cx="1077244" cy="2198318"/>
          </a:xfrm>
          <a:custGeom>
            <a:avLst/>
            <a:gdLst>
              <a:gd name="connsiteX0" fmla="*/ 1077244 w 1077244"/>
              <a:gd name="connsiteY0" fmla="*/ 0 h 2198318"/>
              <a:gd name="connsiteX1" fmla="*/ 6 w 1077244"/>
              <a:gd name="connsiteY1" fmla="*/ 1302707 h 2198318"/>
              <a:gd name="connsiteX2" fmla="*/ 1064718 w 1077244"/>
              <a:gd name="connsiteY2" fmla="*/ 2198318 h 219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244" h="2198318">
                <a:moveTo>
                  <a:pt x="1077244" y="0"/>
                </a:moveTo>
                <a:cubicBezTo>
                  <a:pt x="539669" y="468160"/>
                  <a:pt x="2094" y="936321"/>
                  <a:pt x="6" y="1302707"/>
                </a:cubicBezTo>
                <a:cubicBezTo>
                  <a:pt x="-2082" y="1669093"/>
                  <a:pt x="531318" y="1933705"/>
                  <a:pt x="1064718" y="21983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EECAFE4-82B1-2941-A0F9-19C34942AE9D}"/>
              </a:ext>
            </a:extLst>
          </p:cNvPr>
          <p:cNvSpPr/>
          <p:nvPr/>
        </p:nvSpPr>
        <p:spPr>
          <a:xfrm>
            <a:off x="458246" y="3015550"/>
            <a:ext cx="319413" cy="2505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weapons clipart">
            <a:extLst>
              <a:ext uri="{FF2B5EF4-FFF2-40B4-BE49-F238E27FC236}">
                <a16:creationId xmlns:a16="http://schemas.microsoft.com/office/drawing/2014/main" id="{BFCA7792-0E79-CF43-9DD6-986AD7B7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674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openclipart.org/image/800px/svg_to_png/191176/Awesome_Demon.png">
            <a:extLst>
              <a:ext uri="{FF2B5EF4-FFF2-40B4-BE49-F238E27FC236}">
                <a16:creationId xmlns:a16="http://schemas.microsoft.com/office/drawing/2014/main" id="{9A1A5425-5521-1549-9745-97AF3E71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07" y="1631776"/>
            <a:ext cx="1477996" cy="13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>
            <a:extLst>
              <a:ext uri="{FF2B5EF4-FFF2-40B4-BE49-F238E27FC236}">
                <a16:creationId xmlns:a16="http://schemas.microsoft.com/office/drawing/2014/main" id="{31B43859-F15F-406C-94BD-9FE508700C84}"/>
              </a:ext>
            </a:extLst>
          </p:cNvPr>
          <p:cNvSpPr txBox="1"/>
          <p:nvPr/>
        </p:nvSpPr>
        <p:spPr>
          <a:xfrm>
            <a:off x="8660942" y="4662077"/>
            <a:ext cx="2768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push </a:t>
            </a: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rcx</a:t>
            </a:r>
            <a:b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rsp</a:t>
            </a:r>
            <a:b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rgbClr val="1E1E1E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rgbClr val="1E1E1E"/>
                </a:solidFill>
                <a:latin typeface="Consolas" panose="020B0609020204030204" pitchFamily="49" charset="0"/>
              </a:rPr>
              <a:t>syscall</a:t>
            </a:r>
            <a:endParaRPr lang="en-US" sz="1400" dirty="0">
              <a:solidFill>
                <a:srgbClr val="1E1E1E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903E708-75EE-4E31-BFDF-4CBBD5F320C7}"/>
              </a:ext>
            </a:extLst>
          </p:cNvPr>
          <p:cNvSpPr/>
          <p:nvPr/>
        </p:nvSpPr>
        <p:spPr>
          <a:xfrm>
            <a:off x="944154" y="1613409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48AE4-8119-4501-BC3D-4118DA31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639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3649-78FF-DD4A-A57F-1FD415A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Background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Code Injection: Capabilities and Limitations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457F3-BD10-9A40-96A4-F422977E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E707DC-8E36-D447-84C8-6F9634F5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5309992" cy="4351338"/>
          </a:xfrm>
        </p:spPr>
        <p:txBody>
          <a:bodyPr/>
          <a:lstStyle/>
          <a:p>
            <a:r>
              <a:rPr lang="en-US" dirty="0"/>
              <a:t>Code Injection:</a:t>
            </a:r>
          </a:p>
          <a:p>
            <a:pPr lvl="1"/>
            <a:r>
              <a:rPr lang="en-US" dirty="0"/>
              <a:t>Execute arbitrary shellcode</a:t>
            </a:r>
          </a:p>
          <a:p>
            <a:pPr lvl="1"/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Have to know locations of target buffer &amp; return address</a:t>
            </a:r>
          </a:p>
          <a:p>
            <a:pPr lvl="1"/>
            <a:r>
              <a:rPr lang="en-US" dirty="0"/>
              <a:t>Shellcode must be short</a:t>
            </a:r>
          </a:p>
          <a:p>
            <a:pPr lvl="1"/>
            <a:r>
              <a:rPr lang="en-US" dirty="0"/>
              <a:t>Shellcode usually cannot contain certain characters (NUL, spaces, enters, 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2" descr="Image result for weapons clipart">
            <a:extLst>
              <a:ext uri="{FF2B5EF4-FFF2-40B4-BE49-F238E27FC236}">
                <a16:creationId xmlns:a16="http://schemas.microsoft.com/office/drawing/2014/main" id="{3893A2C5-8829-3A4E-9922-CFFDD231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17" y="0"/>
            <a:ext cx="818183" cy="11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BC632-3AEA-EC4A-AF28-F28BD6651E73}"/>
              </a:ext>
            </a:extLst>
          </p:cNvPr>
          <p:cNvSpPr/>
          <p:nvPr/>
        </p:nvSpPr>
        <p:spPr>
          <a:xfrm>
            <a:off x="8674274" y="1825625"/>
            <a:ext cx="2679526" cy="710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3253B-1E9B-C444-B4FC-3E88F9EBB074}"/>
              </a:ext>
            </a:extLst>
          </p:cNvPr>
          <p:cNvSpPr/>
          <p:nvPr/>
        </p:nvSpPr>
        <p:spPr>
          <a:xfrm>
            <a:off x="8674274" y="2536456"/>
            <a:ext cx="2679526" cy="2599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&amp; main + 2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B2149-E622-0747-A0D5-A70EED2C84DB}"/>
              </a:ext>
            </a:extLst>
          </p:cNvPr>
          <p:cNvSpPr/>
          <p:nvPr/>
        </p:nvSpPr>
        <p:spPr>
          <a:xfrm>
            <a:off x="8674274" y="2796392"/>
            <a:ext cx="2679526" cy="31897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47C02-C57E-A04D-B169-34239C748693}"/>
              </a:ext>
            </a:extLst>
          </p:cNvPr>
          <p:cNvSpPr/>
          <p:nvPr/>
        </p:nvSpPr>
        <p:spPr>
          <a:xfrm>
            <a:off x="8674274" y="2531778"/>
            <a:ext cx="2679526" cy="34496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68F49-5542-DF4D-A2A0-7B1595267888}"/>
              </a:ext>
            </a:extLst>
          </p:cNvPr>
          <p:cNvSpPr txBox="1"/>
          <p:nvPr/>
        </p:nvSpPr>
        <p:spPr>
          <a:xfrm>
            <a:off x="8660942" y="4677616"/>
            <a:ext cx="2768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push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rsp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syscall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B4AC2-D2A5-2B4B-BD0E-79DA797A1CC4}"/>
              </a:ext>
            </a:extLst>
          </p:cNvPr>
          <p:cNvSpPr txBox="1"/>
          <p:nvPr/>
        </p:nvSpPr>
        <p:spPr>
          <a:xfrm>
            <a:off x="9713314" y="253177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&amp;</a:t>
            </a:r>
            <a:r>
              <a:rPr lang="en-US" sz="1600" dirty="0" err="1">
                <a:solidFill>
                  <a:schemeClr val="bg1"/>
                </a:solidFill>
              </a:rPr>
              <a:t>tmp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2AF7B5-25C3-0C4E-B6E1-EAD109C8E602}"/>
              </a:ext>
            </a:extLst>
          </p:cNvPr>
          <p:cNvSpPr/>
          <p:nvPr/>
        </p:nvSpPr>
        <p:spPr>
          <a:xfrm>
            <a:off x="7590767" y="2668044"/>
            <a:ext cx="1077244" cy="2198318"/>
          </a:xfrm>
          <a:custGeom>
            <a:avLst/>
            <a:gdLst>
              <a:gd name="connsiteX0" fmla="*/ 1077244 w 1077244"/>
              <a:gd name="connsiteY0" fmla="*/ 0 h 2198318"/>
              <a:gd name="connsiteX1" fmla="*/ 6 w 1077244"/>
              <a:gd name="connsiteY1" fmla="*/ 1302707 h 2198318"/>
              <a:gd name="connsiteX2" fmla="*/ 1064718 w 1077244"/>
              <a:gd name="connsiteY2" fmla="*/ 2198318 h 219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244" h="2198318">
                <a:moveTo>
                  <a:pt x="1077244" y="0"/>
                </a:moveTo>
                <a:cubicBezTo>
                  <a:pt x="539669" y="468160"/>
                  <a:pt x="2094" y="936321"/>
                  <a:pt x="6" y="1302707"/>
                </a:cubicBezTo>
                <a:cubicBezTo>
                  <a:pt x="-2082" y="1669093"/>
                  <a:pt x="531318" y="1933705"/>
                  <a:pt x="1064718" y="21983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C0808-A510-9647-AD56-984B1659111B}"/>
              </a:ext>
            </a:extLst>
          </p:cNvPr>
          <p:cNvSpPr txBox="1"/>
          <p:nvPr/>
        </p:nvSpPr>
        <p:spPr>
          <a:xfrm>
            <a:off x="8668011" y="2539384"/>
            <a:ext cx="2768707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xor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rax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2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rbx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push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rbx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rbp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syscall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0x68732f2f6e69622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push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rcx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rsp</a:t>
            </a: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al, 59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syscall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ADA32A-EC4E-A347-9B3C-1282243C9967}"/>
              </a:ext>
            </a:extLst>
          </p:cNvPr>
          <p:cNvCxnSpPr>
            <a:cxnSpLocks/>
          </p:cNvCxnSpPr>
          <p:nvPr/>
        </p:nvCxnSpPr>
        <p:spPr>
          <a:xfrm flipH="1" flipV="1">
            <a:off x="8079288" y="2666424"/>
            <a:ext cx="58872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C82B53-D760-164A-8B71-B8372FE4267D}"/>
              </a:ext>
            </a:extLst>
          </p:cNvPr>
          <p:cNvSpPr txBox="1"/>
          <p:nvPr/>
        </p:nvSpPr>
        <p:spPr>
          <a:xfrm>
            <a:off x="7418605" y="252077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?????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2C5AF8D6-E6D2-4F90-BA6F-866256D4057A}"/>
              </a:ext>
            </a:extLst>
          </p:cNvPr>
          <p:cNvSpPr/>
          <p:nvPr/>
        </p:nvSpPr>
        <p:spPr>
          <a:xfrm>
            <a:off x="7219964" y="1747102"/>
            <a:ext cx="4466918" cy="424731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your 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%s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setbuf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   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EE174-69CE-44B6-A099-1921124E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523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006CC-5C26-4DF6-B669-132C3FF6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 Attack HelloApp_64 with a code-injection exploit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D0AF4-03C6-4B78-BBD6-B4A2E083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612698" cy="4464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Normal usage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>
                <a:latin typeface="Arial"/>
                <a:cs typeface="Arial"/>
              </a:rPr>
              <a:t>Run HelloApp_64 as </a:t>
            </a:r>
            <a:r>
              <a:rPr lang="en-US" sz="2000" dirty="0" err="1">
                <a:latin typeface="Arial"/>
                <a:cs typeface="Arial"/>
              </a:rPr>
              <a:t>tcp</a:t>
            </a:r>
            <a:r>
              <a:rPr lang="en-US" sz="2000" dirty="0">
                <a:latin typeface="Arial"/>
                <a:cs typeface="Arial"/>
              </a:rPr>
              <a:t> server: </a:t>
            </a:r>
            <a:r>
              <a:rPr lang="en-US" sz="2000" dirty="0">
                <a:latin typeface="Consolas"/>
                <a:cs typeface="Arial"/>
              </a:rPr>
              <a:t>/bin/</a:t>
            </a:r>
            <a:r>
              <a:rPr lang="en-US" sz="2000" dirty="0" err="1">
                <a:latin typeface="Consolas"/>
                <a:cs typeface="Arial"/>
              </a:rPr>
              <a:t>nc</a:t>
            </a:r>
            <a:r>
              <a:rPr lang="en-US" sz="2000" dirty="0">
                <a:latin typeface="Consolas"/>
                <a:cs typeface="Arial"/>
              </a:rPr>
              <a:t> -e ./HelloApp_64 -l -p &lt;port&gt; -v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Connecting to a </a:t>
            </a:r>
            <a:r>
              <a:rPr lang="en-US" sz="2000" dirty="0" err="1">
                <a:latin typeface="Arial"/>
                <a:cs typeface="Arial"/>
              </a:rPr>
              <a:t>tcp</a:t>
            </a:r>
            <a:r>
              <a:rPr lang="en-US" sz="2000" dirty="0">
                <a:latin typeface="Arial"/>
                <a:cs typeface="Arial"/>
              </a:rPr>
              <a:t> server: </a:t>
            </a:r>
            <a:r>
              <a:rPr lang="en-US" sz="2000" dirty="0">
                <a:latin typeface="Consolas"/>
                <a:cs typeface="Arial"/>
              </a:rPr>
              <a:t>/bin/</a:t>
            </a:r>
            <a:r>
              <a:rPr lang="en-US" sz="2000" dirty="0" err="1">
                <a:latin typeface="Consolas"/>
                <a:cs typeface="Arial"/>
              </a:rPr>
              <a:t>nc</a:t>
            </a:r>
            <a:r>
              <a:rPr lang="en-US" sz="2000" dirty="0">
                <a:latin typeface="Consolas"/>
                <a:cs typeface="Arial"/>
              </a:rPr>
              <a:t> localhost &lt;port&gt;</a:t>
            </a:r>
            <a:endParaRPr lang="en-US" sz="2000" dirty="0">
              <a:latin typeface="Consolas"/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Use netcatshell.asm as the injected code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Alternative</a:t>
            </a:r>
          </a:p>
          <a:p>
            <a:pPr lvl="2"/>
            <a:r>
              <a:rPr lang="en-US" sz="1950" dirty="0">
                <a:latin typeface="Arial"/>
                <a:cs typeface="Arial"/>
              </a:rPr>
              <a:t>Download another piece of Linux/x86-64 shellcode from: </a:t>
            </a:r>
            <a:r>
              <a:rPr lang="en-US" sz="1950" dirty="0">
                <a:latin typeface="Arial"/>
                <a:cs typeface="Arial"/>
                <a:hlinkClick r:id="rId2"/>
              </a:rPr>
              <a:t>http://shell-storm.org/shellcode/</a:t>
            </a:r>
            <a:endParaRPr lang="en-US" sz="1950" dirty="0">
              <a:latin typeface="Arial"/>
              <a:cs typeface="Arial"/>
            </a:endParaRPr>
          </a:p>
          <a:p>
            <a:pPr lvl="2"/>
            <a:r>
              <a:rPr lang="en-US" sz="1950" dirty="0">
                <a:latin typeface="Arial"/>
                <a:cs typeface="Arial"/>
              </a:rPr>
              <a:t>Save the shellcode in a .</a:t>
            </a:r>
            <a:r>
              <a:rPr lang="en-US" sz="1950" dirty="0" err="1">
                <a:latin typeface="Arial"/>
                <a:cs typeface="Arial"/>
              </a:rPr>
              <a:t>asm</a:t>
            </a:r>
            <a:r>
              <a:rPr lang="en-US" sz="1950" dirty="0">
                <a:latin typeface="Arial"/>
                <a:cs typeface="Arial"/>
              </a:rPr>
              <a:t> file. Add this command as the first line in the </a:t>
            </a:r>
            <a:r>
              <a:rPr lang="en-US" sz="1950" dirty="0" err="1">
                <a:latin typeface="Arial"/>
                <a:cs typeface="Arial"/>
              </a:rPr>
              <a:t>asm</a:t>
            </a:r>
            <a:r>
              <a:rPr lang="en-US" sz="1950" dirty="0">
                <a:latin typeface="Arial"/>
                <a:cs typeface="Arial"/>
              </a:rPr>
              <a:t> file: </a:t>
            </a:r>
            <a:r>
              <a:rPr lang="en-US" sz="1950" b="1" dirty="0">
                <a:latin typeface="Consolas"/>
                <a:cs typeface="Arial"/>
              </a:rPr>
              <a:t>BITS 64</a:t>
            </a:r>
            <a:endParaRPr lang="en-US" sz="1950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Compile the shellcode and dump it into binary string format:</a:t>
            </a:r>
          </a:p>
          <a:p>
            <a:pPr lvl="1"/>
            <a:r>
              <a:rPr lang="en-US" sz="2000" dirty="0" err="1">
                <a:latin typeface="Consolas"/>
                <a:cs typeface="Arial"/>
              </a:rPr>
              <a:t>nasm</a:t>
            </a:r>
            <a:r>
              <a:rPr lang="en-US" sz="2000" dirty="0">
                <a:latin typeface="Consolas"/>
                <a:cs typeface="Arial"/>
              </a:rPr>
              <a:t> -o out &lt;</a:t>
            </a:r>
            <a:r>
              <a:rPr lang="en-US" sz="2000" dirty="0" err="1">
                <a:latin typeface="Consolas"/>
                <a:cs typeface="Arial"/>
              </a:rPr>
              <a:t>myshellcode</a:t>
            </a:r>
            <a:r>
              <a:rPr lang="en-US" sz="2000" dirty="0">
                <a:latin typeface="Consolas"/>
                <a:cs typeface="Arial"/>
              </a:rPr>
              <a:t>&gt;.</a:t>
            </a:r>
            <a:r>
              <a:rPr lang="en-US" sz="2000" dirty="0" err="1">
                <a:latin typeface="Consolas"/>
                <a:cs typeface="Arial"/>
              </a:rPr>
              <a:t>asm</a:t>
            </a:r>
            <a:endParaRPr lang="en-US" sz="2000" dirty="0">
              <a:latin typeface="Consolas"/>
              <a:cs typeface="Arial"/>
            </a:endParaRPr>
          </a:p>
          <a:p>
            <a:pPr lvl="1"/>
            <a:r>
              <a:rPr lang="en-US" sz="2000" dirty="0" err="1">
                <a:latin typeface="Consolas"/>
              </a:rPr>
              <a:t>hexdump</a:t>
            </a:r>
            <a:r>
              <a:rPr lang="en-US" sz="2000" dirty="0">
                <a:latin typeface="Consolas"/>
              </a:rPr>
              <a:t> -v -e '"\\\x" /1 "%02x"' out </a:t>
            </a:r>
            <a:r>
              <a:rPr lang="en-US" sz="2000">
                <a:latin typeface="Consolas"/>
              </a:rPr>
              <a:t>&gt; out.txt 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Overtypen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niet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kopieren</a:t>
            </a:r>
            <a:r>
              <a:rPr lang="en-US" sz="2000" dirty="0">
                <a:latin typeface="Consolas"/>
              </a:rPr>
              <a:t> !!!)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A5ADF85-1F70-46BD-A768-8979EAF3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Faculty of Engineering Technology, Department of Computer Science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FCF268-BB16-4B92-8714-953872C5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B151-06D1-408C-9AB3-8B67DB99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 Attack HelloApp_64 with a code-injection exploit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54C48-037C-4098-BE5E-6A7662A9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Paste the shellcode into code-injection.py and find the missing offset &amp; address using </a:t>
            </a:r>
            <a:r>
              <a:rPr lang="en-US" dirty="0" err="1">
                <a:latin typeface="Arial"/>
                <a:cs typeface="Arial"/>
              </a:rPr>
              <a:t>gdb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If you successfully exploited using netcatshell.asm, you can now connect to port 1337 and get a shell:</a:t>
            </a:r>
          </a:p>
          <a:p>
            <a:pPr lvl="1"/>
            <a:r>
              <a:rPr lang="en-US" dirty="0">
                <a:latin typeface="Consolas"/>
                <a:cs typeface="Arial"/>
              </a:rPr>
              <a:t>/bin/</a:t>
            </a:r>
            <a:r>
              <a:rPr lang="en-US" dirty="0" err="1">
                <a:latin typeface="Consolas"/>
                <a:cs typeface="Arial"/>
              </a:rPr>
              <a:t>nc</a:t>
            </a:r>
            <a:r>
              <a:rPr lang="en-US" dirty="0">
                <a:latin typeface="Consolas"/>
                <a:cs typeface="Arial"/>
              </a:rPr>
              <a:t> 127.0.0.1 1337</a:t>
            </a:r>
          </a:p>
          <a:p>
            <a:r>
              <a:rPr lang="en-US" dirty="0">
                <a:latin typeface="Arial"/>
                <a:cs typeface="Arial"/>
              </a:rPr>
              <a:t>If you used other shellcode with </a:t>
            </a:r>
            <a:r>
              <a:rPr lang="en-US" dirty="0" err="1">
                <a:latin typeface="Consolas"/>
              </a:rPr>
              <a:t>execve</a:t>
            </a:r>
            <a:r>
              <a:rPr lang="en-US" dirty="0">
                <a:latin typeface="Consolas"/>
              </a:rPr>
              <a:t>("/bin/</a:t>
            </a:r>
            <a:r>
              <a:rPr lang="en-US" dirty="0" err="1">
                <a:latin typeface="Consolas"/>
              </a:rPr>
              <a:t>sh</a:t>
            </a:r>
            <a:r>
              <a:rPr lang="en-US" dirty="0">
                <a:latin typeface="Consolas"/>
              </a:rPr>
              <a:t>")</a:t>
            </a:r>
            <a:r>
              <a:rPr lang="en-US" dirty="0">
                <a:latin typeface="Arial"/>
                <a:cs typeface="Arial"/>
              </a:rPr>
              <a:t>, you will get a shell in the code-injection.py connection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6BD83C0-B404-4610-BF52-B689E950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179B69-FEB3-4BB8-B099-1BB3A788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05F3-BC98-4C50-96E7-4188F18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Exercise 1: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31D-FF92-4500-ABB2-BE26A2A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netcatshell.asm shellcode has a space in it (ASCII character 0x20).</a:t>
            </a:r>
          </a:p>
          <a:p>
            <a:pPr lvl="1"/>
            <a:r>
              <a:rPr lang="en-US" dirty="0" err="1">
                <a:latin typeface="Consolas"/>
                <a:cs typeface="Arial"/>
              </a:rPr>
              <a:t>scanf</a:t>
            </a:r>
            <a:r>
              <a:rPr lang="en-US" dirty="0">
                <a:latin typeface="Consolas"/>
                <a:cs typeface="Arial"/>
              </a:rPr>
              <a:t>("%s", </a:t>
            </a:r>
            <a:r>
              <a:rPr lang="en-US" dirty="0" err="1">
                <a:latin typeface="Consolas"/>
                <a:cs typeface="Arial"/>
              </a:rPr>
              <a:t>tmp</a:t>
            </a:r>
            <a:r>
              <a:rPr lang="en-US" dirty="0">
                <a:latin typeface="Consolas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 stops reading when a whitespace characters (space, tab, new line, line feed, …) is found.</a:t>
            </a:r>
          </a:p>
          <a:p>
            <a:pPr lvl="1"/>
            <a:r>
              <a:rPr lang="en-US" dirty="0">
                <a:cs typeface="Arial"/>
              </a:rPr>
              <a:t>Rewrite the shellcode to remove the space!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To attach </a:t>
            </a:r>
            <a:r>
              <a:rPr lang="en-US" dirty="0" err="1">
                <a:latin typeface="Arial"/>
                <a:cs typeface="Arial"/>
              </a:rPr>
              <a:t>gdb</a:t>
            </a:r>
            <a:r>
              <a:rPr lang="en-US" dirty="0">
                <a:latin typeface="Arial"/>
                <a:cs typeface="Arial"/>
              </a:rPr>
              <a:t> to </a:t>
            </a:r>
            <a:r>
              <a:rPr lang="en-US" dirty="0" err="1">
                <a:latin typeface="Arial"/>
                <a:cs typeface="Arial"/>
              </a:rPr>
              <a:t>HelloApp</a:t>
            </a:r>
            <a:r>
              <a:rPr lang="en-US" dirty="0">
                <a:latin typeface="Arial"/>
                <a:cs typeface="Arial"/>
              </a:rPr>
              <a:t>:</a:t>
            </a:r>
            <a:endParaRPr lang="en-US" dirty="0">
              <a:latin typeface="Consolas"/>
              <a:cs typeface="Arial" charset="0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Start </a:t>
            </a:r>
            <a:r>
              <a:rPr lang="en-US" dirty="0" err="1">
                <a:latin typeface="Arial"/>
                <a:cs typeface="Arial"/>
              </a:rPr>
              <a:t>tcp</a:t>
            </a:r>
            <a:r>
              <a:rPr lang="en-US" dirty="0">
                <a:latin typeface="Arial"/>
                <a:cs typeface="Arial"/>
              </a:rPr>
              <a:t> server: </a:t>
            </a:r>
            <a:r>
              <a:rPr lang="en-US" dirty="0">
                <a:latin typeface="Consolas"/>
                <a:cs typeface="Arial"/>
              </a:rPr>
              <a:t>/bin/</a:t>
            </a:r>
            <a:r>
              <a:rPr lang="en-US" dirty="0" err="1">
                <a:latin typeface="Consolas"/>
                <a:cs typeface="Arial"/>
              </a:rPr>
              <a:t>nc</a:t>
            </a:r>
            <a:r>
              <a:rPr lang="en-US" dirty="0">
                <a:latin typeface="Consolas"/>
                <a:cs typeface="Arial"/>
              </a:rPr>
              <a:t> -e ./HelloApp_64 -l -p &lt;port&gt; -v</a:t>
            </a:r>
            <a:endParaRPr lang="en-US" dirty="0">
              <a:cs typeface="Arial" charset="0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Connect to </a:t>
            </a:r>
            <a:r>
              <a:rPr lang="en-US" dirty="0" err="1">
                <a:latin typeface="Arial"/>
                <a:cs typeface="Arial"/>
              </a:rPr>
              <a:t>tcp</a:t>
            </a:r>
            <a:r>
              <a:rPr lang="en-US" dirty="0">
                <a:latin typeface="Arial"/>
                <a:cs typeface="Arial"/>
              </a:rPr>
              <a:t> server: </a:t>
            </a:r>
            <a:r>
              <a:rPr lang="en-US" dirty="0">
                <a:latin typeface="Consolas"/>
                <a:cs typeface="Arial"/>
              </a:rPr>
              <a:t>/bin/</a:t>
            </a:r>
            <a:r>
              <a:rPr lang="en-US" dirty="0" err="1">
                <a:latin typeface="Consolas"/>
                <a:cs typeface="Arial"/>
              </a:rPr>
              <a:t>nc</a:t>
            </a:r>
            <a:r>
              <a:rPr lang="en-US" dirty="0">
                <a:latin typeface="Consolas"/>
                <a:cs typeface="Arial"/>
              </a:rPr>
              <a:t> 127.0.0.1 &lt;port&gt;</a:t>
            </a:r>
          </a:p>
          <a:p>
            <a:pPr lvl="1"/>
            <a:r>
              <a:rPr lang="en-US" dirty="0">
                <a:latin typeface="Arial"/>
                <a:cs typeface="Arial"/>
              </a:rPr>
              <a:t>Look up the PID for </a:t>
            </a:r>
            <a:r>
              <a:rPr lang="en-US" dirty="0" err="1">
                <a:latin typeface="Arial"/>
                <a:cs typeface="Arial"/>
              </a:rPr>
              <a:t>HelloApp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Consolas"/>
                <a:cs typeface="Arial"/>
              </a:rPr>
              <a:t>ps</a:t>
            </a:r>
            <a:r>
              <a:rPr lang="en-US" dirty="0">
                <a:latin typeface="Consolas"/>
                <a:cs typeface="Arial"/>
              </a:rPr>
              <a:t> </a:t>
            </a:r>
            <a:r>
              <a:rPr lang="en-US" dirty="0" err="1">
                <a:latin typeface="Consolas"/>
                <a:cs typeface="Arial"/>
              </a:rPr>
              <a:t>ux</a:t>
            </a:r>
            <a:r>
              <a:rPr lang="en-US" dirty="0">
                <a:latin typeface="Consolas"/>
                <a:cs typeface="Arial"/>
              </a:rPr>
              <a:t> | grep </a:t>
            </a:r>
            <a:r>
              <a:rPr lang="en-US" dirty="0" err="1">
                <a:latin typeface="Consolas"/>
                <a:cs typeface="Arial"/>
              </a:rPr>
              <a:t>HelloApp</a:t>
            </a:r>
            <a:endParaRPr lang="en-US" dirty="0">
              <a:latin typeface="Consolas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Start </a:t>
            </a:r>
            <a:r>
              <a:rPr lang="en-US" dirty="0" err="1">
                <a:latin typeface="Arial"/>
                <a:cs typeface="Arial"/>
              </a:rPr>
              <a:t>gdb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Consolas"/>
                <a:cs typeface="Arial"/>
              </a:rPr>
              <a:t>gdb</a:t>
            </a:r>
            <a:r>
              <a:rPr lang="en-US" dirty="0">
                <a:latin typeface="Consolas"/>
                <a:cs typeface="Arial"/>
              </a:rPr>
              <a:t> –tui -p &lt;</a:t>
            </a:r>
            <a:r>
              <a:rPr lang="en-US" dirty="0" err="1">
                <a:latin typeface="Consolas"/>
                <a:cs typeface="Arial"/>
              </a:rPr>
              <a:t>pid</a:t>
            </a:r>
            <a:r>
              <a:rPr lang="en-US" dirty="0">
                <a:latin typeface="Consolas"/>
                <a:cs typeface="Arial"/>
              </a:rPr>
              <a:t>&gt;</a:t>
            </a:r>
          </a:p>
          <a:p>
            <a:pPr lvl="2"/>
            <a:r>
              <a:rPr lang="en-US" dirty="0">
                <a:latin typeface="Consolas"/>
                <a:cs typeface="Arial"/>
              </a:rPr>
              <a:t>Type ‘layout </a:t>
            </a:r>
            <a:r>
              <a:rPr lang="en-US" dirty="0" err="1">
                <a:latin typeface="Consolas"/>
                <a:cs typeface="Arial"/>
              </a:rPr>
              <a:t>asm</a:t>
            </a:r>
            <a:r>
              <a:rPr lang="en-US">
                <a:latin typeface="Consolas"/>
                <a:cs typeface="Arial"/>
              </a:rPr>
              <a:t>’</a:t>
            </a:r>
            <a:endParaRPr lang="en-US" dirty="0">
              <a:latin typeface="Consolas"/>
              <a:cs typeface="Arial"/>
            </a:endParaRPr>
          </a:p>
          <a:p>
            <a:endParaRPr lang="en-US" dirty="0">
              <a:cs typeface="Arial" charset="0"/>
            </a:endParaRPr>
          </a:p>
          <a:p>
            <a:pPr lvl="1"/>
            <a:endParaRPr lang="en-US" dirty="0"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B61D-A837-42B2-BDB5-433AD29E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3D1E-449B-4D66-96E0-6AE8052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285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31D-FF92-4500-ABB2-BE26A2A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 </a:t>
            </a:r>
            <a:r>
              <a:rPr lang="en-US" dirty="0" err="1">
                <a:latin typeface="Arial"/>
                <a:cs typeface="Arial"/>
              </a:rPr>
              <a:t>gdb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/>
              <a:t>Set breakpoint on greet and resume application using:</a:t>
            </a:r>
          </a:p>
          <a:p>
            <a:pPr lvl="2"/>
            <a:r>
              <a:rPr lang="en-US" dirty="0">
                <a:latin typeface="Consolas"/>
              </a:rPr>
              <a:t>break greet</a:t>
            </a:r>
          </a:p>
          <a:p>
            <a:pPr lvl="2"/>
            <a:r>
              <a:rPr lang="en-US" dirty="0">
                <a:latin typeface="Consolas"/>
              </a:rPr>
              <a:t>continue</a:t>
            </a:r>
          </a:p>
          <a:p>
            <a:pPr lvl="1"/>
            <a:r>
              <a:rPr lang="en-US" dirty="0">
                <a:latin typeface="Arial"/>
                <a:cs typeface="Arial"/>
              </a:rPr>
              <a:t>Give input in </a:t>
            </a:r>
            <a:r>
              <a:rPr lang="en-US" dirty="0" err="1">
                <a:latin typeface="Arial"/>
                <a:cs typeface="Arial"/>
              </a:rPr>
              <a:t>nc</a:t>
            </a:r>
            <a:r>
              <a:rPr lang="en-US" dirty="0">
                <a:latin typeface="Arial"/>
                <a:cs typeface="Arial"/>
              </a:rPr>
              <a:t> client so </a:t>
            </a:r>
            <a:r>
              <a:rPr lang="en-US" dirty="0" err="1">
                <a:latin typeface="Arial"/>
                <a:cs typeface="Arial"/>
              </a:rPr>
              <a:t>HelloApp</a:t>
            </a:r>
            <a:r>
              <a:rPr lang="en-US" dirty="0">
                <a:latin typeface="Arial"/>
                <a:cs typeface="Arial"/>
              </a:rPr>
              <a:t> continues to next loop iteration</a:t>
            </a:r>
          </a:p>
          <a:p>
            <a:pPr lvl="1"/>
            <a:r>
              <a:rPr lang="en-US" dirty="0"/>
              <a:t>When breakpoint hits:</a:t>
            </a:r>
          </a:p>
          <a:p>
            <a:pPr lvl="2"/>
            <a:r>
              <a:rPr lang="en-US" dirty="0">
                <a:latin typeface="Arial"/>
                <a:cs typeface="Arial"/>
              </a:rPr>
              <a:t>Analyze code to figure out distance between the buffer and return address</a:t>
            </a:r>
          </a:p>
          <a:p>
            <a:pPr lvl="2"/>
            <a:r>
              <a:rPr lang="en-US" dirty="0">
                <a:latin typeface="Arial"/>
                <a:cs typeface="Arial"/>
              </a:rPr>
              <a:t>Step to the </a:t>
            </a:r>
            <a:r>
              <a:rPr lang="en-US" dirty="0" err="1">
                <a:latin typeface="Arial"/>
                <a:cs typeface="Arial"/>
              </a:rPr>
              <a:t>scanf</a:t>
            </a:r>
            <a:r>
              <a:rPr lang="en-US" dirty="0">
                <a:latin typeface="Arial"/>
                <a:cs typeface="Arial"/>
              </a:rPr>
              <a:t> call using: </a:t>
            </a:r>
            <a:r>
              <a:rPr lang="en-US" dirty="0" err="1">
                <a:latin typeface="Consolas"/>
                <a:cs typeface="Arial"/>
              </a:rPr>
              <a:t>nexti</a:t>
            </a:r>
            <a:endParaRPr lang="en-US" dirty="0" err="1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At </a:t>
            </a:r>
            <a:r>
              <a:rPr lang="en-US" dirty="0" err="1">
                <a:latin typeface="Arial"/>
                <a:cs typeface="Arial"/>
              </a:rPr>
              <a:t>scanf</a:t>
            </a:r>
            <a:r>
              <a:rPr lang="en-US" dirty="0">
                <a:latin typeface="Arial"/>
                <a:cs typeface="Arial"/>
              </a:rPr>
              <a:t> call site, the buffer address is in register </a:t>
            </a:r>
            <a:r>
              <a:rPr lang="en-US" dirty="0" err="1">
                <a:latin typeface="Consolas"/>
                <a:cs typeface="Arial"/>
              </a:rPr>
              <a:t>rsi</a:t>
            </a:r>
            <a:endParaRPr lang="en-US" dirty="0"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Print values in hex using: </a:t>
            </a:r>
            <a:r>
              <a:rPr lang="en-US" dirty="0">
                <a:latin typeface="Consolas"/>
                <a:cs typeface="Arial"/>
              </a:rPr>
              <a:t>print 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B61D-A837-42B2-BDB5-433AD29E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8B2D-62E2-4619-A42E-681675E4853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2705-EDE3-4BFA-8610-F4C2C4E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Technology, Department of Computer Science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CE5D39-015C-4661-AF15-FCD5B3F0449F}"/>
              </a:ext>
            </a:extLst>
          </p:cNvPr>
          <p:cNvSpPr>
            <a:spLocks noGrp="1"/>
          </p:cNvSpPr>
          <p:nvPr/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>
                <a:latin typeface="Arial"/>
                <a:cs typeface="Arial"/>
              </a:rPr>
              <a:t>Exercise 1: Tips (2)</a:t>
            </a:r>
          </a:p>
        </p:txBody>
      </p:sp>
    </p:spTree>
    <p:extLst>
      <p:ext uri="{BB962C8B-B14F-4D97-AF65-F5344CB8AC3E}">
        <p14:creationId xmlns:p14="http://schemas.microsoft.com/office/powerpoint/2010/main" val="371677965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2398</Words>
  <Application>Microsoft Office PowerPoint</Application>
  <PresentationFormat>Widescreen</PresentationFormat>
  <Paragraphs>395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KU Leuven</vt:lpstr>
      <vt:lpstr>KU Leuven Sedes</vt:lpstr>
      <vt:lpstr>Secure Software Lab 2 Memory Exploits</vt:lpstr>
      <vt:lpstr>Setup (do this before the lab starts!)</vt:lpstr>
      <vt:lpstr>Background Control-Flow Hijacking: Code Injection</vt:lpstr>
      <vt:lpstr>Background Control-Flow Hijacking: Code Injection</vt:lpstr>
      <vt:lpstr>Background Code Injection: Capabilities and Limitations</vt:lpstr>
      <vt:lpstr>Exercise 1: Attack HelloApp_64 with a code-injection exploit</vt:lpstr>
      <vt:lpstr>Exercise 1: Attack HelloApp_64 with a code-injection exploit</vt:lpstr>
      <vt:lpstr>Exercise 1: Tips</vt:lpstr>
      <vt:lpstr>PowerPoint Presentation</vt:lpstr>
      <vt:lpstr>Exercise 1: Useful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2: Attack HelloApp_32 using return-to-libc exploit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: Memory Exploits Lab Session</dc:title>
  <dc:creator/>
  <cp:lastModifiedBy/>
  <cp:revision>433</cp:revision>
  <dcterms:created xsi:type="dcterms:W3CDTF">2017-09-13T11:47:32Z</dcterms:created>
  <dcterms:modified xsi:type="dcterms:W3CDTF">2021-02-27T11:34:53Z</dcterms:modified>
</cp:coreProperties>
</file>