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1" r:id="rId3"/>
    <p:sldId id="278" r:id="rId4"/>
    <p:sldId id="280" r:id="rId5"/>
    <p:sldId id="283" r:id="rId6"/>
    <p:sldId id="284" r:id="rId7"/>
    <p:sldId id="285" r:id="rId8"/>
    <p:sldId id="274" r:id="rId9"/>
    <p:sldId id="267" r:id="rId10"/>
    <p:sldId id="262" r:id="rId11"/>
    <p:sldId id="286" r:id="rId12"/>
    <p:sldId id="266" r:id="rId13"/>
    <p:sldId id="290" r:id="rId14"/>
    <p:sldId id="291" r:id="rId15"/>
    <p:sldId id="292" r:id="rId16"/>
    <p:sldId id="293" r:id="rId17"/>
    <p:sldId id="294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eo Permentier" initials="RP" lastIdx="1" clrIdx="0">
    <p:extLst>
      <p:ext uri="{19B8F6BF-5375-455C-9EA6-DF929625EA0E}">
        <p15:presenceInfo xmlns:p15="http://schemas.microsoft.com/office/powerpoint/2012/main" userId="731f69d7b070b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DC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0" autoAdjust="0"/>
    <p:restoredTop sz="62428" autoAdjust="0"/>
  </p:normalViewPr>
  <p:slideViewPr>
    <p:cSldViewPr snapToGrid="0">
      <p:cViewPr>
        <p:scale>
          <a:sx n="75" d="100"/>
          <a:sy n="75" d="100"/>
        </p:scale>
        <p:origin x="2388" y="-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4B14-F755-42CC-88AF-26ADEEAA6547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ECC0-8215-4318-A3C0-552CE5E99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82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strategieën uitleggen, en die gaan vergelijken met elkaar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07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Alfa </a:t>
            </a:r>
            <a:r>
              <a:rPr lang="nl-NL" dirty="0" err="1"/>
              <a:t>Beta</a:t>
            </a:r>
            <a:r>
              <a:rPr lang="nl-NL" dirty="0"/>
              <a:t> is optimale speler.</a:t>
            </a:r>
          </a:p>
          <a:p>
            <a:endParaRPr lang="nl-NL" dirty="0"/>
          </a:p>
          <a:p>
            <a:r>
              <a:rPr lang="nl-NL" dirty="0"/>
              <a:t>Tegen optimale tegenstander heb je de best mogelijke slechtste kost (worst case)</a:t>
            </a:r>
          </a:p>
          <a:p>
            <a:r>
              <a:rPr lang="en-GB" dirty="0" err="1"/>
              <a:t>Tegen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random </a:t>
            </a:r>
            <a:r>
              <a:rPr lang="en-GB" dirty="0" err="1"/>
              <a:t>speler</a:t>
            </a:r>
            <a:r>
              <a:rPr lang="en-GB" dirty="0"/>
              <a:t> (</a:t>
            </a:r>
            <a:r>
              <a:rPr lang="en-GB" dirty="0" err="1"/>
              <a:t>niet</a:t>
            </a:r>
            <a:r>
              <a:rPr lang="en-GB" dirty="0"/>
              <a:t> optimal) is </a:t>
            </a:r>
            <a:r>
              <a:rPr lang="en-GB" dirty="0" err="1"/>
              <a:t>een</a:t>
            </a:r>
            <a:r>
              <a:rPr lang="en-GB" dirty="0"/>
              <a:t> best case </a:t>
            </a:r>
            <a:r>
              <a:rPr lang="en-GB" dirty="0" err="1"/>
              <a:t>mogelijk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Sorteren</a:t>
            </a:r>
            <a:r>
              <a:rPr lang="en-GB" dirty="0"/>
              <a:t> </a:t>
            </a:r>
            <a:r>
              <a:rPr lang="en-GB" dirty="0" err="1"/>
              <a:t>gebeurt</a:t>
            </a:r>
            <a:r>
              <a:rPr lang="en-GB" dirty="0"/>
              <a:t> dan op basis van </a:t>
            </a:r>
            <a:r>
              <a:rPr lang="en-GB" dirty="0" err="1"/>
              <a:t>voorgaande</a:t>
            </a:r>
            <a:r>
              <a:rPr lang="en-GB" dirty="0"/>
              <a:t> spleen</a:t>
            </a:r>
          </a:p>
          <a:p>
            <a:endParaRPr lang="en-GB" dirty="0"/>
          </a:p>
          <a:p>
            <a:r>
              <a:rPr lang="en-GB" dirty="0" err="1"/>
              <a:t>Neuraal</a:t>
            </a:r>
            <a:r>
              <a:rPr lang="en-GB" dirty="0"/>
              <a:t> network: https://www.chess.com/blog/the_real_greco/understanding-alphazero-a-basic-chess-neural-network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809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Alfa </a:t>
            </a:r>
            <a:r>
              <a:rPr lang="nl-NL" dirty="0" err="1"/>
              <a:t>Beta</a:t>
            </a:r>
            <a:r>
              <a:rPr lang="nl-NL" dirty="0"/>
              <a:t> is optimale speler.</a:t>
            </a:r>
          </a:p>
          <a:p>
            <a:endParaRPr lang="nl-NL" dirty="0"/>
          </a:p>
          <a:p>
            <a:r>
              <a:rPr lang="nl-NL" dirty="0"/>
              <a:t>Tegen optimale tegenstander heb je de best mogelijke slechtste kost (worst case)</a:t>
            </a:r>
          </a:p>
          <a:p>
            <a:r>
              <a:rPr lang="en-GB" dirty="0" err="1"/>
              <a:t>Tegen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random </a:t>
            </a:r>
            <a:r>
              <a:rPr lang="en-GB" dirty="0" err="1"/>
              <a:t>speler</a:t>
            </a:r>
            <a:r>
              <a:rPr lang="en-GB" dirty="0"/>
              <a:t> (</a:t>
            </a:r>
            <a:r>
              <a:rPr lang="en-GB" dirty="0" err="1"/>
              <a:t>niet</a:t>
            </a:r>
            <a:r>
              <a:rPr lang="en-GB" dirty="0"/>
              <a:t> optimal) is </a:t>
            </a:r>
            <a:r>
              <a:rPr lang="en-GB" dirty="0" err="1"/>
              <a:t>een</a:t>
            </a:r>
            <a:r>
              <a:rPr lang="en-GB" dirty="0"/>
              <a:t> best case </a:t>
            </a:r>
            <a:r>
              <a:rPr lang="en-GB" dirty="0" err="1"/>
              <a:t>mogelijk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Sorteren</a:t>
            </a:r>
            <a:r>
              <a:rPr lang="en-GB" dirty="0"/>
              <a:t> </a:t>
            </a:r>
            <a:r>
              <a:rPr lang="en-GB" dirty="0" err="1"/>
              <a:t>gebeurt</a:t>
            </a:r>
            <a:r>
              <a:rPr lang="en-GB" dirty="0"/>
              <a:t> dan op basis van </a:t>
            </a:r>
            <a:r>
              <a:rPr lang="en-GB" dirty="0" err="1"/>
              <a:t>voorgaande</a:t>
            </a:r>
            <a:r>
              <a:rPr lang="en-GB" dirty="0"/>
              <a:t> spleen</a:t>
            </a:r>
          </a:p>
          <a:p>
            <a:endParaRPr lang="en-GB" dirty="0"/>
          </a:p>
          <a:p>
            <a:r>
              <a:rPr lang="en-GB" dirty="0" err="1"/>
              <a:t>Neuraal</a:t>
            </a:r>
            <a:r>
              <a:rPr lang="en-GB" dirty="0"/>
              <a:t> network: https://www.chess.com/blog/the_real_greco/understanding-alphazero-a-basic-chess-neural-network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2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Alfa </a:t>
            </a:r>
            <a:r>
              <a:rPr lang="nl-NL" dirty="0" err="1"/>
              <a:t>Beta</a:t>
            </a:r>
            <a:r>
              <a:rPr lang="nl-NL" dirty="0"/>
              <a:t> is optimale speler.</a:t>
            </a:r>
          </a:p>
          <a:p>
            <a:endParaRPr lang="nl-NL" dirty="0"/>
          </a:p>
          <a:p>
            <a:r>
              <a:rPr lang="nl-NL" dirty="0"/>
              <a:t>Tegen optimale tegenstander heb je de best mogelijke slechtste kost (worst case)</a:t>
            </a:r>
          </a:p>
          <a:p>
            <a:r>
              <a:rPr lang="en-GB" dirty="0" err="1"/>
              <a:t>Tegen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random </a:t>
            </a:r>
            <a:r>
              <a:rPr lang="en-GB" dirty="0" err="1"/>
              <a:t>speler</a:t>
            </a:r>
            <a:r>
              <a:rPr lang="en-GB" dirty="0"/>
              <a:t> (</a:t>
            </a:r>
            <a:r>
              <a:rPr lang="en-GB" dirty="0" err="1"/>
              <a:t>niet</a:t>
            </a:r>
            <a:r>
              <a:rPr lang="en-GB" dirty="0"/>
              <a:t> optimal) is </a:t>
            </a:r>
            <a:r>
              <a:rPr lang="en-GB" dirty="0" err="1"/>
              <a:t>een</a:t>
            </a:r>
            <a:r>
              <a:rPr lang="en-GB" dirty="0"/>
              <a:t> best case </a:t>
            </a:r>
            <a:r>
              <a:rPr lang="en-GB" dirty="0" err="1"/>
              <a:t>mogelijk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Sorteren</a:t>
            </a:r>
            <a:r>
              <a:rPr lang="en-GB" dirty="0"/>
              <a:t> </a:t>
            </a:r>
            <a:r>
              <a:rPr lang="en-GB" dirty="0" err="1"/>
              <a:t>gebeurt</a:t>
            </a:r>
            <a:r>
              <a:rPr lang="en-GB" dirty="0"/>
              <a:t> dan op basis van </a:t>
            </a:r>
            <a:r>
              <a:rPr lang="en-GB" dirty="0" err="1"/>
              <a:t>voorgaande</a:t>
            </a:r>
            <a:r>
              <a:rPr lang="en-GB" dirty="0"/>
              <a:t> spleen</a:t>
            </a:r>
          </a:p>
          <a:p>
            <a:endParaRPr lang="en-GB" dirty="0"/>
          </a:p>
          <a:p>
            <a:r>
              <a:rPr lang="en-GB" dirty="0" err="1"/>
              <a:t>Neuraal</a:t>
            </a:r>
            <a:r>
              <a:rPr lang="en-GB" dirty="0"/>
              <a:t> network: https://www.chess.com/blog/the_real_greco/understanding-alphazero-a-basic-chess-neural-network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02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Alfa </a:t>
            </a:r>
            <a:r>
              <a:rPr lang="nl-NL" dirty="0" err="1"/>
              <a:t>Beta</a:t>
            </a:r>
            <a:r>
              <a:rPr lang="nl-NL" dirty="0"/>
              <a:t> is optimale speler.</a:t>
            </a:r>
          </a:p>
          <a:p>
            <a:endParaRPr lang="nl-NL" dirty="0"/>
          </a:p>
          <a:p>
            <a:r>
              <a:rPr lang="nl-NL" dirty="0"/>
              <a:t>Tegen optimale tegenstander heb je de best mogelijke slechtste kost (worst case)</a:t>
            </a:r>
          </a:p>
          <a:p>
            <a:r>
              <a:rPr lang="en-GB" dirty="0" err="1"/>
              <a:t>Tegen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random </a:t>
            </a:r>
            <a:r>
              <a:rPr lang="en-GB" dirty="0" err="1"/>
              <a:t>speler</a:t>
            </a:r>
            <a:r>
              <a:rPr lang="en-GB" dirty="0"/>
              <a:t> (</a:t>
            </a:r>
            <a:r>
              <a:rPr lang="en-GB" dirty="0" err="1"/>
              <a:t>niet</a:t>
            </a:r>
            <a:r>
              <a:rPr lang="en-GB" dirty="0"/>
              <a:t> optimal) is </a:t>
            </a:r>
            <a:r>
              <a:rPr lang="en-GB" dirty="0" err="1"/>
              <a:t>een</a:t>
            </a:r>
            <a:r>
              <a:rPr lang="en-GB" dirty="0"/>
              <a:t> best case </a:t>
            </a:r>
            <a:r>
              <a:rPr lang="en-GB" dirty="0" err="1"/>
              <a:t>mogelijk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Sorteren</a:t>
            </a:r>
            <a:r>
              <a:rPr lang="en-GB" dirty="0"/>
              <a:t> </a:t>
            </a:r>
            <a:r>
              <a:rPr lang="en-GB" dirty="0" err="1"/>
              <a:t>gebeurt</a:t>
            </a:r>
            <a:r>
              <a:rPr lang="en-GB" dirty="0"/>
              <a:t> dan op basis van </a:t>
            </a:r>
            <a:r>
              <a:rPr lang="en-GB" dirty="0" err="1"/>
              <a:t>voorgaande</a:t>
            </a:r>
            <a:r>
              <a:rPr lang="en-GB" dirty="0"/>
              <a:t> spleen</a:t>
            </a:r>
          </a:p>
          <a:p>
            <a:endParaRPr lang="en-GB" dirty="0"/>
          </a:p>
          <a:p>
            <a:r>
              <a:rPr lang="en-GB" dirty="0" err="1"/>
              <a:t>Neuraal</a:t>
            </a:r>
            <a:r>
              <a:rPr lang="en-GB" dirty="0"/>
              <a:t> network: https://www.chess.com/blog/the_real_greco/understanding-alphazero-a-basic-chess-neural-network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81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Alfa </a:t>
            </a:r>
            <a:r>
              <a:rPr lang="nl-NL" dirty="0" err="1"/>
              <a:t>Beta</a:t>
            </a:r>
            <a:r>
              <a:rPr lang="nl-NL" dirty="0"/>
              <a:t> is optimale speler.</a:t>
            </a:r>
          </a:p>
          <a:p>
            <a:endParaRPr lang="nl-NL" dirty="0"/>
          </a:p>
          <a:p>
            <a:r>
              <a:rPr lang="nl-NL" dirty="0"/>
              <a:t>Tegen optimale tegenstander heb je de best mogelijke slechtste kost (worst case)</a:t>
            </a:r>
          </a:p>
          <a:p>
            <a:r>
              <a:rPr lang="en-GB" dirty="0" err="1"/>
              <a:t>Tegen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random </a:t>
            </a:r>
            <a:r>
              <a:rPr lang="en-GB" dirty="0" err="1"/>
              <a:t>speler</a:t>
            </a:r>
            <a:r>
              <a:rPr lang="en-GB" dirty="0"/>
              <a:t> (</a:t>
            </a:r>
            <a:r>
              <a:rPr lang="en-GB" dirty="0" err="1"/>
              <a:t>niet</a:t>
            </a:r>
            <a:r>
              <a:rPr lang="en-GB" dirty="0"/>
              <a:t> optimal) is </a:t>
            </a:r>
            <a:r>
              <a:rPr lang="en-GB" dirty="0" err="1"/>
              <a:t>een</a:t>
            </a:r>
            <a:r>
              <a:rPr lang="en-GB" dirty="0"/>
              <a:t> best case </a:t>
            </a:r>
            <a:r>
              <a:rPr lang="en-GB" dirty="0" err="1"/>
              <a:t>mogelijk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Sorteren</a:t>
            </a:r>
            <a:r>
              <a:rPr lang="en-GB" dirty="0"/>
              <a:t> </a:t>
            </a:r>
            <a:r>
              <a:rPr lang="en-GB" dirty="0" err="1"/>
              <a:t>gebeurt</a:t>
            </a:r>
            <a:r>
              <a:rPr lang="en-GB" dirty="0"/>
              <a:t> dan op basis van </a:t>
            </a:r>
            <a:r>
              <a:rPr lang="en-GB" dirty="0" err="1"/>
              <a:t>voorgaande</a:t>
            </a:r>
            <a:r>
              <a:rPr lang="en-GB" dirty="0"/>
              <a:t> spleen</a:t>
            </a:r>
          </a:p>
          <a:p>
            <a:endParaRPr lang="en-GB" dirty="0"/>
          </a:p>
          <a:p>
            <a:r>
              <a:rPr lang="en-GB" dirty="0" err="1"/>
              <a:t>Neuraal</a:t>
            </a:r>
            <a:r>
              <a:rPr lang="en-GB" dirty="0"/>
              <a:t> network: https://www.chess.com/blog/the_real_greco/understanding-alphazero-a-basic-chess-neural-network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56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Alfa </a:t>
            </a:r>
            <a:r>
              <a:rPr lang="nl-NL" dirty="0" err="1"/>
              <a:t>Beta</a:t>
            </a:r>
            <a:r>
              <a:rPr lang="nl-NL" dirty="0"/>
              <a:t> is optimale speler.</a:t>
            </a:r>
          </a:p>
          <a:p>
            <a:endParaRPr lang="nl-NL" dirty="0"/>
          </a:p>
          <a:p>
            <a:r>
              <a:rPr lang="nl-NL" dirty="0"/>
              <a:t>Tegen optimale tegenstander heb je de best mogelijke slechtste kost (worst case)</a:t>
            </a:r>
          </a:p>
          <a:p>
            <a:r>
              <a:rPr lang="en-GB" dirty="0" err="1"/>
              <a:t>Tegen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random </a:t>
            </a:r>
            <a:r>
              <a:rPr lang="en-GB" dirty="0" err="1"/>
              <a:t>speler</a:t>
            </a:r>
            <a:r>
              <a:rPr lang="en-GB" dirty="0"/>
              <a:t> (</a:t>
            </a:r>
            <a:r>
              <a:rPr lang="en-GB" dirty="0" err="1"/>
              <a:t>niet</a:t>
            </a:r>
            <a:r>
              <a:rPr lang="en-GB" dirty="0"/>
              <a:t> optimal) is </a:t>
            </a:r>
            <a:r>
              <a:rPr lang="en-GB" dirty="0" err="1"/>
              <a:t>een</a:t>
            </a:r>
            <a:r>
              <a:rPr lang="en-GB" dirty="0"/>
              <a:t> best case </a:t>
            </a:r>
            <a:r>
              <a:rPr lang="en-GB" dirty="0" err="1"/>
              <a:t>mogelijk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Sorteren</a:t>
            </a:r>
            <a:r>
              <a:rPr lang="en-GB" dirty="0"/>
              <a:t> </a:t>
            </a:r>
            <a:r>
              <a:rPr lang="en-GB" dirty="0" err="1"/>
              <a:t>gebeurt</a:t>
            </a:r>
            <a:r>
              <a:rPr lang="en-GB" dirty="0"/>
              <a:t> dan op basis van </a:t>
            </a:r>
            <a:r>
              <a:rPr lang="en-GB" dirty="0" err="1"/>
              <a:t>voorgaande</a:t>
            </a:r>
            <a:r>
              <a:rPr lang="en-GB" dirty="0"/>
              <a:t> spleen</a:t>
            </a:r>
          </a:p>
          <a:p>
            <a:endParaRPr lang="en-GB" dirty="0"/>
          </a:p>
          <a:p>
            <a:r>
              <a:rPr lang="en-GB" dirty="0" err="1"/>
              <a:t>Neuraal</a:t>
            </a:r>
            <a:r>
              <a:rPr lang="en-GB" dirty="0"/>
              <a:t> network: https://www.chess.com/blog/the_real_greco/understanding-alphazero-a-basic-chess-neural-network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22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83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3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1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4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8FD"/>
                </a:solidFill>
                <a:effectLst/>
              </a:rPr>
              <a:t>/*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A. Check for 3/4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A1. 3/4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     : put fourth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A2. 3/4 other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A21. 1/4 own </a:t>
            </a:r>
            <a:r>
              <a:rPr lang="en-GB" dirty="0" err="1">
                <a:solidFill>
                  <a:srgbClr val="FF78FD"/>
                </a:solidFill>
                <a:effectLst/>
              </a:rPr>
              <a:t>color</a:t>
            </a:r>
            <a:r>
              <a:rPr lang="en-GB" dirty="0">
                <a:solidFill>
                  <a:srgbClr val="FF78FD"/>
                </a:solidFill>
                <a:effectLst/>
              </a:rPr>
              <a:t>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A22. 1/4 empty                          : put forth (if not middle)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B. CHECK IF MIDDLE 4/4                          : put on top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C. L1 MIDDLE IS TAKEN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C1. MIDDLE SPHERE IS OWN COLOR           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C2. MIDDLE SPHERE IS OTHER COLOR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C21. ONE (OR MORE) BLACK SPHERES ON L2  : try to put on opposite side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        C22. NO/ MULTIPLE BLACK SPHERES ON L2   : try put on middle of border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D. CHECK IF L0 MIDDLE SQUARE IS NOT 3/4 FILLED  : put in middle square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E. SEARCH FOR SQUARE REPRESENTED MOST           : put there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F. IF NO MOVES COULD BE PERFORMED               : put random, same as random fit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G. PUTS AS HIGH AS POSSIBLE</a:t>
            </a:r>
            <a:br>
              <a:rPr lang="en-GB" dirty="0">
                <a:solidFill>
                  <a:srgbClr val="FF78FD"/>
                </a:solidFill>
                <a:effectLst/>
              </a:rPr>
            </a:br>
            <a:r>
              <a:rPr lang="en-GB" dirty="0">
                <a:solidFill>
                  <a:srgbClr val="FF78FD"/>
                </a:solidFill>
                <a:effectLst/>
              </a:rPr>
              <a:t>*/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8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ECC0-8215-4318-A3C0-552CE5E99E8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45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>
            <a:lvl1pPr>
              <a:defRPr>
                <a:solidFill>
                  <a:srgbClr val="00407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483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3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08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19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55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F19E-C3B0-43B2-817A-B1EEA26B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24642-8C1C-46E9-8290-066C13993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244E-604F-4CCB-A8EA-2555D8A8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87B6-27CA-4DFB-AFF9-B0D0F5A8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EF91-80FA-40AE-A472-11601B8F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1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005AA570-791C-40DB-8A9A-5F6876DFE103}"/>
              </a:ext>
            </a:extLst>
          </p:cNvPr>
          <p:cNvSpPr/>
          <p:nvPr userDrawn="1"/>
        </p:nvSpPr>
        <p:spPr>
          <a:xfrm>
            <a:off x="8373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743E78A3-F4E7-4E4A-8B0B-DD11E89B9069}"/>
              </a:ext>
            </a:extLst>
          </p:cNvPr>
          <p:cNvSpPr/>
          <p:nvPr userDrawn="1"/>
        </p:nvSpPr>
        <p:spPr>
          <a:xfrm>
            <a:off x="411982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2B73468E-5010-422D-BE88-C28A38528777}"/>
              </a:ext>
            </a:extLst>
          </p:cNvPr>
          <p:cNvSpPr/>
          <p:nvPr userDrawn="1"/>
        </p:nvSpPr>
        <p:spPr>
          <a:xfrm>
            <a:off x="8155910" y="1986624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407F75B-9701-448B-BE1B-46CF2EDF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29" y="1440112"/>
            <a:ext cx="3960001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CC66604-9C87-4C33-B032-A02E9A165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9819" y="1440171"/>
            <a:ext cx="3959999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97957E0-715A-4F84-B67B-F2275E7852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6" y="1440112"/>
            <a:ext cx="3960003" cy="540000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rgbClr val="2E2E2E"/>
                </a:solidFill>
              </a:defRPr>
            </a:lvl1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47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A8367EF7-6126-49F7-9F2F-AE3D8D8193DC}"/>
              </a:ext>
            </a:extLst>
          </p:cNvPr>
          <p:cNvSpPr/>
          <p:nvPr userDrawn="1"/>
        </p:nvSpPr>
        <p:spPr>
          <a:xfrm>
            <a:off x="1742379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72AC1822-E1C6-4688-97BA-20A1DE7D041C}"/>
              </a:ext>
            </a:extLst>
          </p:cNvPr>
          <p:cNvSpPr/>
          <p:nvPr userDrawn="1"/>
        </p:nvSpPr>
        <p:spPr>
          <a:xfrm>
            <a:off x="6489627" y="1905548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3BBD4F-C480-46F3-BF7B-45646910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42378" y="1359095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25081988-4473-4A9E-9F1B-0D13A170F3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9623" y="1359036"/>
            <a:ext cx="3960003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50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397F-D0A5-4448-A2B1-0E15AD1B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34A8-5217-468B-B305-7FADC58E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D868-F480-48D4-B910-A5DCA8F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D3BB8-9CE1-484A-83E9-FCE3A033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5A1F8775-5BBF-4CA2-85B1-1700E5AE5B61}"/>
              </a:ext>
            </a:extLst>
          </p:cNvPr>
          <p:cNvSpPr/>
          <p:nvPr userDrawn="1"/>
        </p:nvSpPr>
        <p:spPr>
          <a:xfrm>
            <a:off x="4116000" y="1905489"/>
            <a:ext cx="3960000" cy="3960000"/>
          </a:xfrm>
          <a:prstGeom prst="snip2DiagRect">
            <a:avLst/>
          </a:prstGeom>
          <a:noFill/>
          <a:ln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462C779-76F8-48FC-9283-EFB6F0EA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6001" y="1359036"/>
            <a:ext cx="3959999" cy="540000"/>
          </a:xfrm>
        </p:spPr>
        <p:txBody>
          <a:bodyPr vert="horz" lIns="91440" tIns="45720" rIns="91440" bIns="45720" numCol="1" rtlCol="0">
            <a:normAutofit/>
          </a:bodyPr>
          <a:lstStyle>
            <a:lvl1pPr>
              <a:defRPr lang="en-GB" dirty="0">
                <a:solidFill>
                  <a:srgbClr val="2E2E2E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27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4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916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40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321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4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3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86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9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4F14F6C-64C6-4282-B92B-69416428ACE5}" type="datetimeFigureOut">
              <a:rPr lang="en-GB" smtClean="0"/>
              <a:t>22/03/2021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ADAC059-B369-42F0-BE24-90278BB265F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hthoek 6">
            <a:extLst>
              <a:ext uri="{FF2B5EF4-FFF2-40B4-BE49-F238E27FC236}">
                <a16:creationId xmlns:a16="http://schemas.microsoft.com/office/drawing/2014/main" id="{06AD98E2-B501-4F24-99F8-F71B32C3BD82}"/>
              </a:ext>
            </a:extLst>
          </p:cNvPr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214B914-48FA-40F0-8EFC-FB6110790A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2">
          <p15:clr>
            <a:srgbClr val="F26B43"/>
          </p15:clr>
        </p15:guide>
        <p15:guide id="6" pos="7319">
          <p15:clr>
            <a:srgbClr val="F26B43"/>
          </p15:clr>
        </p15:guide>
        <p15:guide id="7" orient="horz" pos="3857">
          <p15:clr>
            <a:srgbClr val="F26B43"/>
          </p15:clr>
        </p15:guide>
        <p15:guide id="8" pos="3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3C29-17C0-4287-A88C-DA9AC1C6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/>
          <a:p>
            <a:r>
              <a:rPr lang="nl-BE" noProof="0" dirty="0" err="1"/>
              <a:t>Pylos</a:t>
            </a:r>
            <a:endParaRPr lang="nl-B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679FA-081D-4817-8897-A69A9926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>
            <a:normAutofit/>
          </a:bodyPr>
          <a:lstStyle/>
          <a:p>
            <a:r>
              <a:rPr lang="nl-BE" noProof="0" dirty="0"/>
              <a:t>- C. </a:t>
            </a:r>
            <a:r>
              <a:rPr lang="nl-BE" noProof="0" dirty="0" err="1"/>
              <a:t>Lefevre</a:t>
            </a:r>
            <a:r>
              <a:rPr lang="nl-BE" noProof="0" dirty="0"/>
              <a:t> -</a:t>
            </a:r>
          </a:p>
          <a:p>
            <a:r>
              <a:rPr lang="nl-BE" noProof="0" dirty="0"/>
              <a:t>- R. Permentier -</a:t>
            </a:r>
          </a:p>
        </p:txBody>
      </p:sp>
      <p:pic>
        <p:nvPicPr>
          <p:cNvPr id="7" name="Picture Placeholder 6" descr="A picture containing table, indoor, fruit&#10;&#10;Description automatically generated">
            <a:extLst>
              <a:ext uri="{FF2B5EF4-FFF2-40B4-BE49-F238E27FC236}">
                <a16:creationId xmlns:a16="http://schemas.microsoft.com/office/drawing/2014/main" id="{6F905559-F1B6-4605-B1DA-0EB634B55B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r="24251"/>
          <a:stretch/>
        </p:blipFill>
        <p:spPr>
          <a:xfrm>
            <a:off x="7248525" y="584201"/>
            <a:ext cx="4368673" cy="5040312"/>
          </a:xfrm>
          <a:noFill/>
        </p:spPr>
      </p:pic>
    </p:spTree>
    <p:extLst>
      <p:ext uri="{BB962C8B-B14F-4D97-AF65-F5344CB8AC3E}">
        <p14:creationId xmlns:p14="http://schemas.microsoft.com/office/powerpoint/2010/main" val="2834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3BD-9B20-496F-BBC4-09DAD8B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Zelflerende speler</a:t>
            </a:r>
          </a:p>
        </p:txBody>
      </p:sp>
    </p:spTree>
    <p:extLst>
      <p:ext uri="{BB962C8B-B14F-4D97-AF65-F5344CB8AC3E}">
        <p14:creationId xmlns:p14="http://schemas.microsoft.com/office/powerpoint/2010/main" val="161635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0FBAD63-2E98-4768-8809-47EEADFDC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41"/>
              </p:ext>
            </p:extLst>
          </p:nvPr>
        </p:nvGraphicFramePr>
        <p:xfrm>
          <a:off x="1749612" y="2417233"/>
          <a:ext cx="8127999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888780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05845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77694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Deterministisch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Kans</a:t>
                      </a:r>
                    </a:p>
                    <a:p>
                      <a:r>
                        <a:rPr lang="nl-NL" dirty="0"/>
                        <a:t>= niet-deterministisch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07902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Volledige info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Schaak, Dammen, Go, </a:t>
                      </a:r>
                      <a:r>
                        <a:rPr lang="nl-NL" b="1" u="sng" dirty="0" err="1">
                          <a:solidFill>
                            <a:srgbClr val="2E2E2E"/>
                          </a:solidFill>
                        </a:rPr>
                        <a:t>Pylos</a:t>
                      </a:r>
                      <a:endParaRPr lang="en-GB" b="1" u="sng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rgbClr val="2E2E2E"/>
                          </a:solidFill>
                        </a:rPr>
                        <a:t>Monoply</a:t>
                      </a:r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, Backgammon …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64399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Niet volledige info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Zeeslag, Blinde tic-</a:t>
                      </a:r>
                      <a:r>
                        <a:rPr lang="nl-NL" dirty="0" err="1">
                          <a:solidFill>
                            <a:srgbClr val="2E2E2E"/>
                          </a:solidFill>
                        </a:rPr>
                        <a:t>tac</a:t>
                      </a:r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-toe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2E2E2E"/>
                          </a:solidFill>
                        </a:rPr>
                        <a:t>Bridge, poker, scrabble, atoomoorlog</a:t>
                      </a:r>
                      <a:endParaRPr lang="en-GB" dirty="0">
                        <a:solidFill>
                          <a:srgbClr val="2E2E2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0552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AB096F0-AF86-4973-B923-85CE7EDC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Situering</a:t>
            </a:r>
          </a:p>
        </p:txBody>
      </p:sp>
    </p:spTree>
    <p:extLst>
      <p:ext uri="{BB962C8B-B14F-4D97-AF65-F5344CB8AC3E}">
        <p14:creationId xmlns:p14="http://schemas.microsoft.com/office/powerpoint/2010/main" val="20300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0"/>
            <a:ext cx="11041200" cy="1152000"/>
          </a:xfrm>
        </p:spPr>
        <p:txBody>
          <a:bodyPr/>
          <a:lstStyle/>
          <a:p>
            <a:r>
              <a:rPr lang="nl-BE" dirty="0"/>
              <a:t>Suggesties om een speler te maken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BCE5DF-2ADE-4DB7-8899-D6229EE8A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5113"/>
              </p:ext>
            </p:extLst>
          </p:nvPr>
        </p:nvGraphicFramePr>
        <p:xfrm>
          <a:off x="174812" y="968187"/>
          <a:ext cx="11742642" cy="8010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1796133225"/>
                    </a:ext>
                  </a:extLst>
                </a:gridCol>
                <a:gridCol w="3666946">
                  <a:extLst>
                    <a:ext uri="{9D8B030D-6E8A-4147-A177-3AD203B41FA5}">
                      <a16:colId xmlns:a16="http://schemas.microsoft.com/office/drawing/2014/main" val="3943295598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3252357396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57682524"/>
                    </a:ext>
                  </a:extLst>
                </a:gridCol>
              </a:tblGrid>
              <a:tr h="400515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Methode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Uitleg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Nadeel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Voordeel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59465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Agent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</a:t>
                      </a:r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feasible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actie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Worst case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376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0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0"/>
            <a:ext cx="11041200" cy="1152000"/>
          </a:xfrm>
        </p:spPr>
        <p:txBody>
          <a:bodyPr/>
          <a:lstStyle/>
          <a:p>
            <a:r>
              <a:rPr lang="nl-BE" dirty="0"/>
              <a:t>Suggesties om een speler te maken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BCE5DF-2ADE-4DB7-8899-D6229EE8A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06951"/>
              </p:ext>
            </p:extLst>
          </p:nvPr>
        </p:nvGraphicFramePr>
        <p:xfrm>
          <a:off x="174812" y="968187"/>
          <a:ext cx="11742642" cy="15019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1796133225"/>
                    </a:ext>
                  </a:extLst>
                </a:gridCol>
                <a:gridCol w="3666946">
                  <a:extLst>
                    <a:ext uri="{9D8B030D-6E8A-4147-A177-3AD203B41FA5}">
                      <a16:colId xmlns:a16="http://schemas.microsoft.com/office/drawing/2014/main" val="3943295598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3252357396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57682524"/>
                    </a:ext>
                  </a:extLst>
                </a:gridCol>
              </a:tblGrid>
              <a:tr h="400515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Methode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Uitleg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Nadeel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Voordeel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59465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Agent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</a:t>
                      </a:r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feasible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actie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Worst case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376242"/>
                  </a:ext>
                </a:extLst>
              </a:tr>
              <a:tr h="7009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Maximizing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agent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Actie die beste kost teweeg brengt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Geen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rekening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met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toekomstige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acties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Snel (boom)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24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0"/>
            <a:ext cx="11041200" cy="1152000"/>
          </a:xfrm>
        </p:spPr>
        <p:txBody>
          <a:bodyPr/>
          <a:lstStyle/>
          <a:p>
            <a:r>
              <a:rPr lang="nl-BE" dirty="0"/>
              <a:t>Suggesties om een speler te maken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BCE5DF-2ADE-4DB7-8899-D6229EE8A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78672"/>
              </p:ext>
            </p:extLst>
          </p:nvPr>
        </p:nvGraphicFramePr>
        <p:xfrm>
          <a:off x="174812" y="968187"/>
          <a:ext cx="11742642" cy="25032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1796133225"/>
                    </a:ext>
                  </a:extLst>
                </a:gridCol>
                <a:gridCol w="3666946">
                  <a:extLst>
                    <a:ext uri="{9D8B030D-6E8A-4147-A177-3AD203B41FA5}">
                      <a16:colId xmlns:a16="http://schemas.microsoft.com/office/drawing/2014/main" val="3943295598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3252357396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57682524"/>
                    </a:ext>
                  </a:extLst>
                </a:gridCol>
              </a:tblGrid>
              <a:tr h="400515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Methode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Uitleg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Nadeel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Voordeel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59465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Agent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</a:t>
                      </a:r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feasible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actie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Worst case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376242"/>
                  </a:ext>
                </a:extLst>
              </a:tr>
              <a:tr h="7009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Maximizing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agent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Actie die beste kost teweeg brengt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Geen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rekening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met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toekomstige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acties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Snel (boom)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2527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 fit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Beste actie op voorhand bepaald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Vaste volgorde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(zelfs al heb je optimale volgorde)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sng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Worst case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Average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case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sng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 case</a:t>
                      </a:r>
                      <a:endParaRPr lang="en-GB" sz="1600" u="none" strike="sng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9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4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0"/>
            <a:ext cx="11041200" cy="1152000"/>
          </a:xfrm>
        </p:spPr>
        <p:txBody>
          <a:bodyPr/>
          <a:lstStyle/>
          <a:p>
            <a:r>
              <a:rPr lang="nl-BE" dirty="0"/>
              <a:t>Suggesties om een speler te maken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BCE5DF-2ADE-4DB7-8899-D6229EE8A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23683"/>
              </p:ext>
            </p:extLst>
          </p:nvPr>
        </p:nvGraphicFramePr>
        <p:xfrm>
          <a:off x="174812" y="968187"/>
          <a:ext cx="11742642" cy="35045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1796133225"/>
                    </a:ext>
                  </a:extLst>
                </a:gridCol>
                <a:gridCol w="3666946">
                  <a:extLst>
                    <a:ext uri="{9D8B030D-6E8A-4147-A177-3AD203B41FA5}">
                      <a16:colId xmlns:a16="http://schemas.microsoft.com/office/drawing/2014/main" val="3943295598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3252357396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57682524"/>
                    </a:ext>
                  </a:extLst>
                </a:gridCol>
              </a:tblGrid>
              <a:tr h="400515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Methode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Uitleg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Nadeel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Voordeel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59465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Agent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</a:t>
                      </a:r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feasible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actie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Worst case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376242"/>
                  </a:ext>
                </a:extLst>
              </a:tr>
              <a:tr h="7009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Maximizing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agent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Actie die beste kost teweeg brengt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Geen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rekening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met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toekomstige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acties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Snel (boom)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2527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 fit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Beste actie op voorhand bepaald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Vaste volgorde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(zelfs al heb je optimale volgorde)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sng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Worst case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Average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case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sng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 case</a:t>
                      </a:r>
                      <a:endParaRPr lang="en-GB" sz="1600" u="none" strike="sng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91328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Minimax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Kiest de beste actie uit de beste acties van de tegenstander.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(Kies de beste uit de slechtste)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Eindige boom, maar praktisch te groot.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Traag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 case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91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93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0"/>
            <a:ext cx="11041200" cy="1152000"/>
          </a:xfrm>
        </p:spPr>
        <p:txBody>
          <a:bodyPr/>
          <a:lstStyle/>
          <a:p>
            <a:r>
              <a:rPr lang="nl-BE" dirty="0"/>
              <a:t>Suggesties om een speler te maken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BCE5DF-2ADE-4DB7-8899-D6229EE8A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86990"/>
              </p:ext>
            </p:extLst>
          </p:nvPr>
        </p:nvGraphicFramePr>
        <p:xfrm>
          <a:off x="174812" y="968187"/>
          <a:ext cx="11742642" cy="45057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1796133225"/>
                    </a:ext>
                  </a:extLst>
                </a:gridCol>
                <a:gridCol w="3666946">
                  <a:extLst>
                    <a:ext uri="{9D8B030D-6E8A-4147-A177-3AD203B41FA5}">
                      <a16:colId xmlns:a16="http://schemas.microsoft.com/office/drawing/2014/main" val="3943295598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3252357396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57682524"/>
                    </a:ext>
                  </a:extLst>
                </a:gridCol>
              </a:tblGrid>
              <a:tr h="400515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Methode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Uitleg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Nadeel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Voordeel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59465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Agent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</a:t>
                      </a:r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feasible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actie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Worst case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376242"/>
                  </a:ext>
                </a:extLst>
              </a:tr>
              <a:tr h="7009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Maximizing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agent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Actie die beste kost teweeg brengt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Geen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rekening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met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toekomstige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acties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Snel (boom)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2527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 fit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Beste actie op voorhand bepaald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Vaste volgorde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(zelfs al heb je optimale volgorde)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sng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Worst case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Average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case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sng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 case</a:t>
                      </a:r>
                      <a:endParaRPr lang="en-GB" sz="1600" u="none" strike="sng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91328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Minimax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Kiest de beste actie uit de beste acties van de tegenstander.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(Kies de beste uit de slechtste)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Eindige boom, maar praktisch te groot.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Traag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 case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915070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l-GR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lang="nl-BE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l-GR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lang="nl-BE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pruning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Idem als minimax, maar overloopt enkel de betere acties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Sneller dan minimax.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Variant: eerste </a:t>
                      </a:r>
                      <a:r>
                        <a:rPr lang="nl-BE" sz="1600" u="none" strike="noStrike" kern="1200" noProof="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nodes</a:t>
                      </a:r>
                      <a:r>
                        <a:rPr lang="nl-BE" sz="160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sorteren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29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63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5C8F18-94B8-459A-9BAF-8D06F741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0"/>
            <a:ext cx="11041200" cy="1152000"/>
          </a:xfrm>
        </p:spPr>
        <p:txBody>
          <a:bodyPr/>
          <a:lstStyle/>
          <a:p>
            <a:r>
              <a:rPr lang="nl-BE" dirty="0"/>
              <a:t>Suggesties om een speler te maken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DBCE5DF-2ADE-4DB7-8899-D6229EE8A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27231"/>
              </p:ext>
            </p:extLst>
          </p:nvPr>
        </p:nvGraphicFramePr>
        <p:xfrm>
          <a:off x="174812" y="968187"/>
          <a:ext cx="11742642" cy="52067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1796133225"/>
                    </a:ext>
                  </a:extLst>
                </a:gridCol>
                <a:gridCol w="3666946">
                  <a:extLst>
                    <a:ext uri="{9D8B030D-6E8A-4147-A177-3AD203B41FA5}">
                      <a16:colId xmlns:a16="http://schemas.microsoft.com/office/drawing/2014/main" val="3943295598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3252357396"/>
                    </a:ext>
                  </a:extLst>
                </a:gridCol>
                <a:gridCol w="3025658">
                  <a:extLst>
                    <a:ext uri="{9D8B030D-6E8A-4147-A177-3AD203B41FA5}">
                      <a16:colId xmlns:a16="http://schemas.microsoft.com/office/drawing/2014/main" val="57682524"/>
                    </a:ext>
                  </a:extLst>
                </a:gridCol>
              </a:tblGrid>
              <a:tr h="400515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Methode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Uitleg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Nadeel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Voordeel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59465"/>
                  </a:ext>
                </a:extLst>
              </a:tr>
              <a:tr h="4005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Agent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Random </a:t>
                      </a:r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feasible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actie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Worst case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376242"/>
                  </a:ext>
                </a:extLst>
              </a:tr>
              <a:tr h="7009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Maximizing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agent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Actie die beste kost teweeg brengt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Geen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rekening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met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toekomstige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acties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Snel (boom)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2527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 fit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Beste actie op voorhand bepaald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Vaste volgorde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(zelfs al heb je optimale volgorde)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sng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Worst case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Average</a:t>
                      </a: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case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sng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 case</a:t>
                      </a:r>
                      <a:endParaRPr lang="en-GB" sz="1600" u="none" strike="sng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91328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Minimax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Kiest de beste actie uit de beste acties van de tegenstander.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(Kies de beste uit de slechtste)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Eindige boom, maar praktisch te groot.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Traag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Best case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915070"/>
                  </a:ext>
                </a:extLst>
              </a:tr>
              <a:tr h="100128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l-GR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lang="nl-BE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l-GR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lang="nl-BE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pruning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Idem als minimax, maar overloopt enkel de betere acties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Sneller dan minimax.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Variant: eerste </a:t>
                      </a:r>
                      <a:r>
                        <a:rPr lang="nl-BE" sz="1600" u="none" strike="noStrike" kern="1200" noProof="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nodes</a:t>
                      </a:r>
                      <a:r>
                        <a:rPr lang="nl-BE" sz="160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sorteren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294838"/>
                  </a:ext>
                </a:extLst>
              </a:tr>
              <a:tr h="70090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Neuraal netwerk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Per stap getraind model gebruiken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160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Initieel trainen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Sneller</a:t>
                      </a:r>
                      <a:r>
                        <a:rPr lang="en-GB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dan </a:t>
                      </a:r>
                      <a:r>
                        <a:rPr lang="el-GR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α</a:t>
                      </a:r>
                      <a:r>
                        <a:rPr lang="nl-BE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l-GR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β</a:t>
                      </a:r>
                      <a:r>
                        <a:rPr lang="nl-BE" sz="1600" u="none" strike="noStrike" kern="1200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6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pruning</a:t>
                      </a:r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" latinLnBrk="0" hangingPunct="1"/>
                      <a:endParaRPr lang="en-GB" sz="1600" u="none" strike="noStrike" kern="1200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0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F08F3-525B-4C5A-8D64-AC0E98A5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41" y="165331"/>
            <a:ext cx="4520773" cy="5881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C072DF-89DC-4598-8CF7-6B1C38F5F90D}"/>
              </a:ext>
            </a:extLst>
          </p:cNvPr>
          <p:cNvSpPr txBox="1"/>
          <p:nvPr/>
        </p:nvSpPr>
        <p:spPr>
          <a:xfrm>
            <a:off x="530839" y="3105834"/>
            <a:ext cx="578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E2E2E"/>
                </a:solidFill>
                <a:effectLst/>
              </a:rPr>
              <a:t>[1]	S. Fort, L. Gan, and A. Zhao, “Applying Machine Learning to the Board Game Pylos,” pp. 1–5.</a:t>
            </a:r>
            <a:endParaRPr lang="en-GB" dirty="0">
              <a:solidFill>
                <a:srgbClr val="2E2E2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E64320-F8B5-4A58-B486-AA949B60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164991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7F4CBE-668E-40E5-A308-1F04E101E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dirty="0">
                    <a:solidFill>
                      <a:srgbClr val="2E2E2E"/>
                    </a:solidFill>
                  </a:rPr>
                  <a:t>Support Vector Machine creëren</a:t>
                </a:r>
              </a:p>
              <a:p>
                <a:r>
                  <a:rPr lang="nl-BE" dirty="0">
                    <a:solidFill>
                      <a:srgbClr val="2E2E2E"/>
                    </a:solidFill>
                  </a:rPr>
                  <a:t>Dataset:</a:t>
                </a:r>
              </a:p>
              <a:p>
                <a:pPr lvl="1"/>
                <a:r>
                  <a:rPr lang="nl-BE" dirty="0">
                    <a:solidFill>
                      <a:schemeClr val="tx2"/>
                    </a:solidFill>
                  </a:rPr>
                  <a:t>Spel spelen met α-β </a:t>
                </a:r>
                <a:r>
                  <a:rPr lang="nl-BE" dirty="0" err="1">
                    <a:solidFill>
                      <a:schemeClr val="tx2"/>
                    </a:solidFill>
                  </a:rPr>
                  <a:t>pruning</a:t>
                </a:r>
                <a:r>
                  <a:rPr lang="nl-BE" dirty="0">
                    <a:solidFill>
                      <a:schemeClr val="tx2"/>
                    </a:solidFill>
                  </a:rPr>
                  <a:t> </a:t>
                </a:r>
                <a:r>
                  <a:rPr lang="nl-BE" dirty="0" err="1">
                    <a:solidFill>
                      <a:schemeClr val="tx2"/>
                    </a:solidFill>
                  </a:rPr>
                  <a:t>agents</a:t>
                </a:r>
                <a:endParaRPr lang="nl-BE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nl-BE" dirty="0">
                    <a:solidFill>
                      <a:schemeClr val="tx2"/>
                    </a:solidFill>
                  </a:rPr>
                  <a:t>(bord configuratie, diepte, score)</a:t>
                </a:r>
                <a:endParaRPr lang="nl-BE" dirty="0">
                  <a:solidFill>
                    <a:srgbClr val="2E2E2E"/>
                  </a:solidFill>
                </a:endParaRPr>
              </a:p>
              <a:p>
                <a:pPr lvl="1"/>
                <a:r>
                  <a:rPr lang="nl-BE" dirty="0">
                    <a:solidFill>
                      <a:srgbClr val="2E2E2E"/>
                    </a:solidFill>
                  </a:rPr>
                  <a:t>Kostfunctie:</a:t>
                </a:r>
              </a:p>
              <a:p>
                <a:pPr marL="457200" lvl="1" indent="0">
                  <a:buNone/>
                </a:pPr>
                <a:r>
                  <a:rPr lang="nl-BE" b="0" dirty="0">
                    <a:solidFill>
                      <a:srgbClr val="2E2E2E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nl-BE" b="0" i="1" smtClean="0">
                        <a:solidFill>
                          <a:srgbClr val="2E2E2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BE" b="0" i="1" smtClean="0">
                        <a:solidFill>
                          <a:srgbClr val="2E2E2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BE" b="0" i="1" smtClean="0">
                        <a:solidFill>
                          <a:srgbClr val="2E2E2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BE" b="0" i="1" smtClean="0">
                        <a:solidFill>
                          <a:srgbClr val="2E2E2E"/>
                        </a:solidFill>
                        <a:latin typeface="Cambria Math" panose="02040503050406030204" pitchFamily="18" charset="0"/>
                      </a:rPr>
                      <m:t>∗10+</m:t>
                    </m:r>
                    <m:r>
                      <a:rPr lang="nl-BE" b="0" i="1" smtClean="0">
                        <a:solidFill>
                          <a:srgbClr val="2E2E2E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nl-BE" dirty="0">
                    <a:solidFill>
                      <a:srgbClr val="2E2E2E"/>
                    </a:solidFill>
                  </a:rPr>
                  <a:t>  	</a:t>
                </a:r>
                <a:r>
                  <a:rPr lang="nl-BE" sz="1800" dirty="0">
                    <a:solidFill>
                      <a:srgbClr val="2E2E2E"/>
                    </a:solidFill>
                  </a:rPr>
                  <a:t>met:	x = score voor ieder kind</a:t>
                </a:r>
              </a:p>
              <a:p>
                <a:pPr marL="457200" lvl="1" indent="0">
                  <a:buNone/>
                </a:pPr>
                <a:r>
                  <a:rPr lang="nl-BE" dirty="0">
                    <a:solidFill>
                      <a:srgbClr val="2E2E2E"/>
                    </a:solidFill>
                  </a:rPr>
                  <a:t>					</a:t>
                </a:r>
                <a:r>
                  <a:rPr lang="nl-BE" sz="1800" dirty="0">
                    <a:solidFill>
                      <a:srgbClr val="2E2E2E"/>
                    </a:solidFill>
                  </a:rPr>
                  <a:t>y = resultaat spel</a:t>
                </a:r>
              </a:p>
              <a:p>
                <a:pPr marL="457200" lvl="1" indent="0">
                  <a:buNone/>
                </a:pPr>
                <a:r>
                  <a:rPr lang="nl-BE" sz="1800" dirty="0">
                    <a:solidFill>
                      <a:srgbClr val="2E2E2E"/>
                    </a:solidFill>
                  </a:rPr>
                  <a:t>					</a:t>
                </a:r>
                <a:r>
                  <a:rPr lang="nl-BE" sz="1800" dirty="0" err="1">
                    <a:solidFill>
                      <a:srgbClr val="2E2E2E"/>
                    </a:solidFill>
                  </a:rPr>
                  <a:t>z</a:t>
                </a:r>
                <a:r>
                  <a:rPr lang="nl-BE" sz="1800" dirty="0">
                    <a:solidFill>
                      <a:srgbClr val="2E2E2E"/>
                    </a:solidFill>
                  </a:rPr>
                  <a:t> = verwachte waarde</a:t>
                </a:r>
              </a:p>
              <a:p>
                <a:r>
                  <a:rPr lang="nl-BE" dirty="0">
                    <a:solidFill>
                      <a:srgbClr val="2E2E2E"/>
                    </a:solidFill>
                  </a:rPr>
                  <a:t>SVM vertoont betere resultaten dan </a:t>
                </a:r>
                <a:r>
                  <a:rPr lang="nl-BE" dirty="0">
                    <a:solidFill>
                      <a:schemeClr val="tx2"/>
                    </a:solidFill>
                  </a:rPr>
                  <a:t>α-β </a:t>
                </a:r>
                <a:r>
                  <a:rPr lang="nl-BE" dirty="0" err="1">
                    <a:solidFill>
                      <a:schemeClr val="tx2"/>
                    </a:solidFill>
                  </a:rPr>
                  <a:t>pruning</a:t>
                </a:r>
                <a:r>
                  <a:rPr lang="nl-BE" dirty="0">
                    <a:solidFill>
                      <a:srgbClr val="2E2E2E"/>
                    </a:solidFill>
                  </a:rPr>
                  <a:t>		</a:t>
                </a:r>
              </a:p>
              <a:p>
                <a:endParaRPr lang="nl-BE" dirty="0">
                  <a:solidFill>
                    <a:schemeClr val="tx2"/>
                  </a:solidFill>
                </a:endParaRPr>
              </a:p>
              <a:p>
                <a:pPr lvl="1"/>
                <a:endParaRPr lang="nl-BE" dirty="0">
                  <a:solidFill>
                    <a:schemeClr val="tx2"/>
                  </a:solidFill>
                </a:endParaRPr>
              </a:p>
              <a:p>
                <a:pPr lvl="1"/>
                <a:endParaRPr lang="nl-BE" dirty="0">
                  <a:solidFill>
                    <a:schemeClr val="tx2"/>
                  </a:solidFill>
                </a:endParaRPr>
              </a:p>
              <a:p>
                <a:endParaRPr lang="nl-BE" dirty="0">
                  <a:solidFill>
                    <a:srgbClr val="2E2E2E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7F4CBE-668E-40E5-A308-1F04E101E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7441B85-3847-4AC9-B919-5A75459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Paper</a:t>
            </a:r>
          </a:p>
        </p:txBody>
      </p:sp>
    </p:spTree>
    <p:extLst>
      <p:ext uri="{BB962C8B-B14F-4D97-AF65-F5344CB8AC3E}">
        <p14:creationId xmlns:p14="http://schemas.microsoft.com/office/powerpoint/2010/main" val="378005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98EE-F501-4148-BA06-B7B67C3F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Best Fit</a:t>
            </a:r>
          </a:p>
        </p:txBody>
      </p:sp>
    </p:spTree>
    <p:extLst>
      <p:ext uri="{BB962C8B-B14F-4D97-AF65-F5344CB8AC3E}">
        <p14:creationId xmlns:p14="http://schemas.microsoft.com/office/powerpoint/2010/main" val="2772562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A323-D55D-4516-A738-EED4BF66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192883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FB862-E6E5-47DA-9FF7-0BA26CFF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>
                <a:solidFill>
                  <a:srgbClr val="2E2E2E"/>
                </a:solidFill>
              </a:rPr>
              <a:t>Offensief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Maak een vierkant (A1)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Leg in meest vertegenwoordigde vierkant (E)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Claim een zo hoog mogelijke locatie (G)</a:t>
            </a:r>
          </a:p>
          <a:p>
            <a:r>
              <a:rPr lang="nl-BE" dirty="0">
                <a:solidFill>
                  <a:srgbClr val="2E2E2E"/>
                </a:solidFill>
              </a:rPr>
              <a:t>Defensief (A21, A22)</a:t>
            </a:r>
          </a:p>
          <a:p>
            <a:r>
              <a:rPr lang="nl-BE" dirty="0">
                <a:solidFill>
                  <a:srgbClr val="2E2E2E"/>
                </a:solidFill>
              </a:rPr>
              <a:t>Combinatie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claim midden niveau 1 (B)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claim midden van </a:t>
            </a:r>
            <a:r>
              <a:rPr lang="nl-BE" dirty="0" err="1">
                <a:solidFill>
                  <a:srgbClr val="2E2E2E"/>
                </a:solidFill>
              </a:rPr>
              <a:t>randen</a:t>
            </a:r>
            <a:r>
              <a:rPr lang="nl-BE" dirty="0">
                <a:solidFill>
                  <a:srgbClr val="2E2E2E"/>
                </a:solidFill>
              </a:rPr>
              <a:t> op </a:t>
            </a:r>
            <a:r>
              <a:rPr lang="nl-BE" dirty="0" err="1">
                <a:solidFill>
                  <a:srgbClr val="2E2E2E"/>
                </a:solidFill>
              </a:rPr>
              <a:t>niveau</a:t>
            </a:r>
            <a:r>
              <a:rPr lang="nl-BE" dirty="0">
                <a:solidFill>
                  <a:srgbClr val="2E2E2E"/>
                </a:solidFill>
              </a:rPr>
              <a:t> 1 (C1, C21, C22)</a:t>
            </a:r>
          </a:p>
          <a:p>
            <a:r>
              <a:rPr lang="nl-BE" dirty="0">
                <a:solidFill>
                  <a:srgbClr val="2E2E2E"/>
                </a:solidFill>
              </a:rPr>
              <a:t>Random (F)</a:t>
            </a:r>
          </a:p>
          <a:p>
            <a:endParaRPr lang="nl-BE" dirty="0">
              <a:solidFill>
                <a:srgbClr val="2E2E2E"/>
              </a:solidFill>
            </a:endParaRPr>
          </a:p>
          <a:p>
            <a:r>
              <a:rPr lang="nl-BE" dirty="0">
                <a:solidFill>
                  <a:srgbClr val="2E2E2E"/>
                </a:solidFill>
              </a:rPr>
              <a:t>(D: Midden op grond claimen, indien er geen L structuur aanwezig is)</a:t>
            </a:r>
          </a:p>
          <a:p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18511-16FE-4A49-9BB8-23A36F11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1"/>
              <a:t>Strategiën</a:t>
            </a:r>
          </a:p>
        </p:txBody>
      </p:sp>
    </p:spTree>
    <p:extLst>
      <p:ext uri="{BB962C8B-B14F-4D97-AF65-F5344CB8AC3E}">
        <p14:creationId xmlns:p14="http://schemas.microsoft.com/office/powerpoint/2010/main" val="399506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2D440E-F87A-40E4-87BE-C55D579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Offensief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1C8C8-8A47-439A-ABDA-1B31E45DA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2E2E2E"/>
                </a:solidFill>
              </a:rPr>
              <a:t>A1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950C-06E0-46CE-9268-C26A0A4C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2E2E2E"/>
                </a:solidFill>
              </a:rPr>
              <a:t>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444EC8A-A0B7-4DC1-8812-7C1723AC07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2E2E2E"/>
                </a:solidFill>
              </a:rPr>
              <a:t>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7FA31-2329-4B8C-B9A5-D5A458A02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44" t="26079" r="28405" b="19608"/>
          <a:stretch/>
        </p:blipFill>
        <p:spPr>
          <a:xfrm>
            <a:off x="286653" y="2150408"/>
            <a:ext cx="3600000" cy="3600000"/>
          </a:xfrm>
          <a:prstGeom prst="snip2Diag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B377C0-6708-4900-9992-337D584CB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9" r="8599" b="6493"/>
          <a:stretch/>
        </p:blipFill>
        <p:spPr>
          <a:xfrm>
            <a:off x="4296000" y="2150408"/>
            <a:ext cx="3600000" cy="3600000"/>
          </a:xfrm>
          <a:prstGeom prst="snip2Diag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9D44B7B-CF17-49AD-BAC7-8D54905F7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74" t="5694" r="11011" b="9279"/>
          <a:stretch/>
        </p:blipFill>
        <p:spPr>
          <a:xfrm>
            <a:off x="8335907" y="2150408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928E-069A-4723-9839-89710A1B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Defensief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B0F5-F158-48FC-A38F-708265DE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A22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1B18C-1E87-403E-A827-2586AAAC2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A21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D2446-1204-4C2D-BF53-AFD5E12F6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3" t="8117" r="11153" b="11338"/>
          <a:stretch/>
        </p:blipFill>
        <p:spPr>
          <a:xfrm>
            <a:off x="6669623" y="209671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53985-4024-40D3-9B70-7CF49AD1D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07" t="21277" r="25869" b="17819"/>
          <a:stretch/>
        </p:blipFill>
        <p:spPr>
          <a:xfrm>
            <a:off x="1922377" y="2096713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2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C2F1-6437-40CA-84D1-2099C27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8924-578D-4626-AED7-68A3658C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A307D3-378B-4324-86D5-108944967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Waarom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872DA-5744-4B4F-BFD1-961E82504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" r="1677"/>
          <a:stretch/>
        </p:blipFill>
        <p:spPr>
          <a:xfrm>
            <a:off x="1922377" y="2072573"/>
            <a:ext cx="3600000" cy="3600000"/>
          </a:xfrm>
          <a:prstGeom prst="snip2Diag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48A42A-16D8-4E2B-B6FD-2625887469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50" r="2750"/>
          <a:stretch/>
        </p:blipFill>
        <p:spPr>
          <a:xfrm>
            <a:off x="6669623" y="2072573"/>
            <a:ext cx="3600000" cy="3600000"/>
          </a:xfrm>
          <a:prstGeom prst="snip2Diag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DB36F7-0B77-45E4-8949-471E8FD6B372}"/>
              </a:ext>
            </a:extLst>
          </p:cNvPr>
          <p:cNvSpPr/>
          <p:nvPr/>
        </p:nvSpPr>
        <p:spPr>
          <a:xfrm>
            <a:off x="8389380" y="3544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7586C-CF97-4163-865C-EE3E0A022BAD}"/>
              </a:ext>
            </a:extLst>
          </p:cNvPr>
          <p:cNvSpPr/>
          <p:nvPr/>
        </p:nvSpPr>
        <p:spPr>
          <a:xfrm>
            <a:off x="7993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E22BC-8ED0-4479-9963-9A2808BA8D8E}"/>
              </a:ext>
            </a:extLst>
          </p:cNvPr>
          <p:cNvSpPr/>
          <p:nvPr/>
        </p:nvSpPr>
        <p:spPr>
          <a:xfrm>
            <a:off x="8389380" y="3940911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81875-2B77-4D8C-86C2-1E78F46CB914}"/>
              </a:ext>
            </a:extLst>
          </p:cNvPr>
          <p:cNvSpPr/>
          <p:nvPr/>
        </p:nvSpPr>
        <p:spPr>
          <a:xfrm>
            <a:off x="7993380" y="3544911"/>
            <a:ext cx="792000" cy="792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35D215-BC3D-4764-A43A-C197642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2FCC-C63A-4584-AB6A-1FD7F3039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7353-20AC-4B40-BFF3-ADB4ED097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C21, C22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8B98-4B0F-40EC-B150-3A2B14FDD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5907" y="1400924"/>
            <a:ext cx="3960003" cy="540000"/>
          </a:xfrm>
        </p:spPr>
        <p:txBody>
          <a:bodyPr/>
          <a:lstStyle/>
          <a:p>
            <a:r>
              <a:rPr lang="nl-BE" dirty="0"/>
              <a:t>Waarom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01E779-A0C8-45B6-974E-4B81CDA52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r="2750"/>
          <a:stretch/>
        </p:blipFill>
        <p:spPr>
          <a:xfrm>
            <a:off x="8346023" y="2129777"/>
            <a:ext cx="3600000" cy="3600000"/>
          </a:xfrm>
          <a:prstGeom prst="snip2Diag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9AE3AD-FAF8-4829-B42B-74B435B13580}"/>
              </a:ext>
            </a:extLst>
          </p:cNvPr>
          <p:cNvSpPr/>
          <p:nvPr/>
        </p:nvSpPr>
        <p:spPr>
          <a:xfrm>
            <a:off x="10469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AC684B-7E13-4212-85DA-4D885660D220}"/>
              </a:ext>
            </a:extLst>
          </p:cNvPr>
          <p:cNvSpPr/>
          <p:nvPr/>
        </p:nvSpPr>
        <p:spPr>
          <a:xfrm>
            <a:off x="9677400" y="4005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F49E3-4BD0-4136-8E49-9B466FD62F4E}"/>
              </a:ext>
            </a:extLst>
          </p:cNvPr>
          <p:cNvSpPr/>
          <p:nvPr/>
        </p:nvSpPr>
        <p:spPr>
          <a:xfrm>
            <a:off x="10073400" y="3609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B8F6E-07C7-4A49-9AA5-40F02197C642}"/>
              </a:ext>
            </a:extLst>
          </p:cNvPr>
          <p:cNvSpPr/>
          <p:nvPr/>
        </p:nvSpPr>
        <p:spPr>
          <a:xfrm>
            <a:off x="10073400" y="4401735"/>
            <a:ext cx="396000" cy="396000"/>
          </a:xfrm>
          <a:prstGeom prst="rect">
            <a:avLst/>
          </a:prstGeom>
          <a:solidFill>
            <a:srgbClr val="DCE7F0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275175-B058-45D3-BB6C-A60700096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2" t="7623" r="7357" b="6731"/>
          <a:stretch/>
        </p:blipFill>
        <p:spPr>
          <a:xfrm>
            <a:off x="245977" y="2129777"/>
            <a:ext cx="3600000" cy="3600000"/>
          </a:xfrm>
          <a:prstGeom prst="snip2Diag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84F414-3862-42B8-9796-7A8A05490D42}"/>
              </a:ext>
            </a:extLst>
          </p:cNvPr>
          <p:cNvSpPr/>
          <p:nvPr/>
        </p:nvSpPr>
        <p:spPr>
          <a:xfrm>
            <a:off x="1618427" y="3926670"/>
            <a:ext cx="792000" cy="79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C87334-AD59-46C5-A7E9-FF92D2F89B5C}"/>
              </a:ext>
            </a:extLst>
          </p:cNvPr>
          <p:cNvSpPr/>
          <p:nvPr/>
        </p:nvSpPr>
        <p:spPr>
          <a:xfrm>
            <a:off x="2014427" y="3926670"/>
            <a:ext cx="792000" cy="79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C3E0CF-4505-4F04-8764-7AB2234455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6" b="456"/>
          <a:stretch/>
        </p:blipFill>
        <p:spPr>
          <a:xfrm>
            <a:off x="4296000" y="2129777"/>
            <a:ext cx="3600000" cy="3600000"/>
          </a:xfrm>
          <a:prstGeom prst="snip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8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44B24-0834-44E0-8580-5EE763E3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rgbClr val="2E2E2E"/>
                </a:solidFill>
              </a:rPr>
              <a:t>A: </a:t>
            </a:r>
            <a:r>
              <a:rPr lang="nl-BE" noProof="0" dirty="0">
                <a:solidFill>
                  <a:srgbClr val="2E2E2E"/>
                </a:solidFill>
              </a:rPr>
              <a:t>Zoeken naar L structuren</a:t>
            </a:r>
          </a:p>
          <a:p>
            <a:pPr lvl="1"/>
            <a:r>
              <a:rPr lang="nl-BE" noProof="0" dirty="0">
                <a:solidFill>
                  <a:srgbClr val="2E2E2E"/>
                </a:solidFill>
              </a:rPr>
              <a:t>A1: L structuur eigen kleur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A2: L structuur andere kleur</a:t>
            </a:r>
          </a:p>
          <a:p>
            <a:pPr lvl="2"/>
            <a:r>
              <a:rPr lang="nl-BE" noProof="0" dirty="0">
                <a:solidFill>
                  <a:srgbClr val="2E2E2E"/>
                </a:solidFill>
              </a:rPr>
              <a:t>A21: 4</a:t>
            </a:r>
            <a:r>
              <a:rPr lang="nl-BE" baseline="30000" noProof="0" dirty="0">
                <a:solidFill>
                  <a:srgbClr val="2E2E2E"/>
                </a:solidFill>
              </a:rPr>
              <a:t>de</a:t>
            </a:r>
            <a:r>
              <a:rPr lang="nl-BE" noProof="0" dirty="0">
                <a:solidFill>
                  <a:srgbClr val="2E2E2E"/>
                </a:solidFill>
              </a:rPr>
              <a:t> plek eigen kleur</a:t>
            </a:r>
          </a:p>
          <a:p>
            <a:pPr lvl="2"/>
            <a:r>
              <a:rPr lang="nl-BE" dirty="0">
                <a:solidFill>
                  <a:srgbClr val="2E2E2E"/>
                </a:solidFill>
              </a:rPr>
              <a:t>A22: 4</a:t>
            </a:r>
            <a:r>
              <a:rPr lang="nl-BE" baseline="30000" dirty="0">
                <a:solidFill>
                  <a:srgbClr val="2E2E2E"/>
                </a:solidFill>
              </a:rPr>
              <a:t>de</a:t>
            </a:r>
            <a:r>
              <a:rPr lang="nl-BE" dirty="0">
                <a:solidFill>
                  <a:srgbClr val="2E2E2E"/>
                </a:solidFill>
              </a:rPr>
              <a:t> </a:t>
            </a:r>
            <a:r>
              <a:rPr lang="nl-BE" noProof="0" dirty="0">
                <a:solidFill>
                  <a:srgbClr val="2E2E2E"/>
                </a:solidFill>
              </a:rPr>
              <a:t>plek leeg</a:t>
            </a:r>
          </a:p>
          <a:p>
            <a:r>
              <a:rPr lang="nl-BE" dirty="0">
                <a:solidFill>
                  <a:srgbClr val="2E2E2E"/>
                </a:solidFill>
              </a:rPr>
              <a:t>B: Midden van 1</a:t>
            </a:r>
            <a:r>
              <a:rPr lang="nl-BE" baseline="30000" dirty="0">
                <a:solidFill>
                  <a:srgbClr val="2E2E2E"/>
                </a:solidFill>
              </a:rPr>
              <a:t>ste</a:t>
            </a:r>
            <a:r>
              <a:rPr lang="nl-BE" dirty="0">
                <a:solidFill>
                  <a:srgbClr val="2E2E2E"/>
                </a:solidFill>
              </a:rPr>
              <a:t> verdiep claimen</a:t>
            </a:r>
          </a:p>
          <a:p>
            <a:r>
              <a:rPr lang="nl-BE" dirty="0">
                <a:solidFill>
                  <a:srgbClr val="2E2E2E"/>
                </a:solidFill>
              </a:rPr>
              <a:t>C: Midden van 1</a:t>
            </a:r>
            <a:r>
              <a:rPr lang="nl-BE" baseline="30000" dirty="0">
                <a:solidFill>
                  <a:srgbClr val="2E2E2E"/>
                </a:solidFill>
              </a:rPr>
              <a:t>ste</a:t>
            </a:r>
            <a:r>
              <a:rPr lang="nl-BE" dirty="0">
                <a:solidFill>
                  <a:srgbClr val="2E2E2E"/>
                </a:solidFill>
              </a:rPr>
              <a:t> verdiep bezet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C1: Midden eigen kleur</a:t>
            </a:r>
          </a:p>
          <a:p>
            <a:pPr lvl="1"/>
            <a:r>
              <a:rPr lang="nl-BE" dirty="0">
                <a:solidFill>
                  <a:srgbClr val="2E2E2E"/>
                </a:solidFill>
              </a:rPr>
              <a:t>C2: Midden ander kleur</a:t>
            </a:r>
          </a:p>
          <a:p>
            <a:pPr lvl="2"/>
            <a:r>
              <a:rPr lang="nl-BE" dirty="0">
                <a:solidFill>
                  <a:srgbClr val="2E2E2E"/>
                </a:solidFill>
              </a:rPr>
              <a:t>C21: Eigen kleur op het midden van de rand</a:t>
            </a:r>
          </a:p>
          <a:p>
            <a:pPr lvl="2"/>
            <a:r>
              <a:rPr lang="nl-BE" dirty="0">
                <a:solidFill>
                  <a:srgbClr val="2E2E2E"/>
                </a:solidFill>
              </a:rPr>
              <a:t>C22: Geen eigen kleur op het 1</a:t>
            </a:r>
            <a:r>
              <a:rPr lang="nl-BE" baseline="30000" dirty="0">
                <a:solidFill>
                  <a:srgbClr val="2E2E2E"/>
                </a:solidFill>
              </a:rPr>
              <a:t>ste</a:t>
            </a:r>
            <a:r>
              <a:rPr lang="nl-BE" dirty="0">
                <a:solidFill>
                  <a:srgbClr val="2E2E2E"/>
                </a:solidFill>
              </a:rPr>
              <a:t> verdiep</a:t>
            </a:r>
          </a:p>
          <a:p>
            <a:endParaRPr lang="nl-BE" noProof="0" dirty="0"/>
          </a:p>
          <a:p>
            <a:endParaRPr lang="nl-BE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69D4D-8085-4A93-8904-FE08F62A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Strategieën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C6E77A6-7DBA-469C-AE16-CCF3A6D3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90" y="1498022"/>
            <a:ext cx="4743776" cy="3861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595AB-CA33-4863-8EE2-842DD75DDB9A}"/>
              </a:ext>
            </a:extLst>
          </p:cNvPr>
          <p:cNvSpPr txBox="1"/>
          <p:nvPr/>
        </p:nvSpPr>
        <p:spPr>
          <a:xfrm>
            <a:off x="7241690" y="5346451"/>
            <a:ext cx="474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E2E2E"/>
                </a:solidFill>
              </a:rPr>
              <a:t>Illustratie: ‘Belang van claimen middens’</a:t>
            </a:r>
            <a:endParaRPr lang="en-GB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537257-FFBD-48D5-9C35-CA52D855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11041200" cy="4760964"/>
          </a:xfrm>
        </p:spPr>
        <p:txBody>
          <a:bodyPr/>
          <a:lstStyle/>
          <a:p>
            <a:r>
              <a:rPr lang="nl-BE" dirty="0">
                <a:solidFill>
                  <a:srgbClr val="2E2E2E"/>
                </a:solidFill>
              </a:rPr>
              <a:t>Meest gebruikte methodes</a:t>
            </a:r>
          </a:p>
          <a:p>
            <a:r>
              <a:rPr lang="nl-BE" dirty="0">
                <a:solidFill>
                  <a:srgbClr val="2E2E2E"/>
                </a:solidFill>
              </a:rPr>
              <a:t>Beste volgorde</a:t>
            </a:r>
          </a:p>
          <a:p>
            <a:r>
              <a:rPr lang="nl-BE" dirty="0">
                <a:solidFill>
                  <a:srgbClr val="2E2E2E"/>
                </a:solidFill>
              </a:rPr>
              <a:t>Eerder ‘Lucky Shot’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5BEBBA-833F-4874-B992-FFE62908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Onderzoek: Volgorde strategieën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41A09B-C326-4523-AFDD-24F9F98C5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55454"/>
              </p:ext>
            </p:extLst>
          </p:nvPr>
        </p:nvGraphicFramePr>
        <p:xfrm>
          <a:off x="338199" y="3134804"/>
          <a:ext cx="11515603" cy="29206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6740">
                  <a:extLst>
                    <a:ext uri="{9D8B030D-6E8A-4147-A177-3AD203B41FA5}">
                      <a16:colId xmlns:a16="http://schemas.microsoft.com/office/drawing/2014/main" val="1796133225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3943295598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3252357396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57682524"/>
                    </a:ext>
                  </a:extLst>
                </a:gridCol>
                <a:gridCol w="1706740">
                  <a:extLst>
                    <a:ext uri="{9D8B030D-6E8A-4147-A177-3AD203B41FA5}">
                      <a16:colId xmlns:a16="http://schemas.microsoft.com/office/drawing/2014/main" val="3266292294"/>
                    </a:ext>
                  </a:extLst>
                </a:gridCol>
                <a:gridCol w="2981903">
                  <a:extLst>
                    <a:ext uri="{9D8B030D-6E8A-4147-A177-3AD203B41FA5}">
                      <a16:colId xmlns:a16="http://schemas.microsoft.com/office/drawing/2014/main" val="744582662"/>
                    </a:ext>
                  </a:extLst>
                </a:gridCol>
              </a:tblGrid>
              <a:tr h="21504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Dark Win</a:t>
                      </a:r>
                    </a:p>
                  </a:txBody>
                  <a:tcPr marL="9525" marR="9525" marT="9525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totalDraw</a:t>
                      </a:r>
                      <a:endParaRPr lang="en-GB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Light Win</a:t>
                      </a:r>
                    </a:p>
                  </a:txBody>
                  <a:tcPr marL="9525" marR="9525" marT="9525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Play Time</a:t>
                      </a:r>
                    </a:p>
                  </a:txBody>
                  <a:tcPr marL="9525" marR="9525" marT="9525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runs</a:t>
                      </a:r>
                    </a:p>
                  </a:txBody>
                  <a:tcPr marL="9525" marR="9525" marT="9525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GB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order</a:t>
                      </a:r>
                    </a:p>
                  </a:txBody>
                  <a:tcPr marL="9525" marR="9525" marT="9525" marB="0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159465"/>
                  </a:ext>
                </a:extLst>
              </a:tr>
              <a:tr h="3766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</a:t>
                      </a:r>
                      <a:r>
                        <a:rPr lang="en-GB" sz="1600" u="sng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BA22GEA21C1C22C21</a:t>
                      </a:r>
                      <a:endParaRPr lang="en-GB" sz="1600" b="0" i="0" u="sng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376242"/>
                  </a:ext>
                </a:extLst>
              </a:tr>
              <a:tr h="3766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</a:t>
                      </a:r>
                      <a:r>
                        <a:rPr lang="en-GB" sz="1600" u="sng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BA22GEA21C1C22C21</a:t>
                      </a:r>
                      <a:endParaRPr lang="en-GB" sz="1600" b="0" i="0" u="sng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913918"/>
                  </a:ext>
                </a:extLst>
              </a:tr>
              <a:tr h="3766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</a:t>
                      </a:r>
                      <a:r>
                        <a:rPr lang="en-GB" sz="1600" u="sng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BA22GEA21C1C22C21</a:t>
                      </a:r>
                      <a:endParaRPr lang="en-GB" sz="1600" b="0" i="0" u="sng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196838"/>
                  </a:ext>
                </a:extLst>
              </a:tr>
              <a:tr h="3766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0,032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</a:t>
                      </a:r>
                      <a:r>
                        <a:rPr lang="en-GB" sz="1600" u="sng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A22</a:t>
                      </a:r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EGA21C22C21C1B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181808"/>
                  </a:ext>
                </a:extLst>
              </a:tr>
              <a:tr h="3766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0,015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</a:t>
                      </a:r>
                      <a:r>
                        <a:rPr lang="en-GB" sz="1600" u="sng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A22</a:t>
                      </a:r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A21EC22C1C21BG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407011"/>
                  </a:ext>
                </a:extLst>
              </a:tr>
              <a:tr h="3766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94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0,031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</a:t>
                      </a:r>
                      <a:r>
                        <a:rPr lang="en-GB" sz="1600" u="sng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A21GA22</a:t>
                      </a:r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BEC1C22C21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703189"/>
                  </a:ext>
                </a:extLst>
              </a:tr>
              <a:tr h="3766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94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GB" sz="1600" b="0" i="0" u="none" strike="noStrike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0,031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100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A1</a:t>
                      </a:r>
                      <a:r>
                        <a:rPr lang="en-GB" sz="1600" u="sng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A21GA22</a:t>
                      </a:r>
                      <a:r>
                        <a:rPr lang="en-GB" sz="1600" u="none" strike="noStrike" dirty="0">
                          <a:solidFill>
                            <a:schemeClr val="tx2"/>
                          </a:solidFill>
                          <a:effectLst/>
                          <a:latin typeface="Century Gothic" panose="020B0502020202020204" pitchFamily="34" charset="0"/>
                        </a:rPr>
                        <a:t>EC22C1BC21</a:t>
                      </a:r>
                      <a:endParaRPr lang="en-GB" sz="1600" b="0" i="0" u="none" strike="noStrike" dirty="0">
                        <a:solidFill>
                          <a:schemeClr val="tx2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623910"/>
      </p:ext>
    </p:extLst>
  </p:cSld>
  <p:clrMapOvr>
    <a:masterClrMapping/>
  </p:clrMapOvr>
</p:sld>
</file>

<file path=ppt/theme/theme1.xml><?xml version="1.0" encoding="utf-8"?>
<a:theme xmlns:a="http://schemas.openxmlformats.org/drawingml/2006/main" name="KULeuven Grey">
  <a:themeElements>
    <a:clrScheme name="Custom 2">
      <a:dk1>
        <a:srgbClr val="527DAD"/>
      </a:dk1>
      <a:lt1>
        <a:srgbClr val="FFFFFF"/>
      </a:lt1>
      <a:dk2>
        <a:srgbClr val="2E2E2E"/>
      </a:dk2>
      <a:lt2>
        <a:srgbClr val="DCE7F0"/>
      </a:lt2>
      <a:accent1>
        <a:srgbClr val="2E2E2E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Leuven Grey" id="{C2732991-E9B1-4CF6-8631-A14E8EC623F8}" vid="{4D21E5EE-C28D-419E-BB93-9238C5C632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KULeuven Grey</Template>
  <TotalTime>750</TotalTime>
  <Words>2340</Words>
  <Application>Microsoft Office PowerPoint</Application>
  <PresentationFormat>Widescreen</PresentationFormat>
  <Paragraphs>317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KULeuven Grey</vt:lpstr>
      <vt:lpstr>Pylos</vt:lpstr>
      <vt:lpstr>Best Fit</vt:lpstr>
      <vt:lpstr>Strategiën</vt:lpstr>
      <vt:lpstr>Offensief</vt:lpstr>
      <vt:lpstr>Defensief</vt:lpstr>
      <vt:lpstr>Combinatie</vt:lpstr>
      <vt:lpstr>Combinatie</vt:lpstr>
      <vt:lpstr>Strategieën</vt:lpstr>
      <vt:lpstr>Onderzoek: Volgorde strategieën</vt:lpstr>
      <vt:lpstr>Zelflerende speler</vt:lpstr>
      <vt:lpstr>Situering</vt:lpstr>
      <vt:lpstr>Suggesties om een speler te maken</vt:lpstr>
      <vt:lpstr>Suggesties om een speler te maken</vt:lpstr>
      <vt:lpstr>Suggesties om een speler te maken</vt:lpstr>
      <vt:lpstr>Suggesties om een speler te maken</vt:lpstr>
      <vt:lpstr>Suggesties om een speler te maken</vt:lpstr>
      <vt:lpstr>Suggesties om een speler te maken</vt:lpstr>
      <vt:lpstr>Paper</vt:lpstr>
      <vt:lpstr>Paper</vt:lpstr>
      <vt:lpstr>Bedankt voor uw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Romeo Permentier</dc:creator>
  <cp:lastModifiedBy>Romeo Permentier</cp:lastModifiedBy>
  <cp:revision>77</cp:revision>
  <dcterms:created xsi:type="dcterms:W3CDTF">2021-02-18T16:34:07Z</dcterms:created>
  <dcterms:modified xsi:type="dcterms:W3CDTF">2021-03-22T18:18:52Z</dcterms:modified>
</cp:coreProperties>
</file>