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5" r:id="rId3"/>
    <p:sldId id="260" r:id="rId4"/>
    <p:sldId id="257" r:id="rId5"/>
    <p:sldId id="258" r:id="rId6"/>
    <p:sldId id="259" r:id="rId7"/>
    <p:sldId id="261" r:id="rId8"/>
    <p:sldId id="278" r:id="rId9"/>
    <p:sldId id="280" r:id="rId10"/>
    <p:sldId id="283" r:id="rId11"/>
    <p:sldId id="284" r:id="rId12"/>
    <p:sldId id="285" r:id="rId13"/>
    <p:sldId id="274" r:id="rId14"/>
    <p:sldId id="267" r:id="rId15"/>
    <p:sldId id="268" r:id="rId16"/>
    <p:sldId id="262" r:id="rId17"/>
    <p:sldId id="266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eo Permentier" initials="RP" lastIdx="1" clrIdx="0">
    <p:extLst>
      <p:ext uri="{19B8F6BF-5375-455C-9EA6-DF929625EA0E}">
        <p15:presenceInfo xmlns:p15="http://schemas.microsoft.com/office/powerpoint/2012/main" userId="731f69d7b070bb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7F0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 autoAdjust="0"/>
    <p:restoredTop sz="62428" autoAdjust="0"/>
  </p:normalViewPr>
  <p:slideViewPr>
    <p:cSldViewPr snapToGrid="0">
      <p:cViewPr varScale="1">
        <p:scale>
          <a:sx n="71" d="100"/>
          <a:sy n="71" d="100"/>
        </p:scale>
        <p:origin x="255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Random Fit: Student VS.</a:t>
            </a:r>
            <a:r>
              <a:rPr lang="en-GB" baseline="0" dirty="0"/>
              <a:t> CODeS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Sheet1!$B$1:$D$1</c:f>
              <c:strCache>
                <c:ptCount val="1"/>
                <c:pt idx="0">
                  <c:v>Student win Draw CODeS win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48.93</c:v>
                </c:pt>
                <c:pt idx="1">
                  <c:v>50.63</c:v>
                </c:pt>
                <c:pt idx="2">
                  <c:v>50.87</c:v>
                </c:pt>
                <c:pt idx="3">
                  <c:v>52.22</c:v>
                </c:pt>
                <c:pt idx="4">
                  <c:v>53.24</c:v>
                </c:pt>
                <c:pt idx="5">
                  <c:v>53.9</c:v>
                </c:pt>
                <c:pt idx="6">
                  <c:v>54.73</c:v>
                </c:pt>
                <c:pt idx="7">
                  <c:v>55.58</c:v>
                </c:pt>
                <c:pt idx="8">
                  <c:v>56</c:v>
                </c:pt>
                <c:pt idx="9">
                  <c:v>56.67</c:v>
                </c:pt>
                <c:pt idx="10">
                  <c:v>57.47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E2-497E-823E-E5DBA4C98D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Draw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Sheet1!$A$2:$A$12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0.56000000000000005</c:v>
                </c:pt>
                <c:pt idx="1">
                  <c:v>0.43</c:v>
                </c:pt>
                <c:pt idx="2">
                  <c:v>0.39</c:v>
                </c:pt>
                <c:pt idx="3">
                  <c:v>0.51</c:v>
                </c:pt>
                <c:pt idx="4">
                  <c:v>0.6</c:v>
                </c:pt>
                <c:pt idx="5">
                  <c:v>0.48</c:v>
                </c:pt>
                <c:pt idx="6">
                  <c:v>0.41</c:v>
                </c:pt>
                <c:pt idx="7">
                  <c:v>0.48</c:v>
                </c:pt>
                <c:pt idx="8">
                  <c:v>0.39</c:v>
                </c:pt>
                <c:pt idx="9">
                  <c:v>0.31</c:v>
                </c:pt>
                <c:pt idx="10">
                  <c:v>0.35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E2-497E-823E-E5DBA4C98D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CODeS win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50.51</c:v>
                </c:pt>
                <c:pt idx="1">
                  <c:v>48.94</c:v>
                </c:pt>
                <c:pt idx="2">
                  <c:v>48.74</c:v>
                </c:pt>
                <c:pt idx="3">
                  <c:v>47.27</c:v>
                </c:pt>
                <c:pt idx="4">
                  <c:v>46.16</c:v>
                </c:pt>
                <c:pt idx="5">
                  <c:v>45.62</c:v>
                </c:pt>
                <c:pt idx="6">
                  <c:v>44.86</c:v>
                </c:pt>
                <c:pt idx="7">
                  <c:v>43.94</c:v>
                </c:pt>
                <c:pt idx="8">
                  <c:v>43.61</c:v>
                </c:pt>
                <c:pt idx="9">
                  <c:v>43.02</c:v>
                </c:pt>
                <c:pt idx="10">
                  <c:v>42.18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E2-497E-823E-E5DBA4C98D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8174255"/>
        <c:axId val="811249647"/>
      </c:lineChart>
      <c:catAx>
        <c:axId val="7381742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 noProof="0" dirty="0" err="1"/>
                  <a:t>Statistic</a:t>
                </a:r>
                <a:r>
                  <a:rPr lang="nl-NL" baseline="0" dirty="0"/>
                  <a:t> % of pass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249647"/>
        <c:crosses val="autoZero"/>
        <c:auto val="1"/>
        <c:lblAlgn val="ctr"/>
        <c:lblOffset val="100"/>
        <c:noMultiLvlLbl val="0"/>
      </c:catAx>
      <c:valAx>
        <c:axId val="811249647"/>
        <c:scaling>
          <c:orientation val="minMax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dirty="0"/>
                  <a:t>%</a:t>
                </a:r>
                <a:r>
                  <a:rPr lang="nl-NL" baseline="0" dirty="0"/>
                  <a:t> of </a:t>
                </a:r>
                <a:r>
                  <a:rPr lang="nl-NL" baseline="0" dirty="0" err="1"/>
                  <a:t>wins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74255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24B14-F755-42CC-88AF-26ADEEAA6547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3ECC0-8215-4318-A3C0-552CE5E99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82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* % geprobeerd om te passen, maar als we </a:t>
            </a:r>
            <a:r>
              <a:rPr lang="nl-NL" dirty="0" err="1"/>
              <a:t>removen</a:t>
            </a:r>
            <a:r>
              <a:rPr lang="nl-NL" dirty="0"/>
              <a:t>, kan het zijn dat we wel nog passen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49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De strategieën uitleggen, en die gaan vergelijken met elkaar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407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583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535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716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40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48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>
            <a:lvl1pPr>
              <a:defRPr>
                <a:solidFill>
                  <a:srgbClr val="00407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483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536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08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519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4559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F19E-C3B0-43B2-817A-B1EEA26B6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24642-8C1C-46E9-8290-066C13993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5244E-604F-4CCB-A8EA-2555D8A8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487B6-27CA-4DFB-AFF9-B0D0F5A8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2EF91-80FA-40AE-A472-11601B8F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918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397F-D0A5-4448-A2B1-0E15AD1B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834A8-5217-468B-B305-7FADC58E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1D868-F480-48D4-B910-A5DCA8FC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D3BB8-9CE1-484A-83E9-FCE3A033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005AA570-791C-40DB-8A9A-5F6876DFE103}"/>
              </a:ext>
            </a:extLst>
          </p:cNvPr>
          <p:cNvSpPr/>
          <p:nvPr userDrawn="1"/>
        </p:nvSpPr>
        <p:spPr>
          <a:xfrm>
            <a:off x="83730" y="1986624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743E78A3-F4E7-4E4A-8B0B-DD11E89B9069}"/>
              </a:ext>
            </a:extLst>
          </p:cNvPr>
          <p:cNvSpPr/>
          <p:nvPr userDrawn="1"/>
        </p:nvSpPr>
        <p:spPr>
          <a:xfrm>
            <a:off x="4119820" y="1986624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2B73468E-5010-422D-BE88-C28A38528777}"/>
              </a:ext>
            </a:extLst>
          </p:cNvPr>
          <p:cNvSpPr/>
          <p:nvPr userDrawn="1"/>
        </p:nvSpPr>
        <p:spPr>
          <a:xfrm>
            <a:off x="8155910" y="1986624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407F75B-9701-448B-BE1B-46CF2EDF2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29" y="1440112"/>
            <a:ext cx="3960001" cy="540000"/>
          </a:xfrm>
        </p:spPr>
        <p:txBody>
          <a:bodyPr numCol="1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rgbClr val="2E2E2E"/>
                </a:solidFill>
              </a:defRPr>
            </a:lvl1pPr>
          </a:lstStyle>
          <a:p>
            <a:pPr algn="ctr"/>
            <a:endParaRPr lang="en-GB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CC66604-9C87-4C33-B032-A02E9A165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19819" y="1440171"/>
            <a:ext cx="3959999" cy="540000"/>
          </a:xfrm>
        </p:spPr>
        <p:txBody>
          <a:bodyPr numCol="1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rgbClr val="2E2E2E"/>
                </a:solidFill>
              </a:defRPr>
            </a:lvl1pPr>
          </a:lstStyle>
          <a:p>
            <a:pPr algn="ctr"/>
            <a:endParaRPr lang="en-GB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97957E0-715A-4F84-B67B-F2275E7852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5906" y="1440112"/>
            <a:ext cx="3960003" cy="540000"/>
          </a:xfrm>
        </p:spPr>
        <p:txBody>
          <a:bodyPr numCol="1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rgbClr val="2E2E2E"/>
                </a:solidFill>
              </a:defRPr>
            </a:lvl1pPr>
          </a:lstStyle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47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397F-D0A5-4448-A2B1-0E15AD1B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834A8-5217-468B-B305-7FADC58E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1D868-F480-48D4-B910-A5DCA8FC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D3BB8-9CE1-484A-83E9-FCE3A033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A8367EF7-6126-49F7-9F2F-AE3D8D8193DC}"/>
              </a:ext>
            </a:extLst>
          </p:cNvPr>
          <p:cNvSpPr/>
          <p:nvPr userDrawn="1"/>
        </p:nvSpPr>
        <p:spPr>
          <a:xfrm>
            <a:off x="1742379" y="1905548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72AC1822-E1C6-4688-97BA-20A1DE7D041C}"/>
              </a:ext>
            </a:extLst>
          </p:cNvPr>
          <p:cNvSpPr/>
          <p:nvPr userDrawn="1"/>
        </p:nvSpPr>
        <p:spPr>
          <a:xfrm>
            <a:off x="6489627" y="1905548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13BBD4F-C480-46F3-BF7B-456469108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742378" y="1359095"/>
            <a:ext cx="3959999" cy="540000"/>
          </a:xfrm>
        </p:spPr>
        <p:txBody>
          <a:bodyPr vert="horz" lIns="91440" tIns="45720" rIns="91440" bIns="45720" numCol="1" rtlCol="0">
            <a:normAutofit/>
          </a:bodyPr>
          <a:lstStyle>
            <a:lvl1pPr>
              <a:defRPr lang="en-GB" dirty="0">
                <a:solidFill>
                  <a:srgbClr val="2E2E2E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25081988-4473-4A9E-9F1B-0D13A170F3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9623" y="1359036"/>
            <a:ext cx="3960003" cy="540000"/>
          </a:xfrm>
        </p:spPr>
        <p:txBody>
          <a:bodyPr vert="horz" lIns="91440" tIns="45720" rIns="91440" bIns="45720" numCol="1" rtlCol="0">
            <a:normAutofit/>
          </a:bodyPr>
          <a:lstStyle>
            <a:lvl1pPr>
              <a:defRPr lang="en-GB" dirty="0">
                <a:solidFill>
                  <a:srgbClr val="2E2E2E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502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397F-D0A5-4448-A2B1-0E15AD1B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834A8-5217-468B-B305-7FADC58E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1D868-F480-48D4-B910-A5DCA8FC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D3BB8-9CE1-484A-83E9-FCE3A033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5A1F8775-5BBF-4CA2-85B1-1700E5AE5B61}"/>
              </a:ext>
            </a:extLst>
          </p:cNvPr>
          <p:cNvSpPr/>
          <p:nvPr userDrawn="1"/>
        </p:nvSpPr>
        <p:spPr>
          <a:xfrm>
            <a:off x="4116000" y="1905489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462C779-76F8-48FC-9283-EFB6F0EA6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16001" y="1359036"/>
            <a:ext cx="3959999" cy="540000"/>
          </a:xfrm>
        </p:spPr>
        <p:txBody>
          <a:bodyPr vert="horz" lIns="91440" tIns="45720" rIns="91440" bIns="45720" numCol="1" rtlCol="0">
            <a:normAutofit/>
          </a:bodyPr>
          <a:lstStyle>
            <a:lvl1pPr>
              <a:defRPr lang="en-GB" dirty="0">
                <a:solidFill>
                  <a:srgbClr val="2E2E2E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927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144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1916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5321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648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331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86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39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39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14F14F6C-64C6-4282-B92B-69416428ACE5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hthoek 6">
            <a:extLst>
              <a:ext uri="{FF2B5EF4-FFF2-40B4-BE49-F238E27FC236}">
                <a16:creationId xmlns:a16="http://schemas.microsoft.com/office/drawing/2014/main" id="{06AD98E2-B501-4F24-99F8-F71B32C3BD82}"/>
              </a:ext>
            </a:extLst>
          </p:cNvPr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10" name="Afbeelding 7">
            <a:extLst>
              <a:ext uri="{FF2B5EF4-FFF2-40B4-BE49-F238E27FC236}">
                <a16:creationId xmlns:a16="http://schemas.microsoft.com/office/drawing/2014/main" id="{B214B914-48FA-40F0-8EFC-FB6110790A3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9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042">
          <p15:clr>
            <a:srgbClr val="F26B43"/>
          </p15:clr>
        </p15:guide>
        <p15:guide id="6" pos="7319">
          <p15:clr>
            <a:srgbClr val="F26B43"/>
          </p15:clr>
        </p15:guide>
        <p15:guide id="7" orient="horz" pos="3857">
          <p15:clr>
            <a:srgbClr val="F26B43"/>
          </p15:clr>
        </p15:guide>
        <p15:guide id="8" pos="3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3C29-17C0-4287-A88C-DA9AC1C6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/>
          <a:p>
            <a:r>
              <a:rPr lang="nl-BE" noProof="0" dirty="0" err="1"/>
              <a:t>Pylos</a:t>
            </a:r>
            <a:endParaRPr lang="nl-BE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679FA-081D-4817-8897-A69A99265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>
            <a:normAutofit/>
          </a:bodyPr>
          <a:lstStyle/>
          <a:p>
            <a:r>
              <a:rPr lang="nl-BE" noProof="0" dirty="0"/>
              <a:t>- C. </a:t>
            </a:r>
            <a:r>
              <a:rPr lang="nl-BE" noProof="0" dirty="0" err="1"/>
              <a:t>Lefevre</a:t>
            </a:r>
            <a:r>
              <a:rPr lang="nl-BE" noProof="0" dirty="0"/>
              <a:t> -</a:t>
            </a:r>
          </a:p>
          <a:p>
            <a:r>
              <a:rPr lang="nl-BE" noProof="0" dirty="0"/>
              <a:t>- R. Permentier -</a:t>
            </a:r>
          </a:p>
        </p:txBody>
      </p:sp>
      <p:pic>
        <p:nvPicPr>
          <p:cNvPr id="7" name="Picture Placeholder 6" descr="A picture containing table, indoor, fruit&#10;&#10;Description automatically generated">
            <a:extLst>
              <a:ext uri="{FF2B5EF4-FFF2-40B4-BE49-F238E27FC236}">
                <a16:creationId xmlns:a16="http://schemas.microsoft.com/office/drawing/2014/main" id="{6F905559-F1B6-4605-B1DA-0EB634B55BA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3" r="24251"/>
          <a:stretch/>
        </p:blipFill>
        <p:spPr>
          <a:xfrm>
            <a:off x="7248525" y="584201"/>
            <a:ext cx="4368673" cy="5040312"/>
          </a:xfrm>
          <a:noFill/>
        </p:spPr>
      </p:pic>
    </p:spTree>
    <p:extLst>
      <p:ext uri="{BB962C8B-B14F-4D97-AF65-F5344CB8AC3E}">
        <p14:creationId xmlns:p14="http://schemas.microsoft.com/office/powerpoint/2010/main" val="2834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928E-069A-4723-9839-89710A1B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Defensief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3B0F5-F158-48FC-A38F-708265DE7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A22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1B18C-1E87-403E-A827-2586AAAC2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A21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D2446-1204-4C2D-BF53-AFD5E12F64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33" t="8117" r="11153" b="11338"/>
          <a:stretch/>
        </p:blipFill>
        <p:spPr>
          <a:xfrm>
            <a:off x="6669623" y="2096713"/>
            <a:ext cx="3600000" cy="3600000"/>
          </a:xfrm>
          <a:prstGeom prst="snip2Diag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53985-4024-40D3-9B70-7CF49AD1D5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07" t="21277" r="25869" b="17819"/>
          <a:stretch/>
        </p:blipFill>
        <p:spPr>
          <a:xfrm>
            <a:off x="1922377" y="2096713"/>
            <a:ext cx="3600000" cy="3600000"/>
          </a:xfrm>
          <a:prstGeom prst="snip2Diag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23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C2F1-6437-40CA-84D1-2099C27C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Combinatie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B8924-578D-4626-AED7-68A3658CB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B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A307D3-378B-4324-86D5-1089449674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Waarom ?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872DA-5744-4B4F-BFD1-961E82504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7" r="1677"/>
          <a:stretch/>
        </p:blipFill>
        <p:spPr>
          <a:xfrm>
            <a:off x="1922377" y="2072573"/>
            <a:ext cx="3600000" cy="3600000"/>
          </a:xfrm>
          <a:prstGeom prst="snip2Diag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48A42A-16D8-4E2B-B6FD-2625887469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0" r="2750"/>
          <a:stretch/>
        </p:blipFill>
        <p:spPr>
          <a:xfrm>
            <a:off x="6669623" y="2072573"/>
            <a:ext cx="3600000" cy="3600000"/>
          </a:xfrm>
          <a:prstGeom prst="snip2Diag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FDB36F7-0B77-45E4-8949-471E8FD6B372}"/>
              </a:ext>
            </a:extLst>
          </p:cNvPr>
          <p:cNvSpPr/>
          <p:nvPr/>
        </p:nvSpPr>
        <p:spPr>
          <a:xfrm>
            <a:off x="8389380" y="3544911"/>
            <a:ext cx="792000" cy="79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07586C-CF97-4163-865C-EE3E0A022BAD}"/>
              </a:ext>
            </a:extLst>
          </p:cNvPr>
          <p:cNvSpPr/>
          <p:nvPr/>
        </p:nvSpPr>
        <p:spPr>
          <a:xfrm>
            <a:off x="7993380" y="3940911"/>
            <a:ext cx="792000" cy="79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7E22BC-8ED0-4479-9963-9A2808BA8D8E}"/>
              </a:ext>
            </a:extLst>
          </p:cNvPr>
          <p:cNvSpPr/>
          <p:nvPr/>
        </p:nvSpPr>
        <p:spPr>
          <a:xfrm>
            <a:off x="8389380" y="3940911"/>
            <a:ext cx="792000" cy="79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381875-2B77-4D8C-86C2-1E78F46CB914}"/>
              </a:ext>
            </a:extLst>
          </p:cNvPr>
          <p:cNvSpPr/>
          <p:nvPr/>
        </p:nvSpPr>
        <p:spPr>
          <a:xfrm>
            <a:off x="7993380" y="3544911"/>
            <a:ext cx="792000" cy="792000"/>
          </a:xfrm>
          <a:prstGeom prst="rect">
            <a:avLst/>
          </a:prstGeom>
          <a:solidFill>
            <a:srgbClr val="DCE7F0">
              <a:alpha val="5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11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35D215-BC3D-4764-A43A-C197642E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Combinatie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32FCC-C63A-4584-AB6A-1FD7F3039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C1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C7353-20AC-4B40-BFF3-ADB4ED097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C21, C22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28B98-4B0F-40EC-B150-3A2B14FDD7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5907" y="1400924"/>
            <a:ext cx="3960003" cy="540000"/>
          </a:xfrm>
        </p:spPr>
        <p:txBody>
          <a:bodyPr/>
          <a:lstStyle/>
          <a:p>
            <a:r>
              <a:rPr lang="nl-NL" dirty="0"/>
              <a:t>Waarom ?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01E779-A0C8-45B6-974E-4B81CDA52F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0" r="2750"/>
          <a:stretch/>
        </p:blipFill>
        <p:spPr>
          <a:xfrm>
            <a:off x="8346023" y="2129777"/>
            <a:ext cx="3600000" cy="3600000"/>
          </a:xfrm>
          <a:prstGeom prst="snip2Diag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9AE3AD-FAF8-4829-B42B-74B435B13580}"/>
              </a:ext>
            </a:extLst>
          </p:cNvPr>
          <p:cNvSpPr/>
          <p:nvPr/>
        </p:nvSpPr>
        <p:spPr>
          <a:xfrm>
            <a:off x="10469400" y="4005735"/>
            <a:ext cx="396000" cy="396000"/>
          </a:xfrm>
          <a:prstGeom prst="rect">
            <a:avLst/>
          </a:prstGeom>
          <a:solidFill>
            <a:srgbClr val="DCE7F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AC684B-7E13-4212-85DA-4D885660D220}"/>
              </a:ext>
            </a:extLst>
          </p:cNvPr>
          <p:cNvSpPr/>
          <p:nvPr/>
        </p:nvSpPr>
        <p:spPr>
          <a:xfrm>
            <a:off x="9677400" y="4005735"/>
            <a:ext cx="396000" cy="396000"/>
          </a:xfrm>
          <a:prstGeom prst="rect">
            <a:avLst/>
          </a:prstGeom>
          <a:solidFill>
            <a:srgbClr val="DCE7F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8F49E3-4BD0-4136-8E49-9B466FD62F4E}"/>
              </a:ext>
            </a:extLst>
          </p:cNvPr>
          <p:cNvSpPr/>
          <p:nvPr/>
        </p:nvSpPr>
        <p:spPr>
          <a:xfrm>
            <a:off x="10073400" y="3609735"/>
            <a:ext cx="396000" cy="396000"/>
          </a:xfrm>
          <a:prstGeom prst="rect">
            <a:avLst/>
          </a:prstGeom>
          <a:solidFill>
            <a:srgbClr val="DCE7F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4B8F6E-07C7-4A49-9AA5-40F02197C642}"/>
              </a:ext>
            </a:extLst>
          </p:cNvPr>
          <p:cNvSpPr/>
          <p:nvPr/>
        </p:nvSpPr>
        <p:spPr>
          <a:xfrm>
            <a:off x="10073400" y="4401735"/>
            <a:ext cx="396000" cy="396000"/>
          </a:xfrm>
          <a:prstGeom prst="rect">
            <a:avLst/>
          </a:prstGeom>
          <a:solidFill>
            <a:srgbClr val="DCE7F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2275175-B058-45D3-BB6C-A607000961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02" t="7623" r="7357" b="6731"/>
          <a:stretch/>
        </p:blipFill>
        <p:spPr>
          <a:xfrm>
            <a:off x="245977" y="2129777"/>
            <a:ext cx="3600000" cy="3600000"/>
          </a:xfrm>
          <a:prstGeom prst="snip2Diag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A84F414-3862-42B8-9796-7A8A05490D42}"/>
              </a:ext>
            </a:extLst>
          </p:cNvPr>
          <p:cNvSpPr/>
          <p:nvPr/>
        </p:nvSpPr>
        <p:spPr>
          <a:xfrm>
            <a:off x="1618427" y="3926670"/>
            <a:ext cx="792000" cy="79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C87334-AD59-46C5-A7E9-FF92D2F89B5C}"/>
              </a:ext>
            </a:extLst>
          </p:cNvPr>
          <p:cNvSpPr/>
          <p:nvPr/>
        </p:nvSpPr>
        <p:spPr>
          <a:xfrm>
            <a:off x="2014427" y="3926670"/>
            <a:ext cx="792000" cy="79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38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44B24-0834-44E0-8580-5EE763E3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A: </a:t>
            </a:r>
            <a:r>
              <a:rPr lang="nl-BE" noProof="0" dirty="0"/>
              <a:t>Zoeken naar L structuren</a:t>
            </a:r>
          </a:p>
          <a:p>
            <a:pPr lvl="1"/>
            <a:r>
              <a:rPr lang="nl-BE" noProof="0" dirty="0"/>
              <a:t>A1: L structuur eigen kleur</a:t>
            </a:r>
          </a:p>
          <a:p>
            <a:pPr lvl="1"/>
            <a:r>
              <a:rPr lang="nl-BE" dirty="0"/>
              <a:t>A2: L structuur andere kleur</a:t>
            </a:r>
          </a:p>
          <a:p>
            <a:pPr lvl="2"/>
            <a:r>
              <a:rPr lang="nl-BE" noProof="0" dirty="0"/>
              <a:t>A21: 4</a:t>
            </a:r>
            <a:r>
              <a:rPr lang="nl-BE" baseline="30000" noProof="0" dirty="0"/>
              <a:t>de</a:t>
            </a:r>
            <a:r>
              <a:rPr lang="nl-BE" noProof="0" dirty="0"/>
              <a:t> plek eigen kleur</a:t>
            </a:r>
          </a:p>
          <a:p>
            <a:pPr lvl="2"/>
            <a:r>
              <a:rPr lang="nl-BE" dirty="0"/>
              <a:t>A22: 4</a:t>
            </a:r>
            <a:r>
              <a:rPr lang="nl-BE" baseline="30000" dirty="0"/>
              <a:t>de</a:t>
            </a:r>
            <a:r>
              <a:rPr lang="nl-BE" dirty="0"/>
              <a:t> </a:t>
            </a:r>
            <a:r>
              <a:rPr lang="nl-BE" noProof="0" dirty="0"/>
              <a:t>plek leeg</a:t>
            </a:r>
          </a:p>
          <a:p>
            <a:r>
              <a:rPr lang="nl-BE" dirty="0"/>
              <a:t>B: Midden van 1</a:t>
            </a:r>
            <a:r>
              <a:rPr lang="nl-BE" baseline="30000" dirty="0"/>
              <a:t>ste</a:t>
            </a:r>
            <a:r>
              <a:rPr lang="nl-BE" dirty="0"/>
              <a:t> verdiep claimen</a:t>
            </a:r>
          </a:p>
          <a:p>
            <a:r>
              <a:rPr lang="nl-BE" dirty="0"/>
              <a:t>C: Midden van 1</a:t>
            </a:r>
            <a:r>
              <a:rPr lang="nl-BE" baseline="30000" dirty="0"/>
              <a:t>ste</a:t>
            </a:r>
            <a:r>
              <a:rPr lang="nl-BE" dirty="0"/>
              <a:t> verdiep bezet</a:t>
            </a:r>
          </a:p>
          <a:p>
            <a:pPr lvl="1"/>
            <a:r>
              <a:rPr lang="nl-BE" dirty="0"/>
              <a:t>C1: Midden eigen kleur</a:t>
            </a:r>
          </a:p>
          <a:p>
            <a:pPr lvl="1"/>
            <a:r>
              <a:rPr lang="nl-BE" dirty="0"/>
              <a:t>C2: Midden ander kleur</a:t>
            </a:r>
          </a:p>
          <a:p>
            <a:pPr lvl="2"/>
            <a:r>
              <a:rPr lang="nl-BE" dirty="0"/>
              <a:t>C21: Eigen kleur op het midden van de rand</a:t>
            </a:r>
          </a:p>
          <a:p>
            <a:pPr lvl="2"/>
            <a:r>
              <a:rPr lang="nl-BE" dirty="0"/>
              <a:t>C22: Geen eigen kleur op het 1</a:t>
            </a:r>
            <a:r>
              <a:rPr lang="nl-BE" baseline="30000" dirty="0"/>
              <a:t>ste</a:t>
            </a:r>
            <a:r>
              <a:rPr lang="nl-BE" dirty="0"/>
              <a:t> verdiep</a:t>
            </a:r>
          </a:p>
          <a:p>
            <a:endParaRPr lang="nl-BE" noProof="0" dirty="0"/>
          </a:p>
          <a:p>
            <a:endParaRPr lang="nl-BE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69D4D-8085-4A93-8904-FE08F62A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Strategieën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C6E77A6-7DBA-469C-AE16-CCF3A6D3A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690" y="1498022"/>
            <a:ext cx="4743776" cy="3861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6595AB-CA33-4863-8EE2-842DD75DDB9A}"/>
              </a:ext>
            </a:extLst>
          </p:cNvPr>
          <p:cNvSpPr txBox="1"/>
          <p:nvPr/>
        </p:nvSpPr>
        <p:spPr>
          <a:xfrm>
            <a:off x="7241690" y="5346451"/>
            <a:ext cx="474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Illustratie: ‘Belang van claimen middens’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79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A537257-FFBD-48D5-9C35-CA52D8557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Welke volgorde veroorzaakt grootste winst %?</a:t>
            </a:r>
          </a:p>
          <a:p>
            <a:r>
              <a:rPr lang="nl-BE" dirty="0"/>
              <a:t>Geen </a:t>
            </a:r>
            <a:r>
              <a:rPr lang="nl-BE" dirty="0" err="1"/>
              <a:t>one</a:t>
            </a:r>
            <a:r>
              <a:rPr lang="nl-BE" dirty="0"/>
              <a:t>-hit wonder (</a:t>
            </a:r>
            <a:r>
              <a:rPr lang="nl-BE" dirty="0" err="1"/>
              <a:t>lucky</a:t>
            </a:r>
            <a:r>
              <a:rPr lang="nl-BE" dirty="0"/>
              <a:t> shot)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5BEBBA-833F-4874-B992-FFE62908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Onderzoek – Volgorde strategieën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35DCBD-7F80-4F11-B2A2-7F2A4E556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209163"/>
              </p:ext>
            </p:extLst>
          </p:nvPr>
        </p:nvGraphicFramePr>
        <p:xfrm>
          <a:off x="1452283" y="2910072"/>
          <a:ext cx="9850288" cy="320992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38263">
                  <a:extLst>
                    <a:ext uri="{9D8B030D-6E8A-4147-A177-3AD203B41FA5}">
                      <a16:colId xmlns:a16="http://schemas.microsoft.com/office/drawing/2014/main" val="315171446"/>
                    </a:ext>
                  </a:extLst>
                </a:gridCol>
                <a:gridCol w="1431830">
                  <a:extLst>
                    <a:ext uri="{9D8B030D-6E8A-4147-A177-3AD203B41FA5}">
                      <a16:colId xmlns:a16="http://schemas.microsoft.com/office/drawing/2014/main" val="1618048799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53896309"/>
                    </a:ext>
                  </a:extLst>
                </a:gridCol>
                <a:gridCol w="1743449">
                  <a:extLst>
                    <a:ext uri="{9D8B030D-6E8A-4147-A177-3AD203B41FA5}">
                      <a16:colId xmlns:a16="http://schemas.microsoft.com/office/drawing/2014/main" val="3632872313"/>
                    </a:ext>
                  </a:extLst>
                </a:gridCol>
                <a:gridCol w="1169894">
                  <a:extLst>
                    <a:ext uri="{9D8B030D-6E8A-4147-A177-3AD203B41FA5}">
                      <a16:colId xmlns:a16="http://schemas.microsoft.com/office/drawing/2014/main" val="671947502"/>
                    </a:ext>
                  </a:extLst>
                </a:gridCol>
                <a:gridCol w="2817477">
                  <a:extLst>
                    <a:ext uri="{9D8B030D-6E8A-4147-A177-3AD203B41FA5}">
                      <a16:colId xmlns:a16="http://schemas.microsoft.com/office/drawing/2014/main" val="2722575870"/>
                    </a:ext>
                  </a:extLst>
                </a:gridCol>
              </a:tblGrid>
              <a:tr h="401241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totalDarkWin</a:t>
                      </a:r>
                      <a:endParaRPr lang="en-GB" sz="1600" b="1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totalDraw</a:t>
                      </a:r>
                      <a:endParaRPr lang="en-GB" sz="1600" b="1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totalLightWin</a:t>
                      </a:r>
                      <a:endParaRPr lang="en-GB" sz="1600" b="1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totalPlayTime</a:t>
                      </a:r>
                      <a:endParaRPr lang="en-GB" sz="1600" b="1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runs</a:t>
                      </a:r>
                      <a:endParaRPr lang="en-GB" sz="1600" b="1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order</a:t>
                      </a:r>
                      <a:endParaRPr lang="en-GB" sz="1600" b="1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43467290"/>
                  </a:ext>
                </a:extLst>
              </a:tr>
              <a:tr h="401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96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0,015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100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A1BA22GEA21C1C22C21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6061896"/>
                  </a:ext>
                </a:extLst>
              </a:tr>
              <a:tr h="401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96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0,015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100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A1BA22GEA21C1C22C21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3926010"/>
                  </a:ext>
                </a:extLst>
              </a:tr>
              <a:tr h="401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96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0,015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100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A1BA22GEA21C1C22C21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0510348"/>
                  </a:ext>
                </a:extLst>
              </a:tr>
              <a:tr h="401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95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0,032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100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A1A22EGA21C22C21C1B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0096628"/>
                  </a:ext>
                </a:extLst>
              </a:tr>
              <a:tr h="401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95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0,015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100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A1A22A21EC22C1C21BG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7741154"/>
                  </a:ext>
                </a:extLst>
              </a:tr>
              <a:tr h="401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94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0,031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100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A1A21GA22BEC1C22C21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3551186"/>
                  </a:ext>
                </a:extLst>
              </a:tr>
              <a:tr h="401241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94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0,031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100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A1A21GA22EC22C1BC21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7493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623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A537257-FFBD-48D5-9C35-CA52D8557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Onderzoek naar de effectiviteit</a:t>
            </a:r>
          </a:p>
          <a:p>
            <a:endParaRPr lang="nl-BE" dirty="0"/>
          </a:p>
          <a:p>
            <a:r>
              <a:rPr lang="nl-BE"/>
              <a:t>RESULTATEN HIERONDER</a:t>
            </a:r>
            <a:endParaRPr lang="nl-BE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5BEBBA-833F-4874-B992-FFE62908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Onderzoek – Strategieën</a:t>
            </a:r>
          </a:p>
        </p:txBody>
      </p:sp>
    </p:spTree>
    <p:extLst>
      <p:ext uri="{BB962C8B-B14F-4D97-AF65-F5344CB8AC3E}">
        <p14:creationId xmlns:p14="http://schemas.microsoft.com/office/powerpoint/2010/main" val="3825861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A3BD-9B20-496F-BBC4-09DAD8BB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 err="1"/>
              <a:t>Self-learning</a:t>
            </a:r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616353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64522-561C-4B34-986E-35C529C6B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Mini max algoritme:</a:t>
            </a:r>
          </a:p>
          <a:p>
            <a:pPr lvl="1"/>
            <a:r>
              <a:rPr lang="nl-BE" dirty="0"/>
              <a:t>Per zet, alle mogelijkheden simuleren, kostfunctie bepaald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E5C8F18-94B8-459A-9BAF-8D06F741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Suggesties</a:t>
            </a:r>
          </a:p>
        </p:txBody>
      </p:sp>
    </p:spTree>
    <p:extLst>
      <p:ext uri="{BB962C8B-B14F-4D97-AF65-F5344CB8AC3E}">
        <p14:creationId xmlns:p14="http://schemas.microsoft.com/office/powerpoint/2010/main" val="283730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1B5F281-3E8B-45F0-B90D-79C978DD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Best fit</a:t>
            </a:r>
          </a:p>
          <a:p>
            <a:pPr lvl="1"/>
            <a:r>
              <a:rPr lang="nl-BE" dirty="0"/>
              <a:t>Strategieën</a:t>
            </a:r>
          </a:p>
          <a:p>
            <a:pPr lvl="1"/>
            <a:r>
              <a:rPr lang="nl-BE" dirty="0"/>
              <a:t>Onderzoek</a:t>
            </a:r>
          </a:p>
          <a:p>
            <a:r>
              <a:rPr lang="nl-BE" dirty="0"/>
              <a:t>Zelf lerend systeem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A3246E9-DF47-4CB4-891A-2E7158CA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362564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CF4F74-D405-4592-8324-AAA05678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Random Fit</a:t>
            </a:r>
          </a:p>
        </p:txBody>
      </p:sp>
    </p:spTree>
    <p:extLst>
      <p:ext uri="{BB962C8B-B14F-4D97-AF65-F5344CB8AC3E}">
        <p14:creationId xmlns:p14="http://schemas.microsoft.com/office/powerpoint/2010/main" val="233552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CB6F32-8B16-4408-940D-C07B7719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noProof="0" dirty="0" err="1"/>
              <a:t>removeOrPass</a:t>
            </a:r>
            <a:r>
              <a:rPr lang="nl-BE" noProof="0" dirty="0"/>
              <a:t>: 50/50 kans</a:t>
            </a:r>
          </a:p>
          <a:p>
            <a:pPr lvl="1"/>
            <a:r>
              <a:rPr lang="nl-BE" noProof="0" dirty="0"/>
              <a:t>Ongelijke kansen (semi random): TODO</a:t>
            </a:r>
          </a:p>
          <a:p>
            <a:r>
              <a:rPr lang="nl-BE" noProof="0" dirty="0" err="1"/>
              <a:t>Remove</a:t>
            </a:r>
            <a:r>
              <a:rPr lang="nl-BE" noProof="0" dirty="0"/>
              <a:t>: past als het niet kan </a:t>
            </a:r>
            <a:r>
              <a:rPr lang="nl-BE" noProof="0" dirty="0" err="1"/>
              <a:t>removen</a:t>
            </a:r>
            <a:endParaRPr lang="nl-BE" noProof="0" dirty="0"/>
          </a:p>
          <a:p>
            <a:r>
              <a:rPr lang="nl-BE" noProof="0" dirty="0"/>
              <a:t>random: speler die start heeft nadeel</a:t>
            </a:r>
          </a:p>
          <a:p>
            <a:r>
              <a:rPr lang="nl-BE" noProof="0" dirty="0"/>
              <a:t>steeds dezelfde resultaten (indien zeer groot aantal games) </a:t>
            </a:r>
            <a:r>
              <a:rPr lang="nl-BE" noProof="0" dirty="0" err="1"/>
              <a:t>ookal</a:t>
            </a:r>
            <a:r>
              <a:rPr lang="nl-BE" noProof="0" dirty="0"/>
              <a:t> geen </a:t>
            </a:r>
            <a:r>
              <a:rPr lang="nl-BE" noProof="0" dirty="0" err="1"/>
              <a:t>seed</a:t>
            </a:r>
            <a:endParaRPr lang="nl-BE" noProof="0" dirty="0"/>
          </a:p>
          <a:p>
            <a:r>
              <a:rPr lang="nl-BE" noProof="0" dirty="0" err="1"/>
              <a:t>PylosPlayerRandomFit</a:t>
            </a:r>
            <a:r>
              <a:rPr lang="nl-BE" noProof="0" dirty="0"/>
              <a:t>: bound-1, buitenste waarde nooit meegenomen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B98F8F-0684-4B1C-92F9-4ED76413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62000"/>
            <a:ext cx="11041200" cy="1152000"/>
          </a:xfrm>
        </p:spPr>
        <p:txBody>
          <a:bodyPr/>
          <a:lstStyle/>
          <a:p>
            <a:r>
              <a:rPr lang="nl-BE" noProof="0" dirty="0"/>
              <a:t>Random fit</a:t>
            </a:r>
          </a:p>
        </p:txBody>
      </p:sp>
    </p:spTree>
    <p:extLst>
      <p:ext uri="{BB962C8B-B14F-4D97-AF65-F5344CB8AC3E}">
        <p14:creationId xmlns:p14="http://schemas.microsoft.com/office/powerpoint/2010/main" val="211428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B8E213-29F6-4CEB-86E5-0F5CD28A3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301988"/>
              </p:ext>
            </p:extLst>
          </p:nvPr>
        </p:nvGraphicFramePr>
        <p:xfrm>
          <a:off x="574800" y="5347096"/>
          <a:ext cx="11041200" cy="8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240">
                  <a:extLst>
                    <a:ext uri="{9D8B030D-6E8A-4147-A177-3AD203B41FA5}">
                      <a16:colId xmlns:a16="http://schemas.microsoft.com/office/drawing/2014/main" val="4237777761"/>
                    </a:ext>
                  </a:extLst>
                </a:gridCol>
                <a:gridCol w="2208240">
                  <a:extLst>
                    <a:ext uri="{9D8B030D-6E8A-4147-A177-3AD203B41FA5}">
                      <a16:colId xmlns:a16="http://schemas.microsoft.com/office/drawing/2014/main" val="2788781913"/>
                    </a:ext>
                  </a:extLst>
                </a:gridCol>
                <a:gridCol w="2208240">
                  <a:extLst>
                    <a:ext uri="{9D8B030D-6E8A-4147-A177-3AD203B41FA5}">
                      <a16:colId xmlns:a16="http://schemas.microsoft.com/office/drawing/2014/main" val="1118728810"/>
                    </a:ext>
                  </a:extLst>
                </a:gridCol>
                <a:gridCol w="2208240">
                  <a:extLst>
                    <a:ext uri="{9D8B030D-6E8A-4147-A177-3AD203B41FA5}">
                      <a16:colId xmlns:a16="http://schemas.microsoft.com/office/drawing/2014/main" val="3746147485"/>
                    </a:ext>
                  </a:extLst>
                </a:gridCol>
                <a:gridCol w="2208240">
                  <a:extLst>
                    <a:ext uri="{9D8B030D-6E8A-4147-A177-3AD203B41FA5}">
                      <a16:colId xmlns:a16="http://schemas.microsoft.com/office/drawing/2014/main" val="3752489724"/>
                    </a:ext>
                  </a:extLst>
                </a:gridCol>
              </a:tblGrid>
              <a:tr h="419629">
                <a:tc>
                  <a:txBody>
                    <a:bodyPr/>
                    <a:lstStyle/>
                    <a:p>
                      <a:r>
                        <a:rPr lang="nl-NL" dirty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25,01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53,90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45,62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0,48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16243"/>
                  </a:ext>
                </a:extLst>
              </a:tr>
              <a:tr h="419629">
                <a:tc>
                  <a:txBody>
                    <a:bodyPr/>
                    <a:lstStyle/>
                    <a:p>
                      <a:r>
                        <a:rPr lang="nl-NL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48,87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48,93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50,51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0,56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468185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7EE7471E-E119-496E-B7B5-746F86AC09F7}"/>
              </a:ext>
            </a:extLst>
          </p:cNvPr>
          <p:cNvSpPr txBox="1">
            <a:spLocks/>
          </p:cNvSpPr>
          <p:nvPr/>
        </p:nvSpPr>
        <p:spPr>
          <a:xfrm>
            <a:off x="962426" y="4614725"/>
            <a:ext cx="11041200" cy="115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baseline="0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r>
              <a:rPr lang="nl-NL" dirty="0"/>
              <a:t>Random fit: 10k-battle (No </a:t>
            </a:r>
            <a:r>
              <a:rPr lang="nl-NL" dirty="0" err="1"/>
              <a:t>seed</a:t>
            </a:r>
            <a:r>
              <a:rPr lang="nl-NL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991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874CF55-6DE0-41A3-8C85-5F9410B14D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4139310"/>
              </p:ext>
            </p:extLst>
          </p:nvPr>
        </p:nvGraphicFramePr>
        <p:xfrm>
          <a:off x="3103779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449A85-70A1-4FCD-93AC-A45E7D091B33}"/>
              </a:ext>
            </a:extLst>
          </p:cNvPr>
          <p:cNvSpPr txBox="1"/>
          <p:nvPr/>
        </p:nvSpPr>
        <p:spPr>
          <a:xfrm>
            <a:off x="454715" y="13338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Random fit: 10k-battle</a:t>
            </a:r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98685F1-4FD3-4612-9A9F-1C7DC506A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683797"/>
              </p:ext>
            </p:extLst>
          </p:nvPr>
        </p:nvGraphicFramePr>
        <p:xfrm>
          <a:off x="295689" y="1386839"/>
          <a:ext cx="2375660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830">
                  <a:extLst>
                    <a:ext uri="{9D8B030D-6E8A-4147-A177-3AD203B41FA5}">
                      <a16:colId xmlns:a16="http://schemas.microsoft.com/office/drawing/2014/main" val="2447541325"/>
                    </a:ext>
                  </a:extLst>
                </a:gridCol>
                <a:gridCol w="1187830">
                  <a:extLst>
                    <a:ext uri="{9D8B030D-6E8A-4147-A177-3AD203B41FA5}">
                      <a16:colId xmlns:a16="http://schemas.microsoft.com/office/drawing/2014/main" val="2399583435"/>
                    </a:ext>
                  </a:extLst>
                </a:gridCol>
              </a:tblGrid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% </a:t>
                      </a:r>
                      <a:r>
                        <a:rPr lang="nl-NL" sz="1400" dirty="0" err="1"/>
                        <a:t>pass_set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% </a:t>
                      </a:r>
                      <a:r>
                        <a:rPr lang="nl-NL" sz="1400" dirty="0" err="1"/>
                        <a:t>pass_werkelijk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055492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100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49,87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41700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776934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80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616335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70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34,97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323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60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00260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50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25,01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586731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40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16590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30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15,55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43686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20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538874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92329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097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74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98EE-F501-4148-BA06-B7B67C3F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Best Fit</a:t>
            </a:r>
          </a:p>
        </p:txBody>
      </p:sp>
    </p:spTree>
    <p:extLst>
      <p:ext uri="{BB962C8B-B14F-4D97-AF65-F5344CB8AC3E}">
        <p14:creationId xmlns:p14="http://schemas.microsoft.com/office/powerpoint/2010/main" val="277256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FB862-E6E5-47DA-9FF7-0BA26CFF8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Offensief</a:t>
            </a:r>
          </a:p>
          <a:p>
            <a:pPr lvl="1"/>
            <a:r>
              <a:rPr lang="nl-NL" dirty="0"/>
              <a:t>Maak een vierkant (A1)</a:t>
            </a:r>
          </a:p>
          <a:p>
            <a:pPr lvl="1"/>
            <a:r>
              <a:rPr lang="nl-NL" dirty="0"/>
              <a:t>Leg in meest vertegenwoordigde vierkant (E)</a:t>
            </a:r>
          </a:p>
          <a:p>
            <a:pPr lvl="1"/>
            <a:r>
              <a:rPr lang="nl-BE" dirty="0"/>
              <a:t>Claim een zo hoog mogelijke locatie (G)</a:t>
            </a:r>
            <a:endParaRPr lang="nl-NL" dirty="0"/>
          </a:p>
          <a:p>
            <a:r>
              <a:rPr lang="nl-NL" dirty="0"/>
              <a:t>Defensief (A21, A22)</a:t>
            </a:r>
          </a:p>
          <a:p>
            <a:r>
              <a:rPr lang="nl-NL" dirty="0"/>
              <a:t>Combinatie</a:t>
            </a:r>
          </a:p>
          <a:p>
            <a:pPr lvl="1"/>
            <a:r>
              <a:rPr lang="nl-NL" dirty="0"/>
              <a:t>claim midden niveau 1 (B)</a:t>
            </a:r>
          </a:p>
          <a:p>
            <a:pPr lvl="1"/>
            <a:r>
              <a:rPr lang="en-GB" dirty="0"/>
              <a:t>claim midden van </a:t>
            </a:r>
            <a:r>
              <a:rPr lang="en-GB" dirty="0" err="1"/>
              <a:t>randen</a:t>
            </a:r>
            <a:r>
              <a:rPr lang="en-GB" dirty="0"/>
              <a:t> op </a:t>
            </a:r>
            <a:r>
              <a:rPr lang="en-GB" dirty="0" err="1"/>
              <a:t>niveau</a:t>
            </a:r>
            <a:r>
              <a:rPr lang="en-GB" dirty="0"/>
              <a:t> 1 </a:t>
            </a:r>
            <a:r>
              <a:rPr lang="nl-NL" dirty="0"/>
              <a:t>(</a:t>
            </a:r>
            <a:r>
              <a:rPr lang="en-GB" dirty="0"/>
              <a:t>C1, C21, C22)</a:t>
            </a:r>
          </a:p>
          <a:p>
            <a:r>
              <a:rPr lang="nl-BE" dirty="0"/>
              <a:t>Random (F)</a:t>
            </a:r>
          </a:p>
          <a:p>
            <a:endParaRPr lang="nl-BE" dirty="0"/>
          </a:p>
          <a:p>
            <a:r>
              <a:rPr lang="nl-BE" dirty="0"/>
              <a:t>(D: Midden op grond claimen, indien er geen L structuur aanwezig is)</a:t>
            </a:r>
          </a:p>
          <a:p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F18511-16FE-4A49-9BB8-23A36F11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1"/>
              <a:t>Strategiën</a:t>
            </a:r>
          </a:p>
        </p:txBody>
      </p:sp>
    </p:spTree>
    <p:extLst>
      <p:ext uri="{BB962C8B-B14F-4D97-AF65-F5344CB8AC3E}">
        <p14:creationId xmlns:p14="http://schemas.microsoft.com/office/powerpoint/2010/main" val="399506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72D440E-F87A-40E4-87BE-C55D5799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Offensief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F1C8C8-8A47-439A-ABDA-1B31E45DA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2E2E2E"/>
                </a:solidFill>
              </a:rPr>
              <a:t>A1</a:t>
            </a:r>
            <a:endParaRPr lang="en-GB" dirty="0">
              <a:solidFill>
                <a:srgbClr val="2E2E2E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C950C-06E0-46CE-9268-C26A0A4CF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2E2E2E"/>
                </a:solidFill>
              </a:rPr>
              <a:t>E</a:t>
            </a:r>
            <a:endParaRPr lang="en-GB" dirty="0">
              <a:solidFill>
                <a:srgbClr val="2E2E2E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44EC8A-A0B7-4DC1-8812-7C1723AC07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2E2E2E"/>
                </a:solidFill>
              </a:rPr>
              <a:t>G</a:t>
            </a:r>
            <a:endParaRPr lang="en-GB" dirty="0">
              <a:solidFill>
                <a:srgbClr val="2E2E2E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37FA31-2329-4B8C-B9A5-D5A458A021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44" t="26079" r="28405" b="19608"/>
          <a:stretch/>
        </p:blipFill>
        <p:spPr>
          <a:xfrm>
            <a:off x="286653" y="2150408"/>
            <a:ext cx="3600000" cy="3600000"/>
          </a:xfrm>
          <a:prstGeom prst="snip2Diag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FB377C0-6708-4900-9992-337D584CB5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9" r="8599" b="6493"/>
          <a:stretch/>
        </p:blipFill>
        <p:spPr>
          <a:xfrm>
            <a:off x="4296000" y="2150408"/>
            <a:ext cx="3600000" cy="3600000"/>
          </a:xfrm>
          <a:prstGeom prst="snip2Diag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9D44B7B-CF17-49AD-BAC7-8D54905F79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74" t="5694" r="11011" b="9279"/>
          <a:stretch/>
        </p:blipFill>
        <p:spPr>
          <a:xfrm>
            <a:off x="8335907" y="2150408"/>
            <a:ext cx="3600000" cy="3600000"/>
          </a:xfrm>
          <a:prstGeom prst="snip2Diag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30212"/>
      </p:ext>
    </p:extLst>
  </p:cSld>
  <p:clrMapOvr>
    <a:masterClrMapping/>
  </p:clrMapOvr>
</p:sld>
</file>

<file path=ppt/theme/theme1.xml><?xml version="1.0" encoding="utf-8"?>
<a:theme xmlns:a="http://schemas.openxmlformats.org/drawingml/2006/main" name="KULeuven Grey">
  <a:themeElements>
    <a:clrScheme name="Custom 2">
      <a:dk1>
        <a:srgbClr val="527DAD"/>
      </a:dk1>
      <a:lt1>
        <a:srgbClr val="FFFFFF"/>
      </a:lt1>
      <a:dk2>
        <a:srgbClr val="2E2E2E"/>
      </a:dk2>
      <a:lt2>
        <a:srgbClr val="DCE7F0"/>
      </a:lt2>
      <a:accent1>
        <a:srgbClr val="2E2E2E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Leuven Grey" id="{C2732991-E9B1-4CF6-8631-A14E8EC623F8}" vid="{4D21E5EE-C28D-419E-BB93-9238C5C632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KULeuven Grey</Template>
  <TotalTime>520</TotalTime>
  <Words>1551</Words>
  <Application>Microsoft Office PowerPoint</Application>
  <PresentationFormat>Widescreen</PresentationFormat>
  <Paragraphs>162</Paragraphs>
  <Slides>17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Century Gothic</vt:lpstr>
      <vt:lpstr>KULeuven Grey</vt:lpstr>
      <vt:lpstr>Pylos</vt:lpstr>
      <vt:lpstr>Inhoud</vt:lpstr>
      <vt:lpstr>Random Fit</vt:lpstr>
      <vt:lpstr>Random fit</vt:lpstr>
      <vt:lpstr>PowerPoint Presentation</vt:lpstr>
      <vt:lpstr>PowerPoint Presentation</vt:lpstr>
      <vt:lpstr>Best Fit</vt:lpstr>
      <vt:lpstr>Strategiën</vt:lpstr>
      <vt:lpstr>Offensief</vt:lpstr>
      <vt:lpstr>Defensief</vt:lpstr>
      <vt:lpstr>Combinatie</vt:lpstr>
      <vt:lpstr>Combinatie</vt:lpstr>
      <vt:lpstr>Strategieën</vt:lpstr>
      <vt:lpstr>Onderzoek – Volgorde strategieën</vt:lpstr>
      <vt:lpstr>Onderzoek – Strategieën</vt:lpstr>
      <vt:lpstr>Self-learning</vt:lpstr>
      <vt:lpstr>Suggesties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Romeo Permentier</dc:creator>
  <cp:lastModifiedBy>Romeo Permentier</cp:lastModifiedBy>
  <cp:revision>51</cp:revision>
  <dcterms:created xsi:type="dcterms:W3CDTF">2021-02-18T16:34:07Z</dcterms:created>
  <dcterms:modified xsi:type="dcterms:W3CDTF">2021-03-19T16:37:37Z</dcterms:modified>
</cp:coreProperties>
</file>