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69"/>
    <p:restoredTop sz="94684"/>
  </p:normalViewPr>
  <p:slideViewPr>
    <p:cSldViewPr snapToGrid="0">
      <p:cViewPr>
        <p:scale>
          <a:sx n="79" d="100"/>
          <a:sy n="79" d="100"/>
        </p:scale>
        <p:origin x="14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7BBFB16-D3A4-0A47-9FBF-6CBD8519801F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065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B16-D3A4-0A47-9FBF-6CBD8519801F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3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B16-D3A4-0A47-9FBF-6CBD8519801F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B16-D3A4-0A47-9FBF-6CBD8519801F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1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BBFB16-D3A4-0A47-9FBF-6CBD8519801F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0795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B16-D3A4-0A47-9FBF-6CBD8519801F}" type="datetimeFigureOut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72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B16-D3A4-0A47-9FBF-6CBD8519801F}" type="datetimeFigureOut">
              <a:rPr lang="en-US" smtClean="0"/>
              <a:t>6/23/25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55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B16-D3A4-0A47-9FBF-6CBD8519801F}" type="datetimeFigureOut">
              <a:rPr lang="en-US" smtClean="0"/>
              <a:t>6/23/25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9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B16-D3A4-0A47-9FBF-6CBD8519801F}" type="datetimeFigureOut">
              <a:rPr lang="en-US" smtClean="0"/>
              <a:t>6/23/25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6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7BBFB16-D3A4-0A47-9FBF-6CBD8519801F}" type="datetimeFigureOut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1039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7BBFB16-D3A4-0A47-9FBF-6CBD8519801F}" type="datetimeFigureOut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7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BBFB16-D3A4-0A47-9FBF-6CBD8519801F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402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9FCC4-B110-2D82-34A1-C3A69E850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49" y="954923"/>
            <a:ext cx="5875694" cy="4504620"/>
          </a:xfrm>
        </p:spPr>
        <p:txBody>
          <a:bodyPr>
            <a:normAutofit/>
          </a:bodyPr>
          <a:lstStyle/>
          <a:p>
            <a:r>
              <a:rPr lang="en-US" sz="9600" dirty="0"/>
              <a:t>Café Le Marcy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E9CA1-07C2-7B57-13FA-B3D04F8DD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7" y="5572664"/>
            <a:ext cx="5877385" cy="8418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By Debo, Ro, Thomas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Hot chocolate in a cafe facing window">
            <a:extLst>
              <a:ext uri="{FF2B5EF4-FFF2-40B4-BE49-F238E27FC236}">
                <a16:creationId xmlns:a16="http://schemas.microsoft.com/office/drawing/2014/main" id="{594D21B5-5FF1-1352-9F8F-EF855230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850" r="21733" b="-1"/>
          <a:stretch>
            <a:fillRect/>
          </a:stretch>
        </p:blipFill>
        <p:spPr>
          <a:xfrm>
            <a:off x="6909481" y="10"/>
            <a:ext cx="5282519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8750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3E638-6E43-66AB-C48A-69D17AED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354945"/>
            <a:ext cx="2059048" cy="4148110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2A1A00"/>
                </a:solidFill>
              </a:rPr>
              <a:t>Reflections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327D-DEF2-95DF-FF4C-D7D68BD25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3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8B96A-BE58-F1A3-3852-56458A26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49642"/>
            <a:ext cx="4882422" cy="1492132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8F65-7DAF-C73F-DAF9-6ED1075A1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721" y="3046264"/>
            <a:ext cx="2479494" cy="1492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A81DFDC-FC54-E891-BF76-84FE670AF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9261" y="161939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BAE1-E1D3-83FC-90BD-9EC7159E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8174E-86B0-6FE5-D665-AB1ABEBE7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99309"/>
            <a:ext cx="10178322" cy="448028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Café Scenario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Data Cleaning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Business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Key Findings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Recommendations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Reflections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2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nk calculator">
            <a:extLst>
              <a:ext uri="{FF2B5EF4-FFF2-40B4-BE49-F238E27FC236}">
                <a16:creationId xmlns:a16="http://schemas.microsoft.com/office/drawing/2014/main" id="{FACC3C96-37FE-8E2E-9F0B-F8D6AFA34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51" r="33609" b="-1"/>
          <a:stretch>
            <a:fillRect/>
          </a:stretch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5EA64-6C59-CDDC-6280-55016B65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472" y="272360"/>
            <a:ext cx="7601011" cy="1066799"/>
          </a:xfrm>
        </p:spPr>
        <p:txBody>
          <a:bodyPr>
            <a:normAutofit fontScale="90000"/>
          </a:bodyPr>
          <a:lstStyle/>
          <a:p>
            <a:r>
              <a:rPr lang="en-US" dirty="0"/>
              <a:t>Café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8682-2953-DB7C-B43A-F5A01F7A1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9132" y="1811771"/>
            <a:ext cx="3476526" cy="3936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owner of a popular café has tasked us to help clean &amp; explore messy data to prepare for the launch of new marketing campaigns </a:t>
            </a:r>
          </a:p>
        </p:txBody>
      </p:sp>
    </p:spTree>
    <p:extLst>
      <p:ext uri="{BB962C8B-B14F-4D97-AF65-F5344CB8AC3E}">
        <p14:creationId xmlns:p14="http://schemas.microsoft.com/office/powerpoint/2010/main" val="1954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D7680360-C37E-D04A-C06D-AEFE5FC6EB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51AADE-3190-40C1-806A-ED3744263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613" y="0"/>
            <a:ext cx="11482387" cy="6858000"/>
          </a:xfrm>
          <a:custGeom>
            <a:avLst/>
            <a:gdLst>
              <a:gd name="connsiteX0" fmla="*/ 0 w 11482387"/>
              <a:gd name="connsiteY0" fmla="*/ 0 h 6858000"/>
              <a:gd name="connsiteX1" fmla="*/ 11482387 w 11482387"/>
              <a:gd name="connsiteY1" fmla="*/ 0 h 6858000"/>
              <a:gd name="connsiteX2" fmla="*/ 11482387 w 11482387"/>
              <a:gd name="connsiteY2" fmla="*/ 6858000 h 6858000"/>
              <a:gd name="connsiteX3" fmla="*/ 0 w 11482387"/>
              <a:gd name="connsiteY3" fmla="*/ 6858000 h 6858000"/>
              <a:gd name="connsiteX4" fmla="*/ 1587 w 11482387"/>
              <a:gd name="connsiteY4" fmla="*/ 6789738 h 6858000"/>
              <a:gd name="connsiteX5" fmla="*/ 9525 w 11482387"/>
              <a:gd name="connsiteY5" fmla="*/ 6729413 h 6858000"/>
              <a:gd name="connsiteX6" fmla="*/ 20637 w 11482387"/>
              <a:gd name="connsiteY6" fmla="*/ 6677025 h 6858000"/>
              <a:gd name="connsiteX7" fmla="*/ 34925 w 11482387"/>
              <a:gd name="connsiteY7" fmla="*/ 6630988 h 6858000"/>
              <a:gd name="connsiteX8" fmla="*/ 50800 w 11482387"/>
              <a:gd name="connsiteY8" fmla="*/ 6589713 h 6858000"/>
              <a:gd name="connsiteX9" fmla="*/ 69850 w 11482387"/>
              <a:gd name="connsiteY9" fmla="*/ 6553200 h 6858000"/>
              <a:gd name="connsiteX10" fmla="*/ 88900 w 11482387"/>
              <a:gd name="connsiteY10" fmla="*/ 6515100 h 6858000"/>
              <a:gd name="connsiteX11" fmla="*/ 107950 w 11482387"/>
              <a:gd name="connsiteY11" fmla="*/ 6477000 h 6858000"/>
              <a:gd name="connsiteX12" fmla="*/ 123825 w 11482387"/>
              <a:gd name="connsiteY12" fmla="*/ 6440488 h 6858000"/>
              <a:gd name="connsiteX13" fmla="*/ 139700 w 11482387"/>
              <a:gd name="connsiteY13" fmla="*/ 6399213 h 6858000"/>
              <a:gd name="connsiteX14" fmla="*/ 155575 w 11482387"/>
              <a:gd name="connsiteY14" fmla="*/ 6353175 h 6858000"/>
              <a:gd name="connsiteX15" fmla="*/ 166687 w 11482387"/>
              <a:gd name="connsiteY15" fmla="*/ 6300788 h 6858000"/>
              <a:gd name="connsiteX16" fmla="*/ 173037 w 11482387"/>
              <a:gd name="connsiteY16" fmla="*/ 6240463 h 6858000"/>
              <a:gd name="connsiteX17" fmla="*/ 176212 w 11482387"/>
              <a:gd name="connsiteY17" fmla="*/ 6172200 h 6858000"/>
              <a:gd name="connsiteX18" fmla="*/ 173037 w 11482387"/>
              <a:gd name="connsiteY18" fmla="*/ 6103938 h 6858000"/>
              <a:gd name="connsiteX19" fmla="*/ 166687 w 11482387"/>
              <a:gd name="connsiteY19" fmla="*/ 6043613 h 6858000"/>
              <a:gd name="connsiteX20" fmla="*/ 155575 w 11482387"/>
              <a:gd name="connsiteY20" fmla="*/ 5991225 h 6858000"/>
              <a:gd name="connsiteX21" fmla="*/ 139700 w 11482387"/>
              <a:gd name="connsiteY21" fmla="*/ 5945188 h 6858000"/>
              <a:gd name="connsiteX22" fmla="*/ 123825 w 11482387"/>
              <a:gd name="connsiteY22" fmla="*/ 5903913 h 6858000"/>
              <a:gd name="connsiteX23" fmla="*/ 107950 w 11482387"/>
              <a:gd name="connsiteY23" fmla="*/ 5867400 h 6858000"/>
              <a:gd name="connsiteX24" fmla="*/ 88900 w 11482387"/>
              <a:gd name="connsiteY24" fmla="*/ 5829300 h 6858000"/>
              <a:gd name="connsiteX25" fmla="*/ 69850 w 11482387"/>
              <a:gd name="connsiteY25" fmla="*/ 5791200 h 6858000"/>
              <a:gd name="connsiteX26" fmla="*/ 50800 w 11482387"/>
              <a:gd name="connsiteY26" fmla="*/ 5754688 h 6858000"/>
              <a:gd name="connsiteX27" fmla="*/ 34925 w 11482387"/>
              <a:gd name="connsiteY27" fmla="*/ 5713413 h 6858000"/>
              <a:gd name="connsiteX28" fmla="*/ 20637 w 11482387"/>
              <a:gd name="connsiteY28" fmla="*/ 5667375 h 6858000"/>
              <a:gd name="connsiteX29" fmla="*/ 9525 w 11482387"/>
              <a:gd name="connsiteY29" fmla="*/ 5614988 h 6858000"/>
              <a:gd name="connsiteX30" fmla="*/ 1587 w 11482387"/>
              <a:gd name="connsiteY30" fmla="*/ 5554663 h 6858000"/>
              <a:gd name="connsiteX31" fmla="*/ 0 w 11482387"/>
              <a:gd name="connsiteY31" fmla="*/ 5486400 h 6858000"/>
              <a:gd name="connsiteX32" fmla="*/ 1587 w 11482387"/>
              <a:gd name="connsiteY32" fmla="*/ 5418138 h 6858000"/>
              <a:gd name="connsiteX33" fmla="*/ 9525 w 11482387"/>
              <a:gd name="connsiteY33" fmla="*/ 5357813 h 6858000"/>
              <a:gd name="connsiteX34" fmla="*/ 20637 w 11482387"/>
              <a:gd name="connsiteY34" fmla="*/ 5305425 h 6858000"/>
              <a:gd name="connsiteX35" fmla="*/ 34925 w 11482387"/>
              <a:gd name="connsiteY35" fmla="*/ 5259388 h 6858000"/>
              <a:gd name="connsiteX36" fmla="*/ 50800 w 11482387"/>
              <a:gd name="connsiteY36" fmla="*/ 5218113 h 6858000"/>
              <a:gd name="connsiteX37" fmla="*/ 69850 w 11482387"/>
              <a:gd name="connsiteY37" fmla="*/ 5181600 h 6858000"/>
              <a:gd name="connsiteX38" fmla="*/ 88900 w 11482387"/>
              <a:gd name="connsiteY38" fmla="*/ 5143500 h 6858000"/>
              <a:gd name="connsiteX39" fmla="*/ 107950 w 11482387"/>
              <a:gd name="connsiteY39" fmla="*/ 5105400 h 6858000"/>
              <a:gd name="connsiteX40" fmla="*/ 123825 w 11482387"/>
              <a:gd name="connsiteY40" fmla="*/ 5068888 h 6858000"/>
              <a:gd name="connsiteX41" fmla="*/ 139700 w 11482387"/>
              <a:gd name="connsiteY41" fmla="*/ 5027613 h 6858000"/>
              <a:gd name="connsiteX42" fmla="*/ 155575 w 11482387"/>
              <a:gd name="connsiteY42" fmla="*/ 4981575 h 6858000"/>
              <a:gd name="connsiteX43" fmla="*/ 166687 w 11482387"/>
              <a:gd name="connsiteY43" fmla="*/ 4929188 h 6858000"/>
              <a:gd name="connsiteX44" fmla="*/ 173037 w 11482387"/>
              <a:gd name="connsiteY44" fmla="*/ 4868863 h 6858000"/>
              <a:gd name="connsiteX45" fmla="*/ 176212 w 11482387"/>
              <a:gd name="connsiteY45" fmla="*/ 4800600 h 6858000"/>
              <a:gd name="connsiteX46" fmla="*/ 173037 w 11482387"/>
              <a:gd name="connsiteY46" fmla="*/ 4732338 h 6858000"/>
              <a:gd name="connsiteX47" fmla="*/ 166687 w 11482387"/>
              <a:gd name="connsiteY47" fmla="*/ 4672013 h 6858000"/>
              <a:gd name="connsiteX48" fmla="*/ 155575 w 11482387"/>
              <a:gd name="connsiteY48" fmla="*/ 4619625 h 6858000"/>
              <a:gd name="connsiteX49" fmla="*/ 139700 w 11482387"/>
              <a:gd name="connsiteY49" fmla="*/ 4573588 h 6858000"/>
              <a:gd name="connsiteX50" fmla="*/ 123825 w 11482387"/>
              <a:gd name="connsiteY50" fmla="*/ 4532313 h 6858000"/>
              <a:gd name="connsiteX51" fmla="*/ 107950 w 11482387"/>
              <a:gd name="connsiteY51" fmla="*/ 4495800 h 6858000"/>
              <a:gd name="connsiteX52" fmla="*/ 69850 w 11482387"/>
              <a:gd name="connsiteY52" fmla="*/ 4419600 h 6858000"/>
              <a:gd name="connsiteX53" fmla="*/ 50800 w 11482387"/>
              <a:gd name="connsiteY53" fmla="*/ 4383088 h 6858000"/>
              <a:gd name="connsiteX54" fmla="*/ 34925 w 11482387"/>
              <a:gd name="connsiteY54" fmla="*/ 4341813 h 6858000"/>
              <a:gd name="connsiteX55" fmla="*/ 20637 w 11482387"/>
              <a:gd name="connsiteY55" fmla="*/ 4295775 h 6858000"/>
              <a:gd name="connsiteX56" fmla="*/ 9525 w 11482387"/>
              <a:gd name="connsiteY56" fmla="*/ 4243388 h 6858000"/>
              <a:gd name="connsiteX57" fmla="*/ 1587 w 11482387"/>
              <a:gd name="connsiteY57" fmla="*/ 4183063 h 6858000"/>
              <a:gd name="connsiteX58" fmla="*/ 0 w 11482387"/>
              <a:gd name="connsiteY58" fmla="*/ 4114800 h 6858000"/>
              <a:gd name="connsiteX59" fmla="*/ 1587 w 11482387"/>
              <a:gd name="connsiteY59" fmla="*/ 4046538 h 6858000"/>
              <a:gd name="connsiteX60" fmla="*/ 9525 w 11482387"/>
              <a:gd name="connsiteY60" fmla="*/ 3986213 h 6858000"/>
              <a:gd name="connsiteX61" fmla="*/ 20637 w 11482387"/>
              <a:gd name="connsiteY61" fmla="*/ 3933825 h 6858000"/>
              <a:gd name="connsiteX62" fmla="*/ 34925 w 11482387"/>
              <a:gd name="connsiteY62" fmla="*/ 3887788 h 6858000"/>
              <a:gd name="connsiteX63" fmla="*/ 50800 w 11482387"/>
              <a:gd name="connsiteY63" fmla="*/ 3846513 h 6858000"/>
              <a:gd name="connsiteX64" fmla="*/ 69850 w 11482387"/>
              <a:gd name="connsiteY64" fmla="*/ 3810000 h 6858000"/>
              <a:gd name="connsiteX65" fmla="*/ 88900 w 11482387"/>
              <a:gd name="connsiteY65" fmla="*/ 3771900 h 6858000"/>
              <a:gd name="connsiteX66" fmla="*/ 107950 w 11482387"/>
              <a:gd name="connsiteY66" fmla="*/ 3733800 h 6858000"/>
              <a:gd name="connsiteX67" fmla="*/ 123825 w 11482387"/>
              <a:gd name="connsiteY67" fmla="*/ 3697288 h 6858000"/>
              <a:gd name="connsiteX68" fmla="*/ 139700 w 11482387"/>
              <a:gd name="connsiteY68" fmla="*/ 3656013 h 6858000"/>
              <a:gd name="connsiteX69" fmla="*/ 155575 w 11482387"/>
              <a:gd name="connsiteY69" fmla="*/ 3609975 h 6858000"/>
              <a:gd name="connsiteX70" fmla="*/ 166687 w 11482387"/>
              <a:gd name="connsiteY70" fmla="*/ 3557588 h 6858000"/>
              <a:gd name="connsiteX71" fmla="*/ 173037 w 11482387"/>
              <a:gd name="connsiteY71" fmla="*/ 3497263 h 6858000"/>
              <a:gd name="connsiteX72" fmla="*/ 176212 w 11482387"/>
              <a:gd name="connsiteY72" fmla="*/ 3427413 h 6858000"/>
              <a:gd name="connsiteX73" fmla="*/ 173037 w 11482387"/>
              <a:gd name="connsiteY73" fmla="*/ 3360738 h 6858000"/>
              <a:gd name="connsiteX74" fmla="*/ 166687 w 11482387"/>
              <a:gd name="connsiteY74" fmla="*/ 3300413 h 6858000"/>
              <a:gd name="connsiteX75" fmla="*/ 155575 w 11482387"/>
              <a:gd name="connsiteY75" fmla="*/ 3248025 h 6858000"/>
              <a:gd name="connsiteX76" fmla="*/ 139700 w 11482387"/>
              <a:gd name="connsiteY76" fmla="*/ 3201988 h 6858000"/>
              <a:gd name="connsiteX77" fmla="*/ 123825 w 11482387"/>
              <a:gd name="connsiteY77" fmla="*/ 3160713 h 6858000"/>
              <a:gd name="connsiteX78" fmla="*/ 107950 w 11482387"/>
              <a:gd name="connsiteY78" fmla="*/ 3124200 h 6858000"/>
              <a:gd name="connsiteX79" fmla="*/ 88900 w 11482387"/>
              <a:gd name="connsiteY79" fmla="*/ 3086100 h 6858000"/>
              <a:gd name="connsiteX80" fmla="*/ 69850 w 11482387"/>
              <a:gd name="connsiteY80" fmla="*/ 3048000 h 6858000"/>
              <a:gd name="connsiteX81" fmla="*/ 50800 w 11482387"/>
              <a:gd name="connsiteY81" fmla="*/ 3011488 h 6858000"/>
              <a:gd name="connsiteX82" fmla="*/ 34925 w 11482387"/>
              <a:gd name="connsiteY82" fmla="*/ 2970213 h 6858000"/>
              <a:gd name="connsiteX83" fmla="*/ 20637 w 11482387"/>
              <a:gd name="connsiteY83" fmla="*/ 2924175 h 6858000"/>
              <a:gd name="connsiteX84" fmla="*/ 9525 w 11482387"/>
              <a:gd name="connsiteY84" fmla="*/ 2871788 h 6858000"/>
              <a:gd name="connsiteX85" fmla="*/ 1587 w 11482387"/>
              <a:gd name="connsiteY85" fmla="*/ 2811463 h 6858000"/>
              <a:gd name="connsiteX86" fmla="*/ 0 w 11482387"/>
              <a:gd name="connsiteY86" fmla="*/ 2743200 h 6858000"/>
              <a:gd name="connsiteX87" fmla="*/ 1587 w 11482387"/>
              <a:gd name="connsiteY87" fmla="*/ 2674938 h 6858000"/>
              <a:gd name="connsiteX88" fmla="*/ 9525 w 11482387"/>
              <a:gd name="connsiteY88" fmla="*/ 2614613 h 6858000"/>
              <a:gd name="connsiteX89" fmla="*/ 20637 w 11482387"/>
              <a:gd name="connsiteY89" fmla="*/ 2562225 h 6858000"/>
              <a:gd name="connsiteX90" fmla="*/ 34925 w 11482387"/>
              <a:gd name="connsiteY90" fmla="*/ 2516188 h 6858000"/>
              <a:gd name="connsiteX91" fmla="*/ 50800 w 11482387"/>
              <a:gd name="connsiteY91" fmla="*/ 2474913 h 6858000"/>
              <a:gd name="connsiteX92" fmla="*/ 69850 w 11482387"/>
              <a:gd name="connsiteY92" fmla="*/ 2438400 h 6858000"/>
              <a:gd name="connsiteX93" fmla="*/ 88900 w 11482387"/>
              <a:gd name="connsiteY93" fmla="*/ 2400300 h 6858000"/>
              <a:gd name="connsiteX94" fmla="*/ 107950 w 11482387"/>
              <a:gd name="connsiteY94" fmla="*/ 2362200 h 6858000"/>
              <a:gd name="connsiteX95" fmla="*/ 123825 w 11482387"/>
              <a:gd name="connsiteY95" fmla="*/ 2325688 h 6858000"/>
              <a:gd name="connsiteX96" fmla="*/ 139700 w 11482387"/>
              <a:gd name="connsiteY96" fmla="*/ 2284413 h 6858000"/>
              <a:gd name="connsiteX97" fmla="*/ 155575 w 11482387"/>
              <a:gd name="connsiteY97" fmla="*/ 2238375 h 6858000"/>
              <a:gd name="connsiteX98" fmla="*/ 166687 w 11482387"/>
              <a:gd name="connsiteY98" fmla="*/ 2185988 h 6858000"/>
              <a:gd name="connsiteX99" fmla="*/ 173037 w 11482387"/>
              <a:gd name="connsiteY99" fmla="*/ 2125663 h 6858000"/>
              <a:gd name="connsiteX100" fmla="*/ 176212 w 11482387"/>
              <a:gd name="connsiteY100" fmla="*/ 2057400 h 6858000"/>
              <a:gd name="connsiteX101" fmla="*/ 173037 w 11482387"/>
              <a:gd name="connsiteY101" fmla="*/ 1989138 h 6858000"/>
              <a:gd name="connsiteX102" fmla="*/ 166687 w 11482387"/>
              <a:gd name="connsiteY102" fmla="*/ 1928813 h 6858000"/>
              <a:gd name="connsiteX103" fmla="*/ 155575 w 11482387"/>
              <a:gd name="connsiteY103" fmla="*/ 1876425 h 6858000"/>
              <a:gd name="connsiteX104" fmla="*/ 139700 w 11482387"/>
              <a:gd name="connsiteY104" fmla="*/ 1830388 h 6858000"/>
              <a:gd name="connsiteX105" fmla="*/ 123825 w 11482387"/>
              <a:gd name="connsiteY105" fmla="*/ 1789113 h 6858000"/>
              <a:gd name="connsiteX106" fmla="*/ 107950 w 11482387"/>
              <a:gd name="connsiteY106" fmla="*/ 1752600 h 6858000"/>
              <a:gd name="connsiteX107" fmla="*/ 88900 w 11482387"/>
              <a:gd name="connsiteY107" fmla="*/ 1714500 h 6858000"/>
              <a:gd name="connsiteX108" fmla="*/ 69850 w 11482387"/>
              <a:gd name="connsiteY108" fmla="*/ 1676400 h 6858000"/>
              <a:gd name="connsiteX109" fmla="*/ 50800 w 11482387"/>
              <a:gd name="connsiteY109" fmla="*/ 1639888 h 6858000"/>
              <a:gd name="connsiteX110" fmla="*/ 34925 w 11482387"/>
              <a:gd name="connsiteY110" fmla="*/ 1598613 h 6858000"/>
              <a:gd name="connsiteX111" fmla="*/ 20637 w 11482387"/>
              <a:gd name="connsiteY111" fmla="*/ 1552575 h 6858000"/>
              <a:gd name="connsiteX112" fmla="*/ 9525 w 11482387"/>
              <a:gd name="connsiteY112" fmla="*/ 1500188 h 6858000"/>
              <a:gd name="connsiteX113" fmla="*/ 1587 w 11482387"/>
              <a:gd name="connsiteY113" fmla="*/ 1439863 h 6858000"/>
              <a:gd name="connsiteX114" fmla="*/ 0 w 11482387"/>
              <a:gd name="connsiteY114" fmla="*/ 1371600 h 6858000"/>
              <a:gd name="connsiteX115" fmla="*/ 1587 w 11482387"/>
              <a:gd name="connsiteY115" fmla="*/ 1303338 h 6858000"/>
              <a:gd name="connsiteX116" fmla="*/ 9525 w 11482387"/>
              <a:gd name="connsiteY116" fmla="*/ 1243013 h 6858000"/>
              <a:gd name="connsiteX117" fmla="*/ 20637 w 11482387"/>
              <a:gd name="connsiteY117" fmla="*/ 1190625 h 6858000"/>
              <a:gd name="connsiteX118" fmla="*/ 34925 w 11482387"/>
              <a:gd name="connsiteY118" fmla="*/ 1144588 h 6858000"/>
              <a:gd name="connsiteX119" fmla="*/ 50800 w 11482387"/>
              <a:gd name="connsiteY119" fmla="*/ 1103313 h 6858000"/>
              <a:gd name="connsiteX120" fmla="*/ 69850 w 11482387"/>
              <a:gd name="connsiteY120" fmla="*/ 1066800 h 6858000"/>
              <a:gd name="connsiteX121" fmla="*/ 88900 w 11482387"/>
              <a:gd name="connsiteY121" fmla="*/ 1028700 h 6858000"/>
              <a:gd name="connsiteX122" fmla="*/ 107950 w 11482387"/>
              <a:gd name="connsiteY122" fmla="*/ 990600 h 6858000"/>
              <a:gd name="connsiteX123" fmla="*/ 123825 w 11482387"/>
              <a:gd name="connsiteY123" fmla="*/ 954088 h 6858000"/>
              <a:gd name="connsiteX124" fmla="*/ 139700 w 11482387"/>
              <a:gd name="connsiteY124" fmla="*/ 912813 h 6858000"/>
              <a:gd name="connsiteX125" fmla="*/ 155575 w 11482387"/>
              <a:gd name="connsiteY125" fmla="*/ 866775 h 6858000"/>
              <a:gd name="connsiteX126" fmla="*/ 166687 w 11482387"/>
              <a:gd name="connsiteY126" fmla="*/ 814388 h 6858000"/>
              <a:gd name="connsiteX127" fmla="*/ 173037 w 11482387"/>
              <a:gd name="connsiteY127" fmla="*/ 754063 h 6858000"/>
              <a:gd name="connsiteX128" fmla="*/ 176212 w 11482387"/>
              <a:gd name="connsiteY128" fmla="*/ 685800 h 6858000"/>
              <a:gd name="connsiteX129" fmla="*/ 173037 w 11482387"/>
              <a:gd name="connsiteY129" fmla="*/ 617538 h 6858000"/>
              <a:gd name="connsiteX130" fmla="*/ 166687 w 11482387"/>
              <a:gd name="connsiteY130" fmla="*/ 557213 h 6858000"/>
              <a:gd name="connsiteX131" fmla="*/ 155575 w 11482387"/>
              <a:gd name="connsiteY131" fmla="*/ 504825 h 6858000"/>
              <a:gd name="connsiteX132" fmla="*/ 139700 w 11482387"/>
              <a:gd name="connsiteY132" fmla="*/ 458788 h 6858000"/>
              <a:gd name="connsiteX133" fmla="*/ 123825 w 11482387"/>
              <a:gd name="connsiteY133" fmla="*/ 417513 h 6858000"/>
              <a:gd name="connsiteX134" fmla="*/ 107950 w 11482387"/>
              <a:gd name="connsiteY134" fmla="*/ 381000 h 6858000"/>
              <a:gd name="connsiteX135" fmla="*/ 88900 w 11482387"/>
              <a:gd name="connsiteY135" fmla="*/ 342900 h 6858000"/>
              <a:gd name="connsiteX136" fmla="*/ 69850 w 11482387"/>
              <a:gd name="connsiteY136" fmla="*/ 304800 h 6858000"/>
              <a:gd name="connsiteX137" fmla="*/ 50800 w 11482387"/>
              <a:gd name="connsiteY137" fmla="*/ 268288 h 6858000"/>
              <a:gd name="connsiteX138" fmla="*/ 34925 w 11482387"/>
              <a:gd name="connsiteY138" fmla="*/ 227013 h 6858000"/>
              <a:gd name="connsiteX139" fmla="*/ 20637 w 11482387"/>
              <a:gd name="connsiteY139" fmla="*/ 180975 h 6858000"/>
              <a:gd name="connsiteX140" fmla="*/ 9525 w 11482387"/>
              <a:gd name="connsiteY140" fmla="*/ 128588 h 6858000"/>
              <a:gd name="connsiteX141" fmla="*/ 1587 w 11482387"/>
              <a:gd name="connsiteY141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82387" h="6858000">
                <a:moveTo>
                  <a:pt x="0" y="0"/>
                </a:moveTo>
                <a:lnTo>
                  <a:pt x="11482387" y="0"/>
                </a:lnTo>
                <a:lnTo>
                  <a:pt x="11482387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B63BE-56AB-35F2-3FC1-773F8297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5273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8F88C-1410-F229-6291-912CB89DF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65435"/>
            <a:ext cx="4402888" cy="2459608"/>
          </a:xfrm>
          <a:ln w="19050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algn="r"/>
            <a:r>
              <a:rPr lang="en-US" dirty="0"/>
              <a:t>Converted all ERROR and UNKNOWN to blanks.</a:t>
            </a:r>
          </a:p>
          <a:p>
            <a:pPr algn="r"/>
            <a:r>
              <a:rPr lang="en-US" dirty="0"/>
              <a:t>Filled in 20 rows with mean Total Spent per Item.</a:t>
            </a:r>
          </a:p>
          <a:p>
            <a:pPr algn="r"/>
            <a:r>
              <a:rPr lang="en-US" dirty="0"/>
              <a:t>Dropped 5 rows due to uninterpretable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9C07D-44C2-A009-6B5C-3A8E7464B212}"/>
              </a:ext>
            </a:extLst>
          </p:cNvPr>
          <p:cNvSpPr txBox="1"/>
          <p:nvPr/>
        </p:nvSpPr>
        <p:spPr>
          <a:xfrm>
            <a:off x="6364159" y="1965435"/>
            <a:ext cx="440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4CF54-ADD3-B8A4-AC5E-5335F5279E22}"/>
              </a:ext>
            </a:extLst>
          </p:cNvPr>
          <p:cNvSpPr txBox="1"/>
          <p:nvPr/>
        </p:nvSpPr>
        <p:spPr>
          <a:xfrm>
            <a:off x="1251678" y="1460156"/>
            <a:ext cx="1649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  <a:latin typeface="+mj-lt"/>
              </a:rPr>
              <a:t>Excel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E2BE55-DD20-A087-10FA-2B9D85C8307C}"/>
              </a:ext>
            </a:extLst>
          </p:cNvPr>
          <p:cNvSpPr txBox="1"/>
          <p:nvPr/>
        </p:nvSpPr>
        <p:spPr>
          <a:xfrm>
            <a:off x="6450806" y="1460157"/>
            <a:ext cx="194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+mj-lt"/>
              </a:rPr>
              <a:t>Python</a:t>
            </a:r>
          </a:p>
        </p:txBody>
      </p:sp>
      <p:pic>
        <p:nvPicPr>
          <p:cNvPr id="10" name="Picture 9" descr="A table with numbers and a blue and red text&#10;&#10;AI-generated content may be incorrect.">
            <a:extLst>
              <a:ext uri="{FF2B5EF4-FFF2-40B4-BE49-F238E27FC236}">
                <a16:creationId xmlns:a16="http://schemas.microsoft.com/office/drawing/2014/main" id="{5E4BCBE7-D039-533D-A29D-B050C3274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35" y="4435409"/>
            <a:ext cx="5391974" cy="1629599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01571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5C00D54C-A37B-70A9-C573-D3DE04C71E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23" r="48838" b="-1"/>
          <a:stretch>
            <a:fillRect/>
          </a:stretch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9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BBED8-BE9B-E979-40DE-571C7738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en-US" dirty="0"/>
              <a:t>Business Questions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A61BE-67FB-5D1A-46BF-4F77FD9C4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6015897" cy="359359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What are the peak sales months?</a:t>
            </a:r>
          </a:p>
          <a:p>
            <a:r>
              <a:rPr lang="en-US" sz="2800" dirty="0"/>
              <a:t>Are weekends busier than weekdays?</a:t>
            </a:r>
          </a:p>
          <a:p>
            <a:r>
              <a:rPr lang="en-US" sz="2800" dirty="0"/>
              <a:t>Are there any other findings that stand out and are relevant to the stakeholders?</a:t>
            </a:r>
          </a:p>
          <a:p>
            <a:r>
              <a:rPr lang="en-US" sz="2800" dirty="0"/>
              <a:t>How reliable was the data? What cleaning was needed?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7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8C91-3C91-6A08-B02C-29150AD1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642D00-2FD1-716F-A68A-584735623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844322" cy="359359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Most Profitable Days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Thursday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Friday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Sunday</a:t>
            </a:r>
          </a:p>
          <a:p>
            <a:pPr marL="0" indent="0">
              <a:buNone/>
            </a:pPr>
            <a:r>
              <a:rPr lang="en-US" b="1" dirty="0"/>
              <a:t>Most Profitable Months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June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October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January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5DE07C61-D9DE-ABD0-AD3A-53ED16345F5D}"/>
              </a:ext>
            </a:extLst>
          </p:cNvPr>
          <p:cNvSpPr txBox="1">
            <a:spLocks/>
          </p:cNvSpPr>
          <p:nvPr/>
        </p:nvSpPr>
        <p:spPr>
          <a:xfrm>
            <a:off x="6585678" y="2286001"/>
            <a:ext cx="4844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Busiest Days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Friday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Sunday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Tuesday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Busiest Months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October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December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April</a:t>
            </a:r>
          </a:p>
        </p:txBody>
      </p:sp>
    </p:spTree>
    <p:extLst>
      <p:ext uri="{BB962C8B-B14F-4D97-AF65-F5344CB8AC3E}">
        <p14:creationId xmlns:p14="http://schemas.microsoft.com/office/powerpoint/2010/main" val="261952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C337-5328-012C-93AF-EFA5009D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profitable Day</a:t>
            </a:r>
          </a:p>
        </p:txBody>
      </p:sp>
      <p:pic>
        <p:nvPicPr>
          <p:cNvPr id="5" name="Picture 4" descr="A graph showing the amount of money in different colors&#10;&#10;AI-generated content may be incorrect.">
            <a:extLst>
              <a:ext uri="{FF2B5EF4-FFF2-40B4-BE49-F238E27FC236}">
                <a16:creationId xmlns:a16="http://schemas.microsoft.com/office/drawing/2014/main" id="{3DE53FFA-63E1-50C1-C84B-86941888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816" y="1371600"/>
            <a:ext cx="8168368" cy="4506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EAFAE4-CE4C-E2C1-2293-7B44A7A2BD9E}"/>
              </a:ext>
            </a:extLst>
          </p:cNvPr>
          <p:cNvSpPr txBox="1"/>
          <p:nvPr/>
        </p:nvSpPr>
        <p:spPr>
          <a:xfrm>
            <a:off x="3351370" y="5878286"/>
            <a:ext cx="548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Computed through sum of Total Sales per each weekday</a:t>
            </a:r>
          </a:p>
        </p:txBody>
      </p:sp>
    </p:spTree>
    <p:extLst>
      <p:ext uri="{BB962C8B-B14F-4D97-AF65-F5344CB8AC3E}">
        <p14:creationId xmlns:p14="http://schemas.microsoft.com/office/powerpoint/2010/main" val="262939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C2443-B563-A869-D5A4-8EEAC1690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7189-4667-4CA0-57E4-F19F5F4A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profitable Month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99442D-C64E-DC33-F2EC-BD3288FEB718}"/>
              </a:ext>
            </a:extLst>
          </p:cNvPr>
          <p:cNvSpPr txBox="1"/>
          <p:nvPr/>
        </p:nvSpPr>
        <p:spPr>
          <a:xfrm>
            <a:off x="2676534" y="5478235"/>
            <a:ext cx="732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shown. February with an unusually low revenue, likely due to missing data</a:t>
            </a:r>
          </a:p>
        </p:txBody>
      </p:sp>
      <p:pic>
        <p:nvPicPr>
          <p:cNvPr id="4" name="Picture 3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14CE2B45-8C7A-EB74-8385-ACAA8DA5C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180" y="1379764"/>
            <a:ext cx="8637639" cy="409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6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77E7B-2C52-B273-9381-2FDCA99C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86" y="673842"/>
            <a:ext cx="5055340" cy="2005562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2A1A00"/>
                </a:solidFill>
              </a:rPr>
              <a:t>Recommendations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FC2C-512C-97FE-9249-4A52BCCE3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277" y="1430306"/>
            <a:ext cx="4680729" cy="4566609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9341D-A8FC-47D7-762B-E2A77A004028}"/>
              </a:ext>
            </a:extLst>
          </p:cNvPr>
          <p:cNvSpPr txBox="1"/>
          <p:nvPr/>
        </p:nvSpPr>
        <p:spPr>
          <a:xfrm>
            <a:off x="1041991" y="2679404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9393685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2653</TotalTime>
  <Words>186</Words>
  <Application>Microsoft Macintosh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Impact</vt:lpstr>
      <vt:lpstr>Badge</vt:lpstr>
      <vt:lpstr>Café Le Marcy</vt:lpstr>
      <vt:lpstr>Table of Contents</vt:lpstr>
      <vt:lpstr>Café Scenario</vt:lpstr>
      <vt:lpstr>Data Cleaning</vt:lpstr>
      <vt:lpstr>Business Questions</vt:lpstr>
      <vt:lpstr>Key Findings</vt:lpstr>
      <vt:lpstr>Most profitable Day</vt:lpstr>
      <vt:lpstr>Most profitable Month</vt:lpstr>
      <vt:lpstr>Recommendations</vt:lpstr>
      <vt:lpstr>Reflections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Segal</dc:creator>
  <cp:lastModifiedBy>Ro</cp:lastModifiedBy>
  <cp:revision>3</cp:revision>
  <dcterms:created xsi:type="dcterms:W3CDTF">2025-06-17T19:12:52Z</dcterms:created>
  <dcterms:modified xsi:type="dcterms:W3CDTF">2025-06-24T02:47:53Z</dcterms:modified>
</cp:coreProperties>
</file>