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ewsreader"/>
      <p:regular r:id="rId16"/>
      <p:bold r:id="rId17"/>
      <p:italic r:id="rId18"/>
      <p:boldItalic r:id="rId19"/>
    </p:embeddedFont>
    <p:embeddedFont>
      <p:font typeface="DM Sans Light"/>
      <p:regular r:id="rId20"/>
      <p:bold r:id="rId21"/>
      <p:italic r:id="rId22"/>
      <p:boldItalic r:id="rId23"/>
    </p:embeddedFont>
    <p:embeddedFont>
      <p:font typeface="DM Sans SemiBold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Newsreader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33" Type="http://schemas.openxmlformats.org/officeDocument/2006/relationships/font" Target="fonts/NewsreaderSemiBold-bold.fntdata"/><Relationship Id="rId32" Type="http://schemas.openxmlformats.org/officeDocument/2006/relationships/font" Target="fonts/NewsreaderSemiBold-regular.fntdata"/><Relationship Id="rId35" Type="http://schemas.openxmlformats.org/officeDocument/2006/relationships/font" Target="fonts/NewsreaderSemiBold-boldItalic.fntdata"/><Relationship Id="rId34" Type="http://schemas.openxmlformats.org/officeDocument/2006/relationships/font" Target="fonts/NewsreaderSemiBold-italic.fntdata"/><Relationship Id="rId20" Type="http://schemas.openxmlformats.org/officeDocument/2006/relationships/font" Target="fonts/DMSansLight-regular.fntdata"/><Relationship Id="rId22" Type="http://schemas.openxmlformats.org/officeDocument/2006/relationships/font" Target="fonts/DMSansLight-italic.fntdata"/><Relationship Id="rId21" Type="http://schemas.openxmlformats.org/officeDocument/2006/relationships/font" Target="fonts/DMSansLight-bold.fntdata"/><Relationship Id="rId24" Type="http://schemas.openxmlformats.org/officeDocument/2006/relationships/font" Target="fonts/DMSansSemiBold-regular.fntdata"/><Relationship Id="rId23" Type="http://schemas.openxmlformats.org/officeDocument/2006/relationships/font" Target="fonts/DMSansLight-boldItalic.fntdata"/><Relationship Id="rId26" Type="http://schemas.openxmlformats.org/officeDocument/2006/relationships/font" Target="fonts/DMSansSemiBold-italic.fntdata"/><Relationship Id="rId25" Type="http://schemas.openxmlformats.org/officeDocument/2006/relationships/font" Target="fonts/DMSansSemiBold-bold.fntdata"/><Relationship Id="rId28" Type="http://schemas.openxmlformats.org/officeDocument/2006/relationships/font" Target="fonts/DMSans-regular.fntdata"/><Relationship Id="rId27" Type="http://schemas.openxmlformats.org/officeDocument/2006/relationships/font" Target="fonts/DMSansSemiBold-boldItalic.fntdata"/><Relationship Id="rId29" Type="http://schemas.openxmlformats.org/officeDocument/2006/relationships/font" Target="fonts/DM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ewsreader-bold.fntdata"/><Relationship Id="rId16" Type="http://schemas.openxmlformats.org/officeDocument/2006/relationships/font" Target="fonts/Newsreader-regular.fntdata"/><Relationship Id="rId19" Type="http://schemas.openxmlformats.org/officeDocument/2006/relationships/font" Target="fonts/Newsreader-boldItalic.fntdata"/><Relationship Id="rId18" Type="http://schemas.openxmlformats.org/officeDocument/2006/relationships/font" Target="fonts/Newsread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84d42f5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84d42f5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84d42f52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84d42f52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84d42f52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84d42f52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84d42f52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84d42f52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84d42f52a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84d42f52a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84d42f52a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84d42f52a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84d42f52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84d42f52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84d42f52a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84d42f52a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84d42f52ab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84d42f52ab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68" name="Google Shape;26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6" name="Google Shape;27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6" name="Google Shape;326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8" name="Google Shape;348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9" name="Google Shape;349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1" name="Google Shape;351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2" name="Google Shape;352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5" name="Google Shape;355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6" name="Google Shape;356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7" name="Google Shape;357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9" name="Google Shape;359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0" name="Google Shape;360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1" name="Google Shape;361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4" name="Google Shape;364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5" name="Google Shape;365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1" name="Google Shape;371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2" name="Google Shape;372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5" name="Google Shape;375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6" name="Google Shape;376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7" name="Google Shape;377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4" name="Google Shape;384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3" name="Google Shape;39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" name="Google Shape;43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513" name="Google Shape;513;p67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7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BikeShare Products Co.</a:t>
            </a:r>
            <a:endParaRPr sz="4800"/>
          </a:p>
        </p:txBody>
      </p:sp>
      <p:sp>
        <p:nvSpPr>
          <p:cNvPr id="515" name="Google Shape;515;p67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30, 2025</a:t>
            </a:r>
            <a:endParaRPr/>
          </a:p>
        </p:txBody>
      </p:sp>
      <p:sp>
        <p:nvSpPr>
          <p:cNvPr id="516" name="Google Shape;516;p67"/>
          <p:cNvSpPr txBox="1"/>
          <p:nvPr>
            <p:ph idx="3" type="body"/>
          </p:nvPr>
        </p:nvSpPr>
        <p:spPr>
          <a:xfrm>
            <a:off x="1071625" y="2283049"/>
            <a:ext cx="24408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statistical analysis by Rolando Mancilla-Rojas</a:t>
            </a:r>
            <a:endParaRPr sz="1600"/>
          </a:p>
        </p:txBody>
      </p:sp>
      <p:pic>
        <p:nvPicPr>
          <p:cNvPr id="517" name="Google Shape;5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425" y="2945074"/>
            <a:ext cx="1684751" cy="168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68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68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6" name="Google Shape;526;p68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7" name="Google Shape;527;p68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8" name="Google Shape;528;p68"/>
          <p:cNvSpPr txBox="1"/>
          <p:nvPr>
            <p:ph idx="1" type="subTitle"/>
          </p:nvPr>
        </p:nvSpPr>
        <p:spPr>
          <a:xfrm>
            <a:off x="361975" y="1921450"/>
            <a:ext cx="23217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Busiest Times</a:t>
            </a:r>
            <a:endParaRPr b="1"/>
          </a:p>
        </p:txBody>
      </p:sp>
      <p:sp>
        <p:nvSpPr>
          <p:cNvPr id="529" name="Google Shape;529;p6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6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BikeShare Products Co.</a:t>
            </a:r>
            <a:endParaRPr/>
          </a:p>
        </p:txBody>
      </p:sp>
      <p:sp>
        <p:nvSpPr>
          <p:cNvPr id="531" name="Google Shape;531;p68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a Glance…</a:t>
            </a:r>
            <a:endParaRPr i="1"/>
          </a:p>
        </p:txBody>
      </p:sp>
      <p:sp>
        <p:nvSpPr>
          <p:cNvPr id="532" name="Google Shape;532;p68"/>
          <p:cNvSpPr txBox="1"/>
          <p:nvPr>
            <p:ph idx="4" type="subTitle"/>
          </p:nvPr>
        </p:nvSpPr>
        <p:spPr>
          <a:xfrm>
            <a:off x="3364200" y="1967475"/>
            <a:ext cx="23217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Weakest Times</a:t>
            </a:r>
            <a:endParaRPr/>
          </a:p>
        </p:txBody>
      </p:sp>
      <p:sp>
        <p:nvSpPr>
          <p:cNvPr id="533" name="Google Shape;533;p68"/>
          <p:cNvSpPr txBox="1"/>
          <p:nvPr>
            <p:ph idx="15" type="subTitle"/>
          </p:nvPr>
        </p:nvSpPr>
        <p:spPr>
          <a:xfrm>
            <a:off x="6367650" y="1967475"/>
            <a:ext cx="23217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Takeaways</a:t>
            </a:r>
            <a:endParaRPr b="1"/>
          </a:p>
        </p:txBody>
      </p:sp>
      <p:sp>
        <p:nvSpPr>
          <p:cNvPr id="534" name="Google Shape;534;p68"/>
          <p:cNvSpPr txBox="1"/>
          <p:nvPr/>
        </p:nvSpPr>
        <p:spPr>
          <a:xfrm>
            <a:off x="454700" y="2227250"/>
            <a:ext cx="223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Fall Season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Month of August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Weekends (Fri, Sat, Sun)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Evening Hours (5-7PM)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5" name="Google Shape;535;p68"/>
          <p:cNvSpPr txBox="1"/>
          <p:nvPr/>
        </p:nvSpPr>
        <p:spPr>
          <a:xfrm>
            <a:off x="3275400" y="2264575"/>
            <a:ext cx="223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Spring</a:t>
            </a: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Season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Month of April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Weekdays (Mon, Tue, Wed)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Early Morning (3-5AM)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36" name="Google Shape;5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25" y="3501150"/>
            <a:ext cx="915050" cy="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300" y="3518800"/>
            <a:ext cx="915050" cy="9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650" y="38647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875" y="3915869"/>
            <a:ext cx="446751" cy="44651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8"/>
          <p:cNvSpPr txBox="1"/>
          <p:nvPr/>
        </p:nvSpPr>
        <p:spPr>
          <a:xfrm>
            <a:off x="6365200" y="2315675"/>
            <a:ext cx="2230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Improve weaker times through Promotion, Holidays (Spring, 4th of July, Labor Day)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Maintenance during early mornings.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6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BikeShare Products Co.</a:t>
            </a:r>
            <a:endParaRPr/>
          </a:p>
        </p:txBody>
      </p:sp>
      <p:sp>
        <p:nvSpPr>
          <p:cNvPr id="547" name="Google Shape;547;p69"/>
          <p:cNvSpPr txBox="1"/>
          <p:nvPr>
            <p:ph idx="2" type="body"/>
          </p:nvPr>
        </p:nvSpPr>
        <p:spPr>
          <a:xfrm>
            <a:off x="361975" y="1753950"/>
            <a:ext cx="2061600" cy="31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Top Left to Bottom Right, shows bike usage for: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Seasons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Months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Days of Week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Hours of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that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Weekend Evenings</a:t>
            </a:r>
            <a:r>
              <a:rPr lang="en"/>
              <a:t> in the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Fall </a:t>
            </a:r>
            <a:r>
              <a:rPr lang="en"/>
              <a:t>are the most popular bike usage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Weekday Early Mornings</a:t>
            </a:r>
            <a:r>
              <a:rPr lang="en"/>
              <a:t> in the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Spring </a:t>
            </a:r>
            <a:r>
              <a:rPr lang="en"/>
              <a:t>are the weakest bike usage times.</a:t>
            </a:r>
            <a:endParaRPr/>
          </a:p>
        </p:txBody>
      </p:sp>
      <p:pic>
        <p:nvPicPr>
          <p:cNvPr id="548" name="Google Shape;54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783" y="290638"/>
            <a:ext cx="5966418" cy="456222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9" name="Google Shape;549;p69"/>
          <p:cNvSpPr txBox="1"/>
          <p:nvPr>
            <p:ph idx="4294967295" type="title"/>
          </p:nvPr>
        </p:nvSpPr>
        <p:spPr>
          <a:xfrm>
            <a:off x="235375" y="563325"/>
            <a:ext cx="23148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Time-Based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Insights</a:t>
            </a:r>
            <a:endParaRPr b="1"/>
          </a:p>
        </p:txBody>
      </p:sp>
      <p:cxnSp>
        <p:nvCxnSpPr>
          <p:cNvPr id="550" name="Google Shape;550;p69"/>
          <p:cNvCxnSpPr/>
          <p:nvPr/>
        </p:nvCxnSpPr>
        <p:spPr>
          <a:xfrm flipH="1" rot="10800000">
            <a:off x="796525" y="3243750"/>
            <a:ext cx="1192500" cy="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7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BikeShare Products Co.</a:t>
            </a:r>
            <a:endParaRPr/>
          </a:p>
        </p:txBody>
      </p:sp>
      <p:sp>
        <p:nvSpPr>
          <p:cNvPr id="557" name="Google Shape;557;p70"/>
          <p:cNvSpPr txBox="1"/>
          <p:nvPr>
            <p:ph type="title"/>
          </p:nvPr>
        </p:nvSpPr>
        <p:spPr>
          <a:xfrm>
            <a:off x="1453650" y="1325988"/>
            <a:ext cx="6236700" cy="201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However,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Holiday bike usage shows something different…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1"/>
          <p:cNvSpPr txBox="1"/>
          <p:nvPr>
            <p:ph type="title"/>
          </p:nvPr>
        </p:nvSpPr>
        <p:spPr>
          <a:xfrm>
            <a:off x="359100" y="563325"/>
            <a:ext cx="5356800" cy="4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Holiday Bike Usage</a:t>
            </a:r>
            <a:endParaRPr b="1"/>
          </a:p>
        </p:txBody>
      </p:sp>
      <p:sp>
        <p:nvSpPr>
          <p:cNvPr id="563" name="Google Shape;563;p71"/>
          <p:cNvSpPr txBox="1"/>
          <p:nvPr>
            <p:ph idx="1" type="body"/>
          </p:nvPr>
        </p:nvSpPr>
        <p:spPr>
          <a:xfrm>
            <a:off x="304725" y="1088632"/>
            <a:ext cx="3777000" cy="10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Casual Users:</a:t>
            </a:r>
            <a:r>
              <a:rPr lang="en" sz="1200"/>
              <a:t> bike riders who rent for the day, occasions, do not have an account with us.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DM Sans"/>
                <a:ea typeface="DM Sans"/>
                <a:cs typeface="DM Sans"/>
                <a:sym typeface="DM Sans"/>
              </a:rPr>
              <a:t>Registered Users:</a:t>
            </a:r>
            <a:r>
              <a:rPr lang="en" sz="1200"/>
              <a:t> Frequently rent bikes, predictable times, have an account with us.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4" name="Google Shape;564;p7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7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BikeShare Products Co.</a:t>
            </a:r>
            <a:endParaRPr/>
          </a:p>
        </p:txBody>
      </p:sp>
      <p:cxnSp>
        <p:nvCxnSpPr>
          <p:cNvPr id="566" name="Google Shape;566;p71"/>
          <p:cNvCxnSpPr/>
          <p:nvPr/>
        </p:nvCxnSpPr>
        <p:spPr>
          <a:xfrm>
            <a:off x="4570500" y="2837938"/>
            <a:ext cx="3000" cy="1658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567" name="Google Shape;5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88" y="2328437"/>
            <a:ext cx="3676264" cy="26774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4781100" y="2316450"/>
            <a:ext cx="4043400" cy="2677500"/>
          </a:xfrm>
          <a:prstGeom prst="rect">
            <a:avLst/>
          </a:prstGeom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Bike Usage for the holiday days shows an interesting flip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Particularly for April and November, where they represent the highest bike usage.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There are </a:t>
            </a:r>
            <a:r>
              <a:rPr i="1" lang="en" sz="1200"/>
              <a:t>huge </a:t>
            </a:r>
            <a:r>
              <a:rPr lang="en" sz="1200"/>
              <a:t>potentials for marketing promotions.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Easter 				-   (April)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Independence Day 			-   (July)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Labor Day 				-   (September)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4" name="Google Shape;574;p7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BikeShare Products Co.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2"/>
          <p:cNvSpPr txBox="1"/>
          <p:nvPr>
            <p:ph idx="2" type="subTitle"/>
          </p:nvPr>
        </p:nvSpPr>
        <p:spPr>
          <a:xfrm>
            <a:off x="3063300" y="1387050"/>
            <a:ext cx="9705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576" name="Google Shape;576;p72"/>
          <p:cNvSpPr txBox="1"/>
          <p:nvPr>
            <p:ph type="title"/>
          </p:nvPr>
        </p:nvSpPr>
        <p:spPr>
          <a:xfrm>
            <a:off x="3154650" y="1605250"/>
            <a:ext cx="5778600" cy="328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Do average hourly rides differ between working days and non-working days?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With our P-value being less than our </a:t>
            </a:r>
            <a:r>
              <a:rPr lang="en" sz="1500"/>
              <a:t>alpha</a:t>
            </a:r>
            <a:r>
              <a:rPr lang="en" sz="1500"/>
              <a:t>, we can conclude that there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is a significant difference between working days and non-working days.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Do mean hourly rides differ across categories of multi-level categorical variables such as weather condition?</a:t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P-value here was also less than our alpha. Post-Hoc test reveals that heavy rain conditions warrant significantly less hourly rides. This was to be expected.</a:t>
            </a:r>
            <a:endParaRPr sz="1500"/>
          </a:p>
        </p:txBody>
      </p:sp>
      <p:sp>
        <p:nvSpPr>
          <p:cNvPr id="577" name="Google Shape;577;p72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</p:spPr>
      </p:sp>
      <p:pic>
        <p:nvPicPr>
          <p:cNvPr descr="A modern glass office building with one open window" id="578" name="Google Shape;578;p7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361975" y="1066100"/>
            <a:ext cx="1967698" cy="1311601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9" name="Google Shape;579;p72"/>
          <p:cNvSpPr txBox="1"/>
          <p:nvPr>
            <p:ph idx="4294967295" type="title"/>
          </p:nvPr>
        </p:nvSpPr>
        <p:spPr>
          <a:xfrm>
            <a:off x="3365550" y="530625"/>
            <a:ext cx="53568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Analysis</a:t>
            </a:r>
            <a:endParaRPr b="1"/>
          </a:p>
        </p:txBody>
      </p:sp>
      <p:sp>
        <p:nvSpPr>
          <p:cNvPr id="580" name="Google Shape;580;p72"/>
          <p:cNvSpPr txBox="1"/>
          <p:nvPr>
            <p:ph idx="2" type="subTitle"/>
          </p:nvPr>
        </p:nvSpPr>
        <p:spPr>
          <a:xfrm>
            <a:off x="3109052" y="1980075"/>
            <a:ext cx="8790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581" name="Google Shape;581;p72"/>
          <p:cNvSpPr txBox="1"/>
          <p:nvPr>
            <p:ph idx="2" type="subTitle"/>
          </p:nvPr>
        </p:nvSpPr>
        <p:spPr>
          <a:xfrm>
            <a:off x="3063300" y="3301750"/>
            <a:ext cx="9705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582" name="Google Shape;582;p72"/>
          <p:cNvSpPr txBox="1"/>
          <p:nvPr>
            <p:ph idx="2" type="subTitle"/>
          </p:nvPr>
        </p:nvSpPr>
        <p:spPr>
          <a:xfrm>
            <a:off x="3109052" y="3947825"/>
            <a:ext cx="8790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</a:t>
            </a:r>
            <a:endParaRPr/>
          </a:p>
        </p:txBody>
      </p:sp>
      <p:sp>
        <p:nvSpPr>
          <p:cNvPr id="583" name="Google Shape;583;p72"/>
          <p:cNvSpPr txBox="1"/>
          <p:nvPr/>
        </p:nvSpPr>
        <p:spPr>
          <a:xfrm>
            <a:off x="264625" y="2571750"/>
            <a:ext cx="21624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Note:</a:t>
            </a:r>
            <a:endParaRPr b="1" sz="15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Our significance level for both tests was set at 0.05 as there was no need for super sensitive testing.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3"/>
          <p:cNvSpPr txBox="1"/>
          <p:nvPr>
            <p:ph idx="6" type="subTitle"/>
          </p:nvPr>
        </p:nvSpPr>
        <p:spPr>
          <a:xfrm>
            <a:off x="361975" y="2945913"/>
            <a:ext cx="3850500" cy="16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Filters: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entry was a working day.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Between the hours of 5pm - 7pm.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Only clear or misty weather conditions.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Humidity was below 70%.</a:t>
            </a:r>
            <a:endParaRPr sz="1300"/>
          </a:p>
        </p:txBody>
      </p:sp>
      <p:sp>
        <p:nvSpPr>
          <p:cNvPr id="589" name="Google Shape;589;p73"/>
          <p:cNvSpPr txBox="1"/>
          <p:nvPr>
            <p:ph idx="4" type="subTitle"/>
          </p:nvPr>
        </p:nvSpPr>
        <p:spPr>
          <a:xfrm>
            <a:off x="361975" y="1375114"/>
            <a:ext cx="3154800" cy="15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Pre-Group: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2012-08-04 → 2012-08-31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Post-Group: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2012-09-01 → 2012-09-28</a:t>
            </a:r>
            <a:endParaRPr/>
          </a:p>
        </p:txBody>
      </p:sp>
      <p:sp>
        <p:nvSpPr>
          <p:cNvPr id="590" name="Google Shape;590;p73"/>
          <p:cNvSpPr txBox="1"/>
          <p:nvPr>
            <p:ph idx="1" type="subTitle"/>
          </p:nvPr>
        </p:nvSpPr>
        <p:spPr>
          <a:xfrm>
            <a:off x="3258850" y="455325"/>
            <a:ext cx="5232000" cy="7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PM’s objective:</a:t>
            </a:r>
            <a:r>
              <a:rPr i="1" lang="en" sz="1600"/>
              <a:t> Does ridership increase on working days during early evening after launching a small app feature change.</a:t>
            </a:r>
            <a:endParaRPr i="1" sz="1600"/>
          </a:p>
        </p:txBody>
      </p:sp>
      <p:sp>
        <p:nvSpPr>
          <p:cNvPr id="591" name="Google Shape;591;p73"/>
          <p:cNvSpPr txBox="1"/>
          <p:nvPr>
            <p:ph idx="3" type="subTitle"/>
          </p:nvPr>
        </p:nvSpPr>
        <p:spPr>
          <a:xfrm>
            <a:off x="4212475" y="1693812"/>
            <a:ext cx="3154800" cy="17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Statistical Results showed that the new change implemented did not have a significant effect.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→ 30% probability of Type I error; Fail to find significant change</a:t>
            </a:r>
            <a:endParaRPr sz="1300"/>
          </a:p>
        </p:txBody>
      </p:sp>
      <p:sp>
        <p:nvSpPr>
          <p:cNvPr id="592" name="Google Shape;592;p73"/>
          <p:cNvSpPr txBox="1"/>
          <p:nvPr>
            <p:ph type="title"/>
          </p:nvPr>
        </p:nvSpPr>
        <p:spPr>
          <a:xfrm>
            <a:off x="361975" y="567500"/>
            <a:ext cx="26019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A/B Testing</a:t>
            </a:r>
            <a:endParaRPr i="1"/>
          </a:p>
        </p:txBody>
      </p:sp>
      <p:sp>
        <p:nvSpPr>
          <p:cNvPr id="593" name="Google Shape;593;p7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73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BikeShare Products Co.</a:t>
            </a:r>
            <a:endParaRPr/>
          </a:p>
        </p:txBody>
      </p:sp>
      <p:pic>
        <p:nvPicPr>
          <p:cNvPr id="595" name="Google Shape;59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800" y="3337800"/>
            <a:ext cx="1617000" cy="16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"/>
          <p:cNvSpPr/>
          <p:nvPr/>
        </p:nvSpPr>
        <p:spPr>
          <a:xfrm>
            <a:off x="2286125" y="1895400"/>
            <a:ext cx="2294400" cy="324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1" name="Google Shape;601;p74"/>
          <p:cNvSpPr/>
          <p:nvPr/>
        </p:nvSpPr>
        <p:spPr>
          <a:xfrm>
            <a:off x="4565475" y="1895400"/>
            <a:ext cx="2294400" cy="32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2" name="Google Shape;602;p74"/>
          <p:cNvSpPr txBox="1"/>
          <p:nvPr>
            <p:ph idx="1" type="body"/>
          </p:nvPr>
        </p:nvSpPr>
        <p:spPr>
          <a:xfrm>
            <a:off x="2610425" y="2943375"/>
            <a:ext cx="1645800" cy="208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Early Morning hours (3-5AM) show very little bike usage. Use this time for repairs, maintenance, etc.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Be careful to not plan all maintenance hours during these times. There is still some bike usage here that should not be ignored.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603" name="Google Shape;603;p74"/>
          <p:cNvSpPr/>
          <p:nvPr/>
        </p:nvSpPr>
        <p:spPr>
          <a:xfrm>
            <a:off x="50" y="1895400"/>
            <a:ext cx="2294400" cy="32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4" name="Google Shape;604;p74"/>
          <p:cNvSpPr txBox="1"/>
          <p:nvPr>
            <p:ph idx="2" type="subTitle"/>
          </p:nvPr>
        </p:nvSpPr>
        <p:spPr>
          <a:xfrm>
            <a:off x="2610426" y="2169050"/>
            <a:ext cx="18171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 during Early Mornings</a:t>
            </a:r>
            <a:endParaRPr b="1"/>
          </a:p>
        </p:txBody>
      </p:sp>
      <p:sp>
        <p:nvSpPr>
          <p:cNvPr id="605" name="Google Shape;605;p74"/>
          <p:cNvSpPr txBox="1"/>
          <p:nvPr>
            <p:ph idx="4294967295" type="subTitle"/>
          </p:nvPr>
        </p:nvSpPr>
        <p:spPr>
          <a:xfrm>
            <a:off x="2490450" y="732775"/>
            <a:ext cx="4163100" cy="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06" name="Google Shape;606;p7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74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BikeShare Products Co.</a:t>
            </a:r>
            <a:endParaRPr/>
          </a:p>
        </p:txBody>
      </p:sp>
      <p:sp>
        <p:nvSpPr>
          <p:cNvPr id="608" name="Google Shape;608;p74"/>
          <p:cNvSpPr txBox="1"/>
          <p:nvPr>
            <p:ph idx="4" type="body"/>
          </p:nvPr>
        </p:nvSpPr>
        <p:spPr>
          <a:xfrm>
            <a:off x="4889775" y="2943375"/>
            <a:ext cx="1645800" cy="9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With Weekend Evenings showing the highest bike usage times, be sure to have </a:t>
            </a: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appropriate</a:t>
            </a: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 allocated staff and resources for these hours.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609" name="Google Shape;609;p74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More Staffing for Weekend Evenings</a:t>
            </a:r>
            <a:endParaRPr b="1"/>
          </a:p>
        </p:txBody>
      </p:sp>
      <p:sp>
        <p:nvSpPr>
          <p:cNvPr id="610" name="Google Shape;610;p74"/>
          <p:cNvSpPr txBox="1"/>
          <p:nvPr>
            <p:ph idx="8" type="body"/>
          </p:nvPr>
        </p:nvSpPr>
        <p:spPr>
          <a:xfrm>
            <a:off x="360525" y="2943375"/>
            <a:ext cx="1645800" cy="208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Focus on improving sales for the weaker bike usage times by promoting with holidays: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611" name="Google Shape;611;p74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Holiday Promotions</a:t>
            </a:r>
            <a:endParaRPr b="1"/>
          </a:p>
        </p:txBody>
      </p:sp>
      <p:cxnSp>
        <p:nvCxnSpPr>
          <p:cNvPr id="612" name="Google Shape;612;p74"/>
          <p:cNvCxnSpPr/>
          <p:nvPr/>
        </p:nvCxnSpPr>
        <p:spPr>
          <a:xfrm>
            <a:off x="362225" y="4142242"/>
            <a:ext cx="16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74"/>
          <p:cNvCxnSpPr/>
          <p:nvPr/>
        </p:nvCxnSpPr>
        <p:spPr>
          <a:xfrm>
            <a:off x="362225" y="4386017"/>
            <a:ext cx="16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74"/>
          <p:cNvSpPr txBox="1"/>
          <p:nvPr>
            <p:ph idx="13" type="subTitle"/>
          </p:nvPr>
        </p:nvSpPr>
        <p:spPr>
          <a:xfrm>
            <a:off x="2490450" y="732775"/>
            <a:ext cx="41631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615" name="Google Shape;615;p74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improving bike usage during the low times: Spring (April), Weekdays</a:t>
            </a:r>
            <a:endParaRPr/>
          </a:p>
        </p:txBody>
      </p:sp>
      <p:cxnSp>
        <p:nvCxnSpPr>
          <p:cNvPr id="616" name="Google Shape;616;p74"/>
          <p:cNvCxnSpPr/>
          <p:nvPr/>
        </p:nvCxnSpPr>
        <p:spPr>
          <a:xfrm>
            <a:off x="362225" y="4611167"/>
            <a:ext cx="164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74"/>
          <p:cNvSpPr txBox="1"/>
          <p:nvPr/>
        </p:nvSpPr>
        <p:spPr>
          <a:xfrm>
            <a:off x="312379" y="3869725"/>
            <a:ext cx="1723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Easter</a:t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Independence Day</a:t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Labor Day</a:t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Weekdays 9-5s</a:t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pic>
        <p:nvPicPr>
          <p:cNvPr id="618" name="Google Shape;61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56511" y="2136475"/>
            <a:ext cx="2540175" cy="25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624" name="Google Shape;624;p75"/>
          <p:cNvSpPr txBox="1"/>
          <p:nvPr>
            <p:ph idx="1" type="subTitle"/>
          </p:nvPr>
        </p:nvSpPr>
        <p:spPr>
          <a:xfrm>
            <a:off x="451475" y="3776250"/>
            <a:ext cx="3370500" cy="7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BikeShare should continue to be a beacon of active lifestyles by providing bikes for all!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