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0" r:id="rId3"/>
    <p:sldId id="274" r:id="rId4"/>
    <p:sldId id="271" r:id="rId5"/>
    <p:sldId id="267" r:id="rId6"/>
    <p:sldId id="266" r:id="rId7"/>
    <p:sldId id="273" r:id="rId8"/>
    <p:sldId id="272" r:id="rId9"/>
    <p:sldId id="265" r:id="rId10"/>
    <p:sldId id="264" r:id="rId11"/>
    <p:sldId id="269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5050"/>
    <a:srgbClr val="255F93"/>
    <a:srgbClr val="F88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7" autoAdjust="0"/>
    <p:restoredTop sz="94660"/>
  </p:normalViewPr>
  <p:slideViewPr>
    <p:cSldViewPr snapToGrid="0">
      <p:cViewPr>
        <p:scale>
          <a:sx n="75" d="100"/>
          <a:sy n="75" d="100"/>
        </p:scale>
        <p:origin x="298" y="-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B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0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14824" y="3383014"/>
            <a:ext cx="4541466" cy="191197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600" b="1" kern="0" dirty="0" smtClean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SK</a:t>
            </a:r>
            <a:r>
              <a:rPr lang="ko-KR" altLang="en-US" sz="1600" b="1" kern="0" dirty="0" smtClean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주식회사 </a:t>
            </a:r>
            <a:r>
              <a:rPr lang="en-US" altLang="ko-KR" sz="1600" b="1" kern="0" dirty="0" smtClean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C&amp;C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이건</a:t>
            </a:r>
            <a:r>
              <a:rPr lang="en-US" altLang="ko-KR" b="1" dirty="0" smtClean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</a:t>
            </a:r>
            <a:r>
              <a:rPr lang="ko-KR" altLang="en-US" b="1" dirty="0" err="1" smtClean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아조</a:t>
            </a:r>
            <a:endParaRPr lang="ko-KR" altLang="en-US" b="1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3814824" y="1724619"/>
            <a:ext cx="4541466" cy="1658394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어머 이건 꼭 </a:t>
            </a:r>
            <a:r>
              <a:rPr lang="ko-KR" altLang="en-US" sz="40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사야해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" y="-71120"/>
            <a:ext cx="158496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개발일정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236" y="-61963"/>
            <a:ext cx="1326437" cy="13264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281ADDC3-0388-4BBD-860C-8C49C1707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65612"/>
              </p:ext>
            </p:extLst>
          </p:nvPr>
        </p:nvGraphicFramePr>
        <p:xfrm>
          <a:off x="748080" y="1152045"/>
          <a:ext cx="10681922" cy="5181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858">
                  <a:extLst>
                    <a:ext uri="{9D8B030D-6E8A-4147-A177-3AD203B41FA5}">
                      <a16:colId xmlns="" xmlns:a16="http://schemas.microsoft.com/office/drawing/2014/main" val="1404958659"/>
                    </a:ext>
                  </a:extLst>
                </a:gridCol>
                <a:gridCol w="995299">
                  <a:extLst>
                    <a:ext uri="{9D8B030D-6E8A-4147-A177-3AD203B41FA5}">
                      <a16:colId xmlns="" xmlns:a16="http://schemas.microsoft.com/office/drawing/2014/main" val="3551214848"/>
                    </a:ext>
                  </a:extLst>
                </a:gridCol>
                <a:gridCol w="1141158">
                  <a:extLst>
                    <a:ext uri="{9D8B030D-6E8A-4147-A177-3AD203B41FA5}">
                      <a16:colId xmlns="" xmlns:a16="http://schemas.microsoft.com/office/drawing/2014/main" val="3846936361"/>
                    </a:ext>
                  </a:extLst>
                </a:gridCol>
                <a:gridCol w="1627192">
                  <a:extLst>
                    <a:ext uri="{9D8B030D-6E8A-4147-A177-3AD203B41FA5}">
                      <a16:colId xmlns="" xmlns:a16="http://schemas.microsoft.com/office/drawing/2014/main" val="4013155325"/>
                    </a:ext>
                  </a:extLst>
                </a:gridCol>
                <a:gridCol w="1617699">
                  <a:extLst>
                    <a:ext uri="{9D8B030D-6E8A-4147-A177-3AD203B41FA5}">
                      <a16:colId xmlns="" xmlns:a16="http://schemas.microsoft.com/office/drawing/2014/main" val="1652430520"/>
                    </a:ext>
                  </a:extLst>
                </a:gridCol>
                <a:gridCol w="1766858">
                  <a:extLst>
                    <a:ext uri="{9D8B030D-6E8A-4147-A177-3AD203B41FA5}">
                      <a16:colId xmlns="" xmlns:a16="http://schemas.microsoft.com/office/drawing/2014/main" val="1196676006"/>
                    </a:ext>
                  </a:extLst>
                </a:gridCol>
                <a:gridCol w="1766858">
                  <a:extLst>
                    <a:ext uri="{9D8B030D-6E8A-4147-A177-3AD203B41FA5}">
                      <a16:colId xmlns="" xmlns:a16="http://schemas.microsoft.com/office/drawing/2014/main" val="2870096164"/>
                    </a:ext>
                  </a:extLst>
                </a:gridCol>
              </a:tblGrid>
              <a:tr h="514195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HE정고딕160" pitchFamily="18" charset="-127"/>
                          <a:ea typeface="THE정고딕160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THE정고딕160" pitchFamily="18" charset="-127"/>
                          <a:ea typeface="THE정고딕160" pitchFamily="18" charset="-127"/>
                        </a:rPr>
                        <a:t>주차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HE정고딕160" pitchFamily="18" charset="-127"/>
                          <a:ea typeface="THE정고딕160" pitchFamily="18" charset="-127"/>
                        </a:rPr>
                        <a:t>2</a:t>
                      </a:r>
                      <a:r>
                        <a:rPr lang="ko-KR" altLang="en-US" sz="1600">
                          <a:latin typeface="THE정고딕160" pitchFamily="18" charset="-127"/>
                          <a:ea typeface="THE정고딕160" pitchFamily="18" charset="-127"/>
                        </a:rPr>
                        <a:t>주차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HE정고딕160" pitchFamily="18" charset="-127"/>
                          <a:ea typeface="THE정고딕160" pitchFamily="18" charset="-127"/>
                        </a:rPr>
                        <a:t>3</a:t>
                      </a:r>
                      <a:r>
                        <a:rPr lang="ko-KR" altLang="en-US" sz="1600">
                          <a:latin typeface="THE정고딕160" pitchFamily="18" charset="-127"/>
                          <a:ea typeface="THE정고딕160" pitchFamily="18" charset="-127"/>
                        </a:rPr>
                        <a:t>주차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HE정고딕160" pitchFamily="18" charset="-127"/>
                          <a:ea typeface="THE정고딕160" pitchFamily="18" charset="-127"/>
                        </a:rPr>
                        <a:t>4</a:t>
                      </a:r>
                      <a:r>
                        <a:rPr lang="ko-KR" altLang="en-US" sz="1600">
                          <a:latin typeface="THE정고딕160" pitchFamily="18" charset="-127"/>
                          <a:ea typeface="THE정고딕160" pitchFamily="18" charset="-127"/>
                        </a:rPr>
                        <a:t>주차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2342008"/>
                  </a:ext>
                </a:extLst>
              </a:tr>
              <a:tr h="44905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THE정고딕160" pitchFamily="18" charset="-127"/>
                          <a:ea typeface="THE정고딕160" pitchFamily="18" charset="-127"/>
                        </a:rPr>
                        <a:t>아이디어 기획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4335771"/>
                  </a:ext>
                </a:extLst>
              </a:tr>
              <a:tr h="4490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THE정고딕160" pitchFamily="18" charset="-127"/>
                          <a:ea typeface="THE정고딕160" pitchFamily="18" charset="-127"/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HE정고딕160" pitchFamily="18" charset="-127"/>
                          <a:ea typeface="THE정고딕160" pitchFamily="18" charset="-127"/>
                        </a:rPr>
                        <a:t>Architecture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5414621"/>
                  </a:ext>
                </a:extLst>
              </a:tr>
              <a:tr h="4490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HE정고딕160" pitchFamily="18" charset="-127"/>
                          <a:ea typeface="THE정고딕160" pitchFamily="18" charset="-127"/>
                        </a:rPr>
                        <a:t>Flow chart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4821668"/>
                  </a:ext>
                </a:extLst>
              </a:tr>
              <a:tr h="44905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THE정고딕160" pitchFamily="18" charset="-127"/>
                          <a:ea typeface="THE정고딕160" pitchFamily="18" charset="-127"/>
                        </a:rPr>
                        <a:t>기능 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HE정고딕160" pitchFamily="18" charset="-127"/>
                          <a:ea typeface="THE정고딕160" pitchFamily="18" charset="-127"/>
                        </a:rPr>
                        <a:t>App</a:t>
                      </a:r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HE정고딕160" pitchFamily="18" charset="-127"/>
                          <a:ea typeface="THE정고딕160" pitchFamily="18" charset="-127"/>
                        </a:rPr>
                        <a:t>Layout</a:t>
                      </a:r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7951855"/>
                  </a:ext>
                </a:extLst>
              </a:tr>
              <a:tr h="5705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HE정고딕160" pitchFamily="18" charset="-127"/>
                          <a:ea typeface="THE정고딕160" pitchFamily="18" charset="-127"/>
                        </a:rPr>
                        <a:t>Event Action</a:t>
                      </a:r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1715496"/>
                  </a:ext>
                </a:extLst>
              </a:tr>
              <a:tr h="449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THE정고딕160" pitchFamily="18" charset="-127"/>
                          <a:ea typeface="THE정고딕160" pitchFamily="18" charset="-127"/>
                        </a:rPr>
                        <a:t>데이터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THE정고딕160" pitchFamily="18" charset="-127"/>
                          <a:ea typeface="THE정고딕160" pitchFamily="18" charset="-127"/>
                        </a:rPr>
                        <a:t>크롤링</a:t>
                      </a:r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29835754"/>
                  </a:ext>
                </a:extLst>
              </a:tr>
              <a:tr h="449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THE정고딕160" pitchFamily="18" charset="-127"/>
                          <a:ea typeface="THE정고딕160" pitchFamily="18" charset="-127"/>
                        </a:rPr>
                        <a:t>가공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5462221"/>
                  </a:ext>
                </a:extLst>
              </a:tr>
              <a:tr h="449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THE정고딕160" pitchFamily="18" charset="-127"/>
                          <a:ea typeface="THE정고딕160" pitchFamily="18" charset="-127"/>
                        </a:rPr>
                        <a:t>데이터 분석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5828130"/>
                  </a:ext>
                </a:extLst>
              </a:tr>
              <a:tr h="4873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THE정고딕160" pitchFamily="18" charset="-127"/>
                          <a:ea typeface="THE정고딕160" pitchFamily="18" charset="-127"/>
                        </a:rPr>
                        <a:t>단위 테스트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THE정고딕160" pitchFamily="18" charset="-127"/>
                          <a:ea typeface="THE정고딕160" pitchFamily="18" charset="-127"/>
                        </a:rPr>
                        <a:t>5/23(</a:t>
                      </a:r>
                      <a:r>
                        <a:rPr lang="ko-KR" altLang="en-US" sz="1600" b="0" dirty="0" smtClean="0">
                          <a:latin typeface="THE정고딕160" pitchFamily="18" charset="-127"/>
                          <a:ea typeface="THE정고딕160" pitchFamily="18" charset="-127"/>
                        </a:rPr>
                        <a:t>목</a:t>
                      </a:r>
                      <a:r>
                        <a:rPr lang="en-US" altLang="ko-KR" sz="1600" b="0" dirty="0" smtClean="0">
                          <a:latin typeface="THE정고딕160" pitchFamily="18" charset="-127"/>
                          <a:ea typeface="THE정고딕160" pitchFamily="18" charset="-127"/>
                        </a:rPr>
                        <a:t>)</a:t>
                      </a:r>
                      <a:endParaRPr lang="ko-KR" altLang="en-US" sz="1600" b="0" dirty="0" smtClean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0683892"/>
                  </a:ext>
                </a:extLst>
              </a:tr>
              <a:tr h="4577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THE정고딕160" pitchFamily="18" charset="-127"/>
                          <a:ea typeface="THE정고딕160" pitchFamily="18" charset="-127"/>
                        </a:rPr>
                        <a:t>통합 테스트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latin typeface="THE정고딕160" pitchFamily="18" charset="-127"/>
                          <a:ea typeface="THE정고딕160" pitchFamily="18" charset="-127"/>
                        </a:rPr>
                        <a:t>5/27(</a:t>
                      </a:r>
                      <a:r>
                        <a:rPr lang="ko-KR" altLang="en-US" sz="1600" b="0" dirty="0" smtClean="0">
                          <a:latin typeface="THE정고딕160" pitchFamily="18" charset="-127"/>
                          <a:ea typeface="THE정고딕160" pitchFamily="18" charset="-127"/>
                        </a:rPr>
                        <a:t>월</a:t>
                      </a:r>
                      <a:r>
                        <a:rPr lang="en-US" altLang="ko-KR" sz="1600" b="0" dirty="0" smtClean="0">
                          <a:latin typeface="THE정고딕160" pitchFamily="18" charset="-127"/>
                          <a:ea typeface="THE정고딕160" pitchFamily="18" charset="-127"/>
                        </a:rPr>
                        <a:t>)</a:t>
                      </a:r>
                      <a:endParaRPr lang="ko-KR" altLang="en-US" sz="1600" b="0" dirty="0" smtClean="0">
                        <a:latin typeface="THE정고딕160" pitchFamily="18" charset="-127"/>
                        <a:ea typeface="THE정고딕160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7844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확장가능</a:t>
            </a:r>
            <a:r>
              <a:rPr lang="ko-KR" altLang="en-US" sz="4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성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236" y="-61963"/>
            <a:ext cx="1326437" cy="132643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56360" y="1248788"/>
            <a:ext cx="101803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THE정고딕160" pitchFamily="18" charset="-127"/>
                <a:ea typeface="THE정고딕160" pitchFamily="18" charset="-127"/>
              </a:rPr>
              <a:t>비전 </a:t>
            </a:r>
            <a:r>
              <a:rPr lang="en-US" altLang="ko-KR" sz="2000" dirty="0">
                <a:latin typeface="THE정고딕160" pitchFamily="18" charset="-127"/>
                <a:ea typeface="THE정고딕160" pitchFamily="18" charset="-127"/>
              </a:rPr>
              <a:t>: </a:t>
            </a:r>
            <a:r>
              <a:rPr lang="ko-KR" altLang="en-US" sz="2000" dirty="0">
                <a:latin typeface="THE정고딕160" pitchFamily="18" charset="-127"/>
                <a:ea typeface="THE정고딕160" pitchFamily="18" charset="-127"/>
              </a:rPr>
              <a:t>여행객이 소비의 본연적 즐거움을 경험하게 돕는다</a:t>
            </a:r>
            <a:r>
              <a:rPr lang="en-US" altLang="ko-KR" sz="2000" dirty="0">
                <a:latin typeface="THE정고딕160" pitchFamily="18" charset="-127"/>
                <a:ea typeface="THE정고딕160" pitchFamily="18" charset="-127"/>
              </a:rPr>
              <a:t>.</a:t>
            </a:r>
            <a:endParaRPr lang="ko-KR" altLang="en-US" sz="2000" dirty="0">
              <a:latin typeface="THE정고딕160" pitchFamily="18" charset="-127"/>
              <a:ea typeface="THE정고딕16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HE정고딕160" pitchFamily="18" charset="-127"/>
                <a:ea typeface="THE정고딕160" pitchFamily="18" charset="-127"/>
              </a:rPr>
              <a:t>       (</a:t>
            </a:r>
            <a:r>
              <a:rPr lang="ko-KR" altLang="en-US" sz="2000" dirty="0" err="1">
                <a:latin typeface="THE정고딕160" pitchFamily="18" charset="-127"/>
                <a:ea typeface="THE정고딕160" pitchFamily="18" charset="-127"/>
              </a:rPr>
              <a:t>에어비앤비</a:t>
            </a:r>
            <a:r>
              <a:rPr lang="en-US" altLang="ko-KR" sz="2000" dirty="0">
                <a:latin typeface="THE정고딕160" pitchFamily="18" charset="-127"/>
                <a:ea typeface="THE정고딕160" pitchFamily="18" charset="-127"/>
              </a:rPr>
              <a:t>, </a:t>
            </a:r>
            <a:r>
              <a:rPr lang="ko-KR" altLang="en-US" sz="2000" dirty="0" err="1">
                <a:latin typeface="THE정고딕160" pitchFamily="18" charset="-127"/>
                <a:ea typeface="THE정고딕160" pitchFamily="18" charset="-127"/>
              </a:rPr>
              <a:t>스카이스캐너</a:t>
            </a:r>
            <a:r>
              <a:rPr lang="en-US" altLang="ko-KR" sz="2000" dirty="0">
                <a:latin typeface="THE정고딕160" pitchFamily="18" charset="-127"/>
                <a:ea typeface="THE정고딕160" pitchFamily="18" charset="-127"/>
              </a:rPr>
              <a:t>, </a:t>
            </a:r>
            <a:r>
              <a:rPr lang="ko-KR" altLang="en-US" sz="2000" dirty="0" err="1">
                <a:latin typeface="THE정고딕160" pitchFamily="18" charset="-127"/>
                <a:ea typeface="THE정고딕160" pitchFamily="18" charset="-127"/>
              </a:rPr>
              <a:t>마이리얼트립과</a:t>
            </a:r>
            <a:r>
              <a:rPr lang="ko-KR" altLang="en-US" sz="2000" dirty="0">
                <a:latin typeface="THE정고딕160" pitchFamily="18" charset="-127"/>
                <a:ea typeface="THE정고딕160" pitchFamily="18" charset="-127"/>
              </a:rPr>
              <a:t> 함께 설치되는 여행</a:t>
            </a:r>
            <a:r>
              <a:rPr lang="en-US" altLang="ko-KR" sz="2000" dirty="0" smtClean="0">
                <a:latin typeface="THE정고딕160" pitchFamily="18" charset="-127"/>
                <a:ea typeface="THE정고딕160" pitchFamily="18" charset="-127"/>
              </a:rPr>
              <a:t>e-commerce)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THE정고딕160" pitchFamily="18" charset="-127"/>
                <a:ea typeface="THE정고딕160" pitchFamily="18" charset="-127"/>
              </a:rPr>
              <a:t/>
            </a:r>
            <a:br>
              <a:rPr lang="ko-KR" altLang="en-US" sz="2000" dirty="0">
                <a:latin typeface="THE정고딕160" pitchFamily="18" charset="-127"/>
                <a:ea typeface="THE정고딕160" pitchFamily="18" charset="-127"/>
              </a:rPr>
            </a:br>
            <a:endParaRPr lang="ko-KR" altLang="en-US" sz="2000" dirty="0"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1880" y="2775887"/>
            <a:ext cx="49377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>기념품 </a:t>
            </a:r>
            <a:r>
              <a:rPr lang="ko-KR" altLang="en-US" dirty="0" err="1">
                <a:latin typeface="THE정고딕160" pitchFamily="18" charset="-127"/>
                <a:ea typeface="THE정고딕160" pitchFamily="18" charset="-127"/>
              </a:rPr>
              <a:t>벌크</a:t>
            </a:r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> 상품 </a:t>
            </a:r>
            <a:r>
              <a:rPr lang="ko-KR" altLang="en-US" dirty="0" smtClean="0">
                <a:latin typeface="THE정고딕160" pitchFamily="18" charset="-127"/>
                <a:ea typeface="THE정고딕160" pitchFamily="18" charset="-127"/>
              </a:rPr>
              <a:t>기획</a:t>
            </a:r>
            <a:endParaRPr lang="en-US" altLang="ko-KR" dirty="0" smtClean="0">
              <a:latin typeface="THE정고딕160" pitchFamily="18" charset="-127"/>
              <a:ea typeface="THE정고딕16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THE정고딕160" pitchFamily="18" charset="-127"/>
                <a:ea typeface="THE정고딕160" pitchFamily="18" charset="-127"/>
              </a:rPr>
              <a:t>이거 살 사람</a:t>
            </a:r>
            <a:r>
              <a:rPr lang="en-US" altLang="ko-KR" dirty="0" smtClean="0">
                <a:latin typeface="THE정고딕160" pitchFamily="18" charset="-127"/>
                <a:ea typeface="THE정고딕160" pitchFamily="18" charset="-127"/>
              </a:rPr>
              <a:t>?(</a:t>
            </a:r>
            <a:r>
              <a:rPr lang="ko-KR" altLang="en-US" dirty="0" smtClean="0">
                <a:latin typeface="THE정고딕160" pitchFamily="18" charset="-127"/>
                <a:ea typeface="THE정고딕160" pitchFamily="18" charset="-127"/>
              </a:rPr>
              <a:t>공동구매 서비스</a:t>
            </a:r>
            <a:r>
              <a:rPr lang="en-US" altLang="ko-KR" dirty="0" smtClean="0">
                <a:latin typeface="THE정고딕160" pitchFamily="18" charset="-127"/>
                <a:ea typeface="THE정고딕160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HE정고딕160" pitchFamily="18" charset="-127"/>
                <a:ea typeface="THE정고딕160" pitchFamily="18" charset="-127"/>
              </a:rPr>
              <a:t>B2B </a:t>
            </a:r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>비즈니스</a:t>
            </a:r>
            <a:r>
              <a:rPr lang="en-US" altLang="ko-KR" dirty="0">
                <a:latin typeface="THE정고딕160" pitchFamily="18" charset="-127"/>
                <a:ea typeface="THE정고딕160" pitchFamily="18" charset="-127"/>
              </a:rPr>
              <a:t>~</a:t>
            </a:r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>국내 </a:t>
            </a:r>
            <a:r>
              <a:rPr lang="ko-KR" altLang="en-US" dirty="0" err="1">
                <a:latin typeface="THE정고딕160" pitchFamily="18" charset="-127"/>
                <a:ea typeface="THE정고딕160" pitchFamily="18" charset="-127"/>
              </a:rPr>
              <a:t>로컬라이제이션</a:t>
            </a:r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> 컨설팅 </a:t>
            </a:r>
            <a:endParaRPr lang="en-US" altLang="ko-KR" dirty="0">
              <a:latin typeface="THE정고딕160" pitchFamily="18" charset="-127"/>
              <a:ea typeface="THE정고딕16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HE정고딕160" pitchFamily="18" charset="-127"/>
                <a:ea typeface="THE정고딕160" pitchFamily="18" charset="-127"/>
              </a:rPr>
              <a:t>GPS</a:t>
            </a:r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>기반 팝업 </a:t>
            </a:r>
            <a:endParaRPr lang="en-US" altLang="ko-KR" dirty="0">
              <a:latin typeface="THE정고딕160" pitchFamily="18" charset="-127"/>
              <a:ea typeface="THE정고딕16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>지인들에게 리스트 </a:t>
            </a:r>
            <a:r>
              <a:rPr lang="ko-KR" altLang="en-US" dirty="0" smtClean="0">
                <a:latin typeface="THE정고딕160" pitchFamily="18" charset="-127"/>
                <a:ea typeface="THE정고딕160" pitchFamily="18" charset="-127"/>
              </a:rPr>
              <a:t>공유</a:t>
            </a:r>
            <a:endParaRPr lang="en-US" altLang="ko-KR" dirty="0" smtClean="0">
              <a:latin typeface="THE정고딕160" pitchFamily="18" charset="-127"/>
              <a:ea typeface="THE정고딕16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HE정고딕160" pitchFamily="18" charset="-127"/>
                <a:ea typeface="THE정고딕160" pitchFamily="18" charset="-127"/>
              </a:rPr>
              <a:t>SNS </a:t>
            </a:r>
            <a:r>
              <a:rPr lang="ko-KR" altLang="en-US" dirty="0" smtClean="0">
                <a:latin typeface="THE정고딕160" pitchFamily="18" charset="-127"/>
                <a:ea typeface="THE정고딕160" pitchFamily="18" charset="-127"/>
              </a:rPr>
              <a:t>데이터 활용</a:t>
            </a:r>
            <a:endParaRPr lang="ko-KR" altLang="en-US" dirty="0">
              <a:latin typeface="THE정고딕160" pitchFamily="18" charset="-127"/>
              <a:ea typeface="THE정고딕160" pitchFamily="18" charset="-127"/>
            </a:endParaRPr>
          </a:p>
        </p:txBody>
      </p:sp>
      <p:pic>
        <p:nvPicPr>
          <p:cNvPr id="3077" name="Picture 5" descr="C:\Users\hoyoung\Pictures\art_147080529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74" b="25538"/>
          <a:stretch/>
        </p:blipFill>
        <p:spPr bwMode="auto">
          <a:xfrm>
            <a:off x="7457439" y="2393894"/>
            <a:ext cx="4277359" cy="135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ê´ë ¨ ì´ë¯¸ì§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02" t="26098" r="7041" b="23572"/>
          <a:stretch/>
        </p:blipFill>
        <p:spPr bwMode="auto">
          <a:xfrm>
            <a:off x="7020560" y="4013200"/>
            <a:ext cx="4714240" cy="17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04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236" y="-61963"/>
            <a:ext cx="1326437" cy="13264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5480" y="2644170"/>
            <a:ext cx="3241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2">
                    <a:lumMod val="50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Q&amp;A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93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5"/>
            <a:ext cx="11277600" cy="509216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index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236" y="-61963"/>
            <a:ext cx="1326437" cy="132643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33606" y="2199725"/>
            <a:ext cx="10631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HE정고딕160" pitchFamily="18" charset="-127"/>
                <a:ea typeface="THE정고딕160" pitchFamily="18" charset="-127"/>
              </a:rPr>
              <a:t>문제제기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13879" y="2199725"/>
            <a:ext cx="8723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HE정고딕160" pitchFamily="18" charset="-127"/>
                <a:ea typeface="THE정고딕160" pitchFamily="18" charset="-127"/>
              </a:rPr>
              <a:t>needs</a:t>
            </a:r>
            <a:endParaRPr lang="ko-KR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71320" y="2225210"/>
            <a:ext cx="22204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HE정고딕160" pitchFamily="18" charset="-127"/>
                <a:ea typeface="THE정고딕160" pitchFamily="18" charset="-127"/>
              </a:rPr>
              <a:t>어머 이건 꼭 </a:t>
            </a:r>
            <a:r>
              <a:rPr lang="ko-KR" altLang="en-US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THE정고딕160" pitchFamily="18" charset="-127"/>
                <a:ea typeface="THE정고딕160" pitchFamily="18" charset="-127"/>
              </a:rPr>
              <a:t>사야해</a:t>
            </a:r>
            <a:endParaRPr lang="ko-KR" altLang="en-US" kern="0" dirty="0">
              <a:solidFill>
                <a:prstClr val="black">
                  <a:lumMod val="65000"/>
                  <a:lumOff val="35000"/>
                </a:prstClr>
              </a:solidFill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95276" y="2225210"/>
            <a:ext cx="6238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HE정고딕160" pitchFamily="18" charset="-127"/>
                <a:ea typeface="THE정고딕160" pitchFamily="18" charset="-127"/>
              </a:rPr>
              <a:t>효과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83249" y="2225210"/>
            <a:ext cx="10631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HE정고딕160" pitchFamily="18" charset="-127"/>
                <a:ea typeface="THE정고딕160" pitchFamily="18" charset="-127"/>
              </a:rPr>
              <a:t>활용기술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639925" y="2199723"/>
            <a:ext cx="10631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HE정고딕160" pitchFamily="18" charset="-127"/>
                <a:ea typeface="THE정고딕160" pitchFamily="18" charset="-127"/>
              </a:rPr>
              <a:t>개발일정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079556" y="2184570"/>
            <a:ext cx="12827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  <a:latin typeface="THE정고딕160" pitchFamily="18" charset="-127"/>
                <a:ea typeface="THE정고딕160" pitchFamily="18" charset="-127"/>
              </a:rPr>
              <a:t>확장가능성</a:t>
            </a:r>
          </a:p>
        </p:txBody>
      </p:sp>
      <p:sp>
        <p:nvSpPr>
          <p:cNvPr id="12" name="도넛 11"/>
          <p:cNvSpPr/>
          <p:nvPr/>
        </p:nvSpPr>
        <p:spPr>
          <a:xfrm>
            <a:off x="933606" y="3082877"/>
            <a:ext cx="915514" cy="915514"/>
          </a:xfrm>
          <a:prstGeom prst="donu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도넛 22"/>
          <p:cNvSpPr/>
          <p:nvPr/>
        </p:nvSpPr>
        <p:spPr>
          <a:xfrm>
            <a:off x="2483856" y="3082877"/>
            <a:ext cx="915514" cy="915514"/>
          </a:xfrm>
          <a:prstGeom prst="donu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4" name="도넛 23"/>
          <p:cNvSpPr/>
          <p:nvPr/>
        </p:nvSpPr>
        <p:spPr>
          <a:xfrm>
            <a:off x="4034106" y="3082877"/>
            <a:ext cx="915514" cy="915514"/>
          </a:xfrm>
          <a:prstGeom prst="donu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3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5" name="도넛 24"/>
          <p:cNvSpPr/>
          <p:nvPr/>
        </p:nvSpPr>
        <p:spPr>
          <a:xfrm>
            <a:off x="5584356" y="3082877"/>
            <a:ext cx="915514" cy="915514"/>
          </a:xfrm>
          <a:prstGeom prst="donu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4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6" name="도넛 25"/>
          <p:cNvSpPr/>
          <p:nvPr/>
        </p:nvSpPr>
        <p:spPr>
          <a:xfrm>
            <a:off x="7134606" y="3082877"/>
            <a:ext cx="915514" cy="915514"/>
          </a:xfrm>
          <a:prstGeom prst="donu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5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7" name="도넛 26"/>
          <p:cNvSpPr/>
          <p:nvPr/>
        </p:nvSpPr>
        <p:spPr>
          <a:xfrm>
            <a:off x="8684856" y="3082877"/>
            <a:ext cx="915514" cy="915514"/>
          </a:xfrm>
          <a:prstGeom prst="donu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6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8" name="도넛 27"/>
          <p:cNvSpPr/>
          <p:nvPr/>
        </p:nvSpPr>
        <p:spPr>
          <a:xfrm>
            <a:off x="10235108" y="3082877"/>
            <a:ext cx="915514" cy="915514"/>
          </a:xfrm>
          <a:prstGeom prst="don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7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01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5"/>
            <a:ext cx="11277600" cy="509216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문제제기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236" y="-61963"/>
            <a:ext cx="1326437" cy="1326437"/>
          </a:xfrm>
          <a:prstGeom prst="rect">
            <a:avLst/>
          </a:prstGeom>
        </p:spPr>
      </p:pic>
      <p:pic>
        <p:nvPicPr>
          <p:cNvPr id="1026" name="Picture 2" descr="ì¬íì ì¼í ë¦¬ì¤í¸ì ëí ì´ë¯¸ì§ ê²ìê²°ê³¼">
            <a:extLst>
              <a:ext uri="{FF2B5EF4-FFF2-40B4-BE49-F238E27FC236}">
                <a16:creationId xmlns="" xmlns:a16="http://schemas.microsoft.com/office/drawing/2014/main" id="{B5A58BDE-4362-4C61-9108-4B21A4C3B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8" t="25809" r="468" b="17348"/>
          <a:stretch/>
        </p:blipFill>
        <p:spPr bwMode="auto">
          <a:xfrm>
            <a:off x="1126695" y="3692393"/>
            <a:ext cx="4123621" cy="234072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¬íì ì¼í ë¦¬ì¤í¸ì ëí ì´ë¯¸ì§ ê²ìê²°ê³¼">
            <a:extLst>
              <a:ext uri="{FF2B5EF4-FFF2-40B4-BE49-F238E27FC236}">
                <a16:creationId xmlns="" xmlns:a16="http://schemas.microsoft.com/office/drawing/2014/main" id="{6C9D995F-3430-4AEB-B4AD-5B6055F3D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95" y="919244"/>
            <a:ext cx="4162231" cy="234072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>
            <a:extLst>
              <a:ext uri="{FF2B5EF4-FFF2-40B4-BE49-F238E27FC236}">
                <a16:creationId xmlns="" xmlns:a16="http://schemas.microsoft.com/office/drawing/2014/main" id="{85541626-09DD-4279-A54D-D62E3713D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" t="4157" b="1739"/>
          <a:stretch/>
        </p:blipFill>
        <p:spPr bwMode="auto">
          <a:xfrm>
            <a:off x="6548766" y="3692392"/>
            <a:ext cx="4162231" cy="234072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ê´ë ¨ ì´ë¯¸ì§">
            <a:extLst>
              <a:ext uri="{FF2B5EF4-FFF2-40B4-BE49-F238E27FC236}">
                <a16:creationId xmlns="" xmlns:a16="http://schemas.microsoft.com/office/drawing/2014/main" id="{F639A614-CFB9-4F39-AE6A-BA42688C1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 b="5993"/>
          <a:stretch/>
        </p:blipFill>
        <p:spPr bwMode="auto">
          <a:xfrm>
            <a:off x="6548766" y="919244"/>
            <a:ext cx="4162231" cy="234696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ì¬íì ì¼í ë¦¬ì¤í¸ì ëí ì´ë¯¸ì§ ê²ìê²°ê³¼">
            <a:extLst>
              <a:ext uri="{FF2B5EF4-FFF2-40B4-BE49-F238E27FC236}">
                <a16:creationId xmlns="" xmlns:a16="http://schemas.microsoft.com/office/drawing/2014/main" id="{FCE7DB2F-3281-42C1-A77E-A9567936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20" y="2299972"/>
            <a:ext cx="4277360" cy="240601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53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5"/>
            <a:ext cx="11277600" cy="509216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문제제기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236" y="-61963"/>
            <a:ext cx="1326437" cy="1326437"/>
          </a:xfrm>
          <a:prstGeom prst="rect">
            <a:avLst/>
          </a:prstGeom>
        </p:spPr>
      </p:pic>
      <p:pic>
        <p:nvPicPr>
          <p:cNvPr id="2050" name="Picture 2" descr="ê´ë ¨ ì´ë¯¸ì§">
            <a:extLst>
              <a:ext uri="{FF2B5EF4-FFF2-40B4-BE49-F238E27FC236}">
                <a16:creationId xmlns="" xmlns:a16="http://schemas.microsoft.com/office/drawing/2014/main" id="{C9BA6E86-F748-4776-82A2-40B50E5D5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9" y="2965693"/>
            <a:ext cx="3446481" cy="34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D41906E-C081-473D-802C-4A2C7BA5D2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521"/>
          <a:stretch/>
        </p:blipFill>
        <p:spPr>
          <a:xfrm>
            <a:off x="4035760" y="895344"/>
            <a:ext cx="6774480" cy="5107448"/>
          </a:xfrm>
          <a:prstGeom prst="rect">
            <a:avLst/>
          </a:prstGeom>
        </p:spPr>
      </p:pic>
      <p:pic>
        <p:nvPicPr>
          <p:cNvPr id="2052" name="Picture 4" descr="all in one iconì ëí ì´ë¯¸ì§ ê²ìê²°ê³¼">
            <a:extLst>
              <a:ext uri="{FF2B5EF4-FFF2-40B4-BE49-F238E27FC236}">
                <a16:creationId xmlns="" xmlns:a16="http://schemas.microsoft.com/office/drawing/2014/main" id="{B0E5C1B5-7EDC-48A1-9BB8-3CF61C6F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94" y="2296160"/>
            <a:ext cx="2266950" cy="2381250"/>
          </a:xfrm>
          <a:prstGeom prst="rect">
            <a:avLst/>
          </a:prstGeom>
          <a:solidFill>
            <a:srgbClr val="000000">
              <a:shade val="95000"/>
            </a:srgbClr>
          </a:solidFill>
          <a:ln w="254000" cap="sq">
            <a:solidFill>
              <a:srgbClr val="000000"/>
            </a:solidFill>
            <a:miter lim="800000"/>
          </a:ln>
          <a:effectLst>
            <a:outerShdw blurRad="508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407656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0101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needs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236" y="-61963"/>
            <a:ext cx="1326437" cy="1326437"/>
          </a:xfrm>
          <a:prstGeom prst="rect">
            <a:avLst/>
          </a:prstGeom>
        </p:spPr>
      </p:pic>
      <p:sp>
        <p:nvSpPr>
          <p:cNvPr id="3" name="AutoShape 2" descr="C:\Users\hoyoung\Pictures\airbnb.webp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1390720"/>
            <a:ext cx="49075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THE정고딕160" pitchFamily="18" charset="-127"/>
                <a:ea typeface="THE정고딕160" pitchFamily="18" charset="-127"/>
              </a:rPr>
              <a:t>상품 추천에 특화된 서비스의 부재</a:t>
            </a:r>
            <a:endParaRPr lang="en-US" altLang="ko-KR" sz="2200" dirty="0">
              <a:latin typeface="THE정고딕160" pitchFamily="18" charset="-127"/>
              <a:ea typeface="THE정고딕160" pitchFamily="18" charset="-127"/>
            </a:endParaRPr>
          </a:p>
          <a:p>
            <a:endParaRPr lang="en-US" altLang="ko-KR" sz="2200" dirty="0">
              <a:latin typeface="THE정고딕160" pitchFamily="18" charset="-127"/>
              <a:ea typeface="THE정고딕160" pitchFamily="18" charset="-127"/>
            </a:endParaRPr>
          </a:p>
          <a:p>
            <a:r>
              <a:rPr lang="ko-KR" altLang="en-US" sz="2200" dirty="0" smtClean="0">
                <a:latin typeface="THE정고딕160" pitchFamily="18" charset="-127"/>
                <a:ea typeface="THE정고딕160" pitchFamily="18" charset="-127"/>
              </a:rPr>
              <a:t>개인적으로 </a:t>
            </a:r>
            <a:r>
              <a:rPr lang="ko-KR" altLang="en-US" sz="2200" dirty="0" smtClean="0">
                <a:latin typeface="THE정고딕160" pitchFamily="18" charset="-127"/>
                <a:ea typeface="THE정고딕160" pitchFamily="18" charset="-127"/>
              </a:rPr>
              <a:t>데이터를 정리해서 업로드</a:t>
            </a:r>
            <a:r>
              <a:rPr lang="en-US" altLang="ko-KR" sz="2200" dirty="0">
                <a:latin typeface="THE정고딕160" pitchFamily="18" charset="-127"/>
                <a:ea typeface="THE정고딕160" pitchFamily="18" charset="-127"/>
              </a:rPr>
              <a:t>,</a:t>
            </a:r>
            <a:r>
              <a:rPr lang="ko-KR" altLang="en-US" sz="2200" dirty="0" smtClean="0">
                <a:latin typeface="THE정고딕160" pitchFamily="18" charset="-127"/>
                <a:ea typeface="THE정고딕160" pitchFamily="18" charset="-127"/>
              </a:rPr>
              <a:t>데이터가 산재되어 있음</a:t>
            </a:r>
            <a:endParaRPr lang="ko-KR" altLang="en-US" sz="2200" dirty="0">
              <a:latin typeface="THE정고딕160" pitchFamily="18" charset="-127"/>
              <a:ea typeface="THE정고딕16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20581" y="1076290"/>
            <a:ext cx="4835042" cy="5459162"/>
            <a:chOff x="714559" y="759700"/>
            <a:chExt cx="4835042" cy="5459162"/>
          </a:xfrm>
        </p:grpSpPr>
        <p:sp>
          <p:nvSpPr>
            <p:cNvPr id="27" name="눈물 방울 26"/>
            <p:cNvSpPr/>
            <p:nvPr/>
          </p:nvSpPr>
          <p:spPr>
            <a:xfrm>
              <a:off x="902631" y="3264936"/>
              <a:ext cx="2509667" cy="2530669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  <a:alpha val="63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눈물 방울 1"/>
            <p:cNvSpPr/>
            <p:nvPr/>
          </p:nvSpPr>
          <p:spPr>
            <a:xfrm flipV="1">
              <a:off x="902631" y="1086690"/>
              <a:ext cx="2509667" cy="2530669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  <a:alpha val="63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눈물 방울 25"/>
            <p:cNvSpPr/>
            <p:nvPr/>
          </p:nvSpPr>
          <p:spPr>
            <a:xfrm flipH="1" flipV="1">
              <a:off x="3039934" y="1066735"/>
              <a:ext cx="2509667" cy="2530669"/>
            </a:xfrm>
            <a:prstGeom prst="teardrop">
              <a:avLst/>
            </a:prstGeom>
            <a:solidFill>
              <a:schemeClr val="accent6">
                <a:lumMod val="60000"/>
                <a:lumOff val="40000"/>
                <a:alpha val="63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눈물 방울 27"/>
            <p:cNvSpPr/>
            <p:nvPr/>
          </p:nvSpPr>
          <p:spPr>
            <a:xfrm flipH="1">
              <a:off x="3039934" y="3264935"/>
              <a:ext cx="2509667" cy="253066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  <a:alpha val="63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 descr="C:\Users\hoyoung\Pictures\airbnb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559" y="2113110"/>
              <a:ext cx="1414665" cy="84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598068" y="790181"/>
              <a:ext cx="1025518" cy="40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3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숙박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6273" y="759700"/>
              <a:ext cx="1025518" cy="40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3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여행지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70471" y="5809201"/>
              <a:ext cx="1025518" cy="40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3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항공</a:t>
              </a:r>
              <a:r>
                <a:rPr lang="ko-KR" altLang="en-US" dirty="0">
                  <a:solidFill>
                    <a:schemeClr val="accent3">
                      <a:lumMod val="50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권</a:t>
              </a:r>
            </a:p>
          </p:txBody>
        </p:sp>
        <p:pic>
          <p:nvPicPr>
            <p:cNvPr id="1028" name="Picture 4" descr="C:\Users\hoyoung\Pictures\H_Logo_RED_lore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453" y="1636449"/>
              <a:ext cx="581100" cy="615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hoyoung\Pictures\logo_expedi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541" y="4280163"/>
              <a:ext cx="1232418" cy="1232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hoyoung\Pictures\스카이스캐너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483" y="3773590"/>
              <a:ext cx="1653956" cy="80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hoyoung\Pictures\블로그 아이콘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030" y="2884963"/>
              <a:ext cx="794670" cy="57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hoyoung\Pictures\TA_logo_primary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650" y="3291606"/>
              <a:ext cx="1761729" cy="331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hoyoung\Pictures\Trivago_KR_logo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959" y="2475406"/>
              <a:ext cx="1228143" cy="420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4" t="3761" r="3694" b="3602"/>
            <a:stretch/>
          </p:blipFill>
          <p:spPr bwMode="auto">
            <a:xfrm>
              <a:off x="4028082" y="4287338"/>
              <a:ext cx="533369" cy="533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6228081" y="3913994"/>
            <a:ext cx="3677920" cy="707886"/>
          </a:xfrm>
          <a:prstGeom prst="borderCallout1">
            <a:avLst>
              <a:gd name="adj1" fmla="val 42329"/>
              <a:gd name="adj2" fmla="val 362"/>
              <a:gd name="adj3" fmla="val 114161"/>
              <a:gd name="adj4" fmla="val -43793"/>
            </a:avLst>
          </a:prstGeom>
          <a:noFill/>
          <a:ln w="28575">
            <a:solidFill>
              <a:srgbClr val="FFCC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surf</a:t>
            </a:r>
            <a:endParaRPr lang="en-US" altLang="ko-KR" sz="2000" dirty="0">
              <a:solidFill>
                <a:schemeClr val="accent4">
                  <a:lumMod val="50000"/>
                </a:schemeClr>
              </a:solidFill>
              <a:latin typeface="THE정고딕140" pitchFamily="18" charset="-127"/>
              <a:ea typeface="THE정고딕140" pitchFamily="18" charset="-127"/>
            </a:endParaRPr>
          </a:p>
          <a:p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일본 </a:t>
            </a:r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드러그스토어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  <a:latin typeface="THE정고딕140" pitchFamily="18" charset="-127"/>
                <a:ea typeface="THE정고딕140" pitchFamily="18" charset="-127"/>
              </a:rPr>
              <a:t> 상품에 특화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5836" y="6125791"/>
            <a:ext cx="102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쇼핑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1" name="Picture 3" descr="C:\Users\hoyoung\Downloads\5a3a218028bee4.08902542151375910416693143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48" y="2047768"/>
            <a:ext cx="744739" cy="74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어머 이건 꼭 </a:t>
            </a:r>
            <a:r>
              <a:rPr lang="ko-KR" altLang="en-US" sz="40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사야해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236" y="-61963"/>
            <a:ext cx="1326437" cy="1326437"/>
          </a:xfrm>
          <a:prstGeom prst="rect">
            <a:avLst/>
          </a:prstGeom>
        </p:spPr>
      </p:pic>
      <p:pic>
        <p:nvPicPr>
          <p:cNvPr id="2050" name="Picture 2" descr="https://lh4.googleusercontent.com/HT8tvAWxLUmjHWno2WsEBYDkEhwLY6fby3YUQrMulaRa9bDwlq8p-HGuo0xmE8iD0hLuIPwtEqE4O5MJEAtHFPoaGTCkmPtAg3rotPJBWPazzar_o-Q4bxd6iQuZV77HQJTqMAp6v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84" y="1423714"/>
            <a:ext cx="6928755" cy="43370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qOqs2r5BjbfeOfCI9RrLzChRmr88PGXaMLqLYjRqR5cDV3gHtj985kCduFy33F2hlq04KPW1uTWcENqa2qLwb2rBEdryVFah9Z3bo4C2OsyhzuIzCCnfyOfxe67qmWnYWC7Uyg690j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9" r="1777" b="4269"/>
          <a:stretch/>
        </p:blipFill>
        <p:spPr bwMode="auto">
          <a:xfrm>
            <a:off x="7045778" y="4104640"/>
            <a:ext cx="4221662" cy="189992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5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어머 이건 꼭 </a:t>
            </a:r>
            <a:r>
              <a:rPr lang="ko-KR" altLang="en-US" sz="40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사야해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236" y="-61963"/>
            <a:ext cx="1326437" cy="1326437"/>
          </a:xfrm>
          <a:prstGeom prst="rect">
            <a:avLst/>
          </a:prstGeom>
        </p:spPr>
      </p:pic>
      <p:pic>
        <p:nvPicPr>
          <p:cNvPr id="2053" name="Picture 5" descr="C:\Users\hoyoung\Downloads\5a364b752c0633.998435421513507701180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9032" y="4257031"/>
            <a:ext cx="1822636" cy="18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25277" y="1294955"/>
            <a:ext cx="8141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/>
                </a:solidFill>
                <a:latin typeface="THE정고딕160" pitchFamily="18" charset="-127"/>
                <a:ea typeface="THE정고딕160" pitchFamily="18" charset="-127"/>
              </a:rPr>
              <a:t>해외 여행 </a:t>
            </a:r>
            <a:r>
              <a:rPr lang="ko-KR" altLang="en-US" sz="2400" dirty="0" smtClean="0">
                <a:solidFill>
                  <a:schemeClr val="tx2"/>
                </a:solidFill>
                <a:latin typeface="THE정고딕160" pitchFamily="18" charset="-127"/>
                <a:ea typeface="THE정고딕160" pitchFamily="18" charset="-127"/>
              </a:rPr>
              <a:t>시 꼭 </a:t>
            </a:r>
            <a:r>
              <a:rPr lang="ko-KR" altLang="en-US" sz="2400" dirty="0">
                <a:solidFill>
                  <a:schemeClr val="tx2"/>
                </a:solidFill>
                <a:latin typeface="THE정고딕160" pitchFamily="18" charset="-127"/>
                <a:ea typeface="THE정고딕160" pitchFamily="18" charset="-127"/>
              </a:rPr>
              <a:t>구매해야 </a:t>
            </a:r>
            <a:r>
              <a:rPr lang="ko-KR" altLang="en-US" sz="2400" dirty="0" smtClean="0">
                <a:solidFill>
                  <a:schemeClr val="tx2"/>
                </a:solidFill>
                <a:latin typeface="THE정고딕160" pitchFamily="18" charset="-127"/>
                <a:ea typeface="THE정고딕160" pitchFamily="18" charset="-127"/>
              </a:rPr>
              <a:t>하는 상품 </a:t>
            </a:r>
            <a:r>
              <a:rPr lang="ko-KR" altLang="en-US" sz="2400" dirty="0" smtClean="0">
                <a:solidFill>
                  <a:schemeClr val="tx2"/>
                </a:solidFill>
                <a:latin typeface="THE정고딕160" pitchFamily="18" charset="-127"/>
                <a:ea typeface="THE정고딕160" pitchFamily="18" charset="-127"/>
              </a:rPr>
              <a:t>리스트와 정보를 </a:t>
            </a:r>
            <a:r>
              <a:rPr lang="ko-KR" altLang="en-US" sz="2400" dirty="0" smtClean="0">
                <a:solidFill>
                  <a:schemeClr val="tx2"/>
                </a:solidFill>
                <a:latin typeface="THE정고딕160" pitchFamily="18" charset="-127"/>
                <a:ea typeface="THE정고딕160" pitchFamily="18" charset="-127"/>
              </a:rPr>
              <a:t>제공</a:t>
            </a:r>
            <a:endParaRPr lang="ko-KR" altLang="en-US" sz="2400" dirty="0">
              <a:solidFill>
                <a:schemeClr val="tx2"/>
              </a:solidFill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2579" y="1903275"/>
            <a:ext cx="9646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/>
                </a:solidFill>
                <a:latin typeface="THE정고딕160" pitchFamily="18" charset="-127"/>
                <a:ea typeface="THE정고딕160" pitchFamily="18" charset="-127"/>
              </a:rPr>
              <a:t>리뷰 및 </a:t>
            </a:r>
            <a:r>
              <a:rPr lang="ko-KR" altLang="en-US" sz="2400" dirty="0" err="1" smtClean="0">
                <a:solidFill>
                  <a:schemeClr val="tx2"/>
                </a:solidFill>
                <a:latin typeface="THE정고딕160" pitchFamily="18" charset="-127"/>
                <a:ea typeface="THE정고딕160" pitchFamily="18" charset="-127"/>
              </a:rPr>
              <a:t>별점</a:t>
            </a:r>
            <a:r>
              <a:rPr lang="ko-KR" altLang="en-US" sz="2400" dirty="0" smtClean="0">
                <a:solidFill>
                  <a:schemeClr val="tx2"/>
                </a:solidFill>
                <a:latin typeface="THE정고딕160" pitchFamily="18" charset="-127"/>
                <a:ea typeface="THE정고딕160" pitchFamily="18" charset="-127"/>
              </a:rPr>
              <a:t> 관리를 통해 신뢰성이 높은 정보를 공유</a:t>
            </a:r>
            <a:endParaRPr lang="ko-KR" altLang="en-US" sz="2400" dirty="0">
              <a:solidFill>
                <a:schemeClr val="tx2"/>
              </a:solidFill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950756" y="3233728"/>
            <a:ext cx="2570480" cy="2763520"/>
          </a:xfrm>
          <a:prstGeom prst="wedgeRoundRectCallout">
            <a:avLst>
              <a:gd name="adj1" fmla="val 66123"/>
              <a:gd name="adj2" fmla="val -919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72579" y="2520695"/>
            <a:ext cx="9646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/>
                </a:solidFill>
                <a:latin typeface="THE정고딕160" pitchFamily="18" charset="-127"/>
                <a:ea typeface="THE정고딕160" pitchFamily="18" charset="-127"/>
              </a:rPr>
              <a:t>제공한 정보에 따른 포인트 지급 및 해외 직구 서비스로 연계</a:t>
            </a:r>
            <a:endParaRPr lang="ko-KR" altLang="en-US" sz="2400" dirty="0">
              <a:solidFill>
                <a:schemeClr val="tx2"/>
              </a:solidFill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71868" y="3385606"/>
            <a:ext cx="2189217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 상세보기 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상품 가격 정보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리뷰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 </a:t>
            </a:r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별점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구매 가능 위치 정보 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제품 정보 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국내 가격 비교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환율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직구 가격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2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효과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236" y="-61963"/>
            <a:ext cx="1326437" cy="1326437"/>
          </a:xfrm>
          <a:prstGeom prst="rect">
            <a:avLst/>
          </a:prstGeom>
        </p:spPr>
      </p:pic>
      <p:pic>
        <p:nvPicPr>
          <p:cNvPr id="1026" name="Picture 2" descr="https://lh3.googleusercontent.com/AxxE4PFrIVvlZ23tdlZJ-hwPnSjs1mAChqv4OdHoBKXd1cPwAJkWWXt4l1-_Fb7Wi4fa0LdR2dD5acBab9AazhqJMN4WSp1PQxfz9OSSuIXiSD2pehLzJy_sJNkYzCyJDlWLgWhxFC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355" y="1483995"/>
            <a:ext cx="2149983" cy="21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EyKhsHJX6OriPuL3xCyUbg4MqzXDctMg97jtZhjyhXQX0rK8OU2plyRorsiDkf00og7WQ03mCXC06aMTCoyvFNP0E8dIGGXoOkICr8ttH6PEFb1PsJUT4UhEsw-9IjBa1vlNFrY2aO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595" y="1483995"/>
            <a:ext cx="2353095" cy="235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83360" y="3992336"/>
            <a:ext cx="41808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HE정고딕160" pitchFamily="18" charset="-127"/>
                <a:ea typeface="THE정고딕160" pitchFamily="18" charset="-127"/>
              </a:rPr>
              <a:t>Economic Value</a:t>
            </a:r>
            <a:endParaRPr lang="ko-KR" altLang="en-US" dirty="0">
              <a:latin typeface="THE정고딕160" pitchFamily="18" charset="-127"/>
              <a:ea typeface="THE정고딕16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THE정고딕160" pitchFamily="18" charset="-127"/>
                <a:ea typeface="THE정고딕160" pitchFamily="18" charset="-127"/>
              </a:rPr>
              <a:t>수집된 </a:t>
            </a:r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>데이터를 기반으로 </a:t>
            </a:r>
            <a:r>
              <a:rPr lang="ko-KR" altLang="en-US" dirty="0" smtClean="0">
                <a:latin typeface="THE정고딕160" pitchFamily="18" charset="-127"/>
                <a:ea typeface="THE정고딕160" pitchFamily="18" charset="-127"/>
              </a:rPr>
              <a:t>기업 </a:t>
            </a:r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>판매 전략 </a:t>
            </a:r>
            <a:r>
              <a:rPr lang="ko-KR" altLang="en-US" dirty="0" err="1" smtClean="0">
                <a:latin typeface="THE정고딕160" pitchFamily="18" charset="-127"/>
                <a:ea typeface="THE정고딕160" pitchFamily="18" charset="-127"/>
              </a:rPr>
              <a:t>인사이트</a:t>
            </a:r>
            <a:r>
              <a:rPr lang="ko-KR" altLang="en-US" dirty="0" smtClean="0">
                <a:latin typeface="THE정고딕160" pitchFamily="18" charset="-127"/>
                <a:ea typeface="THE정고딕160" pitchFamily="18" charset="-127"/>
              </a:rPr>
              <a:t> 제공</a:t>
            </a:r>
            <a:endParaRPr lang="ko-KR" altLang="en-US" dirty="0">
              <a:latin typeface="THE정고딕160" pitchFamily="18" charset="-127"/>
              <a:ea typeface="THE정고딕16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THE정고딕160" pitchFamily="18" charset="-127"/>
                <a:ea typeface="THE정고딕160" pitchFamily="18" charset="-127"/>
              </a:rPr>
              <a:t>해외 </a:t>
            </a:r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>직구 </a:t>
            </a:r>
            <a:r>
              <a:rPr lang="ko-KR" altLang="en-US" dirty="0" smtClean="0">
                <a:latin typeface="THE정고딕160" pitchFamily="18" charset="-127"/>
                <a:ea typeface="THE정고딕160" pitchFamily="18" charset="-127"/>
              </a:rPr>
              <a:t>연계 </a:t>
            </a:r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>서비스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/>
            </a:r>
            <a:br>
              <a:rPr lang="ko-KR" altLang="en-US" dirty="0">
                <a:latin typeface="THE정고딕160" pitchFamily="18" charset="-127"/>
                <a:ea typeface="THE정고딕160" pitchFamily="18" charset="-127"/>
              </a:rPr>
            </a:br>
            <a:endParaRPr lang="ko-KR" altLang="en-US" dirty="0"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83399" y="3980499"/>
            <a:ext cx="44043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THE정고딕160" pitchFamily="18" charset="-127"/>
                <a:ea typeface="THE정고딕160" pitchFamily="18" charset="-127"/>
              </a:rPr>
              <a:t>Social Value</a:t>
            </a:r>
            <a:endParaRPr lang="ko-KR" altLang="en-US" dirty="0">
              <a:latin typeface="THE정고딕160" pitchFamily="18" charset="-127"/>
              <a:ea typeface="THE정고딕16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>국내 적용 시 내수 및 지역 경제 활성화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>“고민하는 시간을</a:t>
            </a:r>
            <a:r>
              <a:rPr lang="en-US" altLang="ko-KR" dirty="0">
                <a:latin typeface="THE정고딕160" pitchFamily="18" charset="-127"/>
                <a:ea typeface="THE정고딕160" pitchFamily="18" charset="-127"/>
              </a:rPr>
              <a:t>, </a:t>
            </a:r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>경험하는 시간으로” </a:t>
            </a:r>
            <a:endParaRPr lang="en-US" altLang="ko-KR" dirty="0" smtClean="0">
              <a:latin typeface="THE정고딕160" pitchFamily="18" charset="-127"/>
              <a:ea typeface="THE정고딕16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HE정고딕160" pitchFamily="18" charset="-127"/>
                <a:ea typeface="THE정고딕160" pitchFamily="18" charset="-127"/>
              </a:rPr>
              <a:t> </a:t>
            </a:r>
            <a:r>
              <a:rPr lang="en-US" altLang="ko-KR" dirty="0" smtClean="0">
                <a:latin typeface="THE정고딕160" pitchFamily="18" charset="-127"/>
                <a:ea typeface="THE정고딕160" pitchFamily="18" charset="-127"/>
              </a:rPr>
              <a:t>    </a:t>
            </a:r>
            <a:r>
              <a:rPr lang="ko-KR" altLang="en-US" dirty="0" smtClean="0">
                <a:latin typeface="THE정고딕160" pitchFamily="18" charset="-127"/>
                <a:ea typeface="THE정고딕160" pitchFamily="18" charset="-127"/>
              </a:rPr>
              <a:t>시간 </a:t>
            </a:r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>절약을 통한 최대 행복</a:t>
            </a:r>
          </a:p>
          <a:p>
            <a:r>
              <a:rPr lang="ko-KR" altLang="en-US" dirty="0">
                <a:latin typeface="THE정고딕160" pitchFamily="18" charset="-127"/>
                <a:ea typeface="THE정고딕160" pitchFamily="18" charset="-127"/>
              </a:rPr>
              <a:t/>
            </a:r>
            <a:br>
              <a:rPr lang="ko-KR" altLang="en-US" dirty="0">
                <a:latin typeface="THE정고딕160" pitchFamily="18" charset="-127"/>
                <a:ea typeface="THE정고딕160" pitchFamily="18" charset="-127"/>
              </a:rPr>
            </a:br>
            <a:endParaRPr lang="ko-KR" altLang="en-US" dirty="0">
              <a:latin typeface="THE정고딕160" pitchFamily="18" charset="-127"/>
              <a:ea typeface="THE정고딕1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97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5549601" y="-2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7200" y="477519"/>
            <a:ext cx="112776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활</a:t>
            </a:r>
            <a:r>
              <a:rPr lang="ko-KR" altLang="en-US" sz="4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용</a:t>
            </a:r>
            <a:r>
              <a:rPr lang="ko-KR" altLang="en-US" sz="40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기술</a:t>
            </a: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236" y="-61963"/>
            <a:ext cx="1326437" cy="1326437"/>
          </a:xfrm>
          <a:prstGeom prst="rect">
            <a:avLst/>
          </a:prstGeom>
        </p:spPr>
      </p:pic>
      <p:pic>
        <p:nvPicPr>
          <p:cNvPr id="3081" name="Picture 9" descr="https://lh4.googleusercontent.com/W54euPSGtDPejw3okNaR4GqiAznZKTP8D4DBDNcU0_UFGn8vjevT4f1HAtbkBikKagwuIt-YbOyawec0oKqHBWpZfFM4lxg3Memlb6X9fP5UuTuc8PaV0YP5EqTaAiJeyenkIffKby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671" y="4067420"/>
            <a:ext cx="1772089" cy="175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s://lh5.googleusercontent.com/XYZ_FA3DE0wRzgatsloo5OIbEERX2X-MOJaUtrRBgOR-NBebfyL5manO_P4wBQ74WuWWPYaFMQY627_8DCQRPyzu5taQtvittzzlr_lsfJz8MupRP5kc8qBJp3iV5eIRhEVEmPBV3U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09" y="3858205"/>
            <a:ext cx="1460131" cy="21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750560" y="1971040"/>
            <a:ext cx="751840" cy="316705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 rot="5400000">
            <a:off x="7321891" y="3432717"/>
            <a:ext cx="534271" cy="3167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5720080" y="4629837"/>
            <a:ext cx="751840" cy="316705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76640" y="2110126"/>
            <a:ext cx="270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latin typeface="THE정고딕160" pitchFamily="18" charset="-127"/>
                <a:ea typeface="THE정고딕160" pitchFamily="18" charset="-127"/>
              </a:rPr>
              <a:t>Word2vec </a:t>
            </a:r>
            <a:r>
              <a:rPr lang="ko-KR" altLang="en-US" dirty="0" smtClean="0">
                <a:latin typeface="THE정고딕160" pitchFamily="18" charset="-127"/>
                <a:ea typeface="THE정고딕160" pitchFamily="18" charset="-127"/>
              </a:rPr>
              <a:t>활용</a:t>
            </a:r>
            <a:endParaRPr lang="en-US" altLang="ko-KR" dirty="0" smtClean="0">
              <a:latin typeface="THE정고딕160" pitchFamily="18" charset="-127"/>
              <a:ea typeface="THE정고딕160" pitchFamily="18" charset="-127"/>
            </a:endParaRPr>
          </a:p>
          <a:p>
            <a:r>
              <a:rPr lang="ko-KR" altLang="en-US" dirty="0" smtClean="0">
                <a:latin typeface="THE정고딕160" pitchFamily="18" charset="-127"/>
                <a:ea typeface="THE정고딕160" pitchFamily="18" charset="-127"/>
              </a:rPr>
              <a:t>단어 </a:t>
            </a:r>
            <a:r>
              <a:rPr lang="ko-KR" altLang="en-US" dirty="0" smtClean="0">
                <a:latin typeface="THE정고딕160" pitchFamily="18" charset="-127"/>
                <a:ea typeface="THE정고딕160" pitchFamily="18" charset="-127"/>
              </a:rPr>
              <a:t>추출</a:t>
            </a:r>
          </a:p>
          <a:p>
            <a:r>
              <a:rPr lang="ko-KR" altLang="en-US" dirty="0" smtClean="0">
                <a:latin typeface="THE정고딕160" pitchFamily="18" charset="-127"/>
                <a:ea typeface="THE정고딕160" pitchFamily="18" charset="-127"/>
              </a:rPr>
              <a:t>단어간 연관성 </a:t>
            </a:r>
            <a:r>
              <a:rPr lang="ko-KR" altLang="en-US" dirty="0" smtClean="0">
                <a:latin typeface="THE정고딕160" pitchFamily="18" charset="-127"/>
                <a:ea typeface="THE정고딕160" pitchFamily="18" charset="-127"/>
              </a:rPr>
              <a:t>분석</a:t>
            </a:r>
            <a:endParaRPr lang="ko-KR" altLang="en-US" dirty="0" smtClean="0"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76640" y="3902266"/>
            <a:ext cx="270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HE정고딕160" pitchFamily="18" charset="-127"/>
                <a:ea typeface="THE정고딕160" pitchFamily="18" charset="-127"/>
              </a:rPr>
              <a:t>Application Service</a:t>
            </a:r>
          </a:p>
          <a:p>
            <a:r>
              <a:rPr lang="en-US" altLang="ko-KR" dirty="0">
                <a:latin typeface="THE정고딕160" pitchFamily="18" charset="-127"/>
                <a:ea typeface="THE정고딕160" pitchFamily="18" charset="-127"/>
              </a:rPr>
              <a:t>Android (Prototype</a:t>
            </a:r>
            <a:r>
              <a:rPr lang="en-US" altLang="ko-KR" dirty="0" smtClean="0">
                <a:latin typeface="THE정고딕160" pitchFamily="18" charset="-127"/>
                <a:ea typeface="THE정고딕160" pitchFamily="18" charset="-127"/>
              </a:rPr>
              <a:t>)</a:t>
            </a:r>
            <a:endParaRPr lang="en-US" altLang="ko-KR" dirty="0"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7201" y="3898846"/>
            <a:ext cx="3583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에이브릴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성향분석서비스 활용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THE정고딕160" pitchFamily="18" charset="-127"/>
              <a:ea typeface="THE정고딕160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개인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사용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이력 및 리뷰 기반여행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성향별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지역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및 상품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추천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THE정고딕160" pitchFamily="18" charset="-127"/>
              <a:ea typeface="THE정고딕160" pitchFamily="18" charset="-127"/>
            </a:endParaRPr>
          </a:p>
          <a:p>
            <a:pPr algn="r"/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HE정고딕160" pitchFamily="18" charset="-127"/>
              <a:ea typeface="THE정고딕160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인공지능 </a:t>
            </a:r>
            <a:r>
              <a:rPr lang="ko-KR" alt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상담사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THE정고딕160" pitchFamily="18" charset="-127"/>
              <a:ea typeface="THE정고딕16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4933" y="2190709"/>
            <a:ext cx="1937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데이터 수집 및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DB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itchFamily="18" charset="-127"/>
                <a:ea typeface="THE정고딕160" pitchFamily="18" charset="-127"/>
              </a:rPr>
              <a:t>구축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THE정고딕160" pitchFamily="18" charset="-127"/>
              <a:ea typeface="THE정고딕160" pitchFamily="18" charset="-127"/>
            </a:endParaRPr>
          </a:p>
        </p:txBody>
      </p:sp>
      <p:pic>
        <p:nvPicPr>
          <p:cNvPr id="2050" name="Picture 2" descr="C:\Users\hoyoung\Downloads\kisspng-data-warehouse-big-data-business-intelligence-data-data-warehousing-data-sagar-5bad88f8ebd217.7549072615380994489659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r="6669"/>
          <a:stretch/>
        </p:blipFill>
        <p:spPr bwMode="auto">
          <a:xfrm>
            <a:off x="2794001" y="1344373"/>
            <a:ext cx="2828960" cy="182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oyoung\Downloads\kisspng-text-mining-data-mining-word2vec-word-embedding-na-mines-5ab7a0dfbfa677.14533103152198371178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671" y="1179956"/>
            <a:ext cx="1870966" cy="186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28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275</Words>
  <Application>Microsoft Office PowerPoint</Application>
  <PresentationFormat>사용자 지정</PresentationFormat>
  <Paragraphs>95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hoyoung</cp:lastModifiedBy>
  <cp:revision>38</cp:revision>
  <dcterms:created xsi:type="dcterms:W3CDTF">2019-04-17T04:58:35Z</dcterms:created>
  <dcterms:modified xsi:type="dcterms:W3CDTF">2019-05-12T02:08:40Z</dcterms:modified>
</cp:coreProperties>
</file>