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67" r:id="rId5"/>
    <p:sldId id="266" r:id="rId6"/>
    <p:sldId id="268" r:id="rId7"/>
    <p:sldId id="273" r:id="rId8"/>
    <p:sldId id="274" r:id="rId9"/>
    <p:sldId id="277" r:id="rId10"/>
    <p:sldId id="276" r:id="rId11"/>
    <p:sldId id="278" r:id="rId12"/>
    <p:sldId id="257" r:id="rId13"/>
    <p:sldId id="258" r:id="rId14"/>
    <p:sldId id="259" r:id="rId15"/>
    <p:sldId id="260" r:id="rId16"/>
    <p:sldId id="261" r:id="rId17"/>
    <p:sldId id="269" r:id="rId18"/>
    <p:sldId id="270" r:id="rId19"/>
    <p:sldId id="262" r:id="rId20"/>
    <p:sldId id="271" r:id="rId21"/>
    <p:sldId id="272" r:id="rId22"/>
    <p:sldId id="263" r:id="rId2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플랫폼</a:t>
            </a:r>
            <a:r>
              <a:rPr lang="en-US" altLang="ko-KR" sz="1500" spc="-1" dirty="0">
                <a:latin typeface="Arial"/>
              </a:rPr>
              <a:t>2</a:t>
            </a:r>
            <a:r>
              <a:rPr lang="ko-KR" altLang="en-US" sz="1500" spc="-1" dirty="0">
                <a:latin typeface="Arial"/>
              </a:rPr>
              <a:t>그룹 </a:t>
            </a: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500" b="0" strike="noStrike" spc="-1" dirty="0">
                <a:latin typeface="Arial"/>
              </a:rPr>
              <a:t>Digital Billing</a:t>
            </a:r>
            <a:r>
              <a:rPr lang="ko-KR" altLang="en-US" sz="1500" b="0" strike="noStrike" spc="-1" dirty="0">
                <a:latin typeface="Arial"/>
              </a:rPr>
              <a:t>팀 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</a:t>
            </a:r>
            <a:r>
              <a:rPr lang="en-US" altLang="ko-KR" sz="1500" spc="-1" dirty="0">
                <a:latin typeface="Arial"/>
              </a:rPr>
              <a:t>Digital</a:t>
            </a:r>
            <a:r>
              <a:rPr lang="ko-KR" altLang="en-US" sz="1500" spc="-1" dirty="0">
                <a:latin typeface="Arial"/>
              </a:rPr>
              <a:t>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S4. Reward 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30%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en-US" altLang="ko-KR" b="1" dirty="0">
                <a:solidFill>
                  <a:srgbClr val="0070C0"/>
                </a:solidFill>
              </a:rPr>
              <a:t>Voter</a:t>
            </a:r>
            <a:r>
              <a:rPr lang="ko-KR" altLang="en-US" b="1" dirty="0">
                <a:solidFill>
                  <a:srgbClr val="0070C0"/>
                </a:solidFill>
              </a:rPr>
              <a:t>들에게 분배</a:t>
            </a:r>
            <a:r>
              <a:rPr lang="en-US" altLang="ko-KR" b="1" dirty="0">
                <a:solidFill>
                  <a:srgbClr val="0070C0"/>
                </a:solidFill>
              </a:rPr>
              <a:t>(1</a:t>
            </a:r>
            <a:r>
              <a:rPr lang="ko-KR" altLang="en-US" b="1" dirty="0">
                <a:solidFill>
                  <a:srgbClr val="0070C0"/>
                </a:solidFill>
              </a:rPr>
              <a:t>위 </a:t>
            </a:r>
            <a:r>
              <a:rPr lang="en-US" altLang="ko-KR" b="1" dirty="0">
                <a:solidFill>
                  <a:srgbClr val="0070C0"/>
                </a:solidFill>
              </a:rPr>
              <a:t>Voter</a:t>
            </a:r>
            <a:r>
              <a:rPr lang="ko-KR" altLang="en-US" b="1" dirty="0">
                <a:solidFill>
                  <a:srgbClr val="0070C0"/>
                </a:solidFill>
              </a:rPr>
              <a:t>에게는 </a:t>
            </a:r>
            <a:r>
              <a:rPr lang="en-US" altLang="ko-KR" b="1" dirty="0">
                <a:solidFill>
                  <a:srgbClr val="0070C0"/>
                </a:solidFill>
              </a:rPr>
              <a:t>1.5</a:t>
            </a:r>
            <a:r>
              <a:rPr lang="ko-KR" altLang="en-US" b="1" dirty="0">
                <a:solidFill>
                  <a:srgbClr val="0070C0"/>
                </a:solidFill>
              </a:rPr>
              <a:t>배 보상</a:t>
            </a:r>
            <a:r>
              <a:rPr lang="en-US" altLang="ko-KR" b="1" dirty="0">
                <a:solidFill>
                  <a:srgbClr val="0070C0"/>
                </a:solidFill>
              </a:rPr>
              <a:t>) 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</a:t>
            </a:r>
            <a:r>
              <a:rPr lang="ko-KR" altLang="en-US" dirty="0"/>
              <a:t>들에게 </a:t>
            </a:r>
            <a:r>
              <a:rPr lang="en-US" altLang="ko-KR" dirty="0"/>
              <a:t>Reward </a:t>
            </a:r>
            <a:r>
              <a:rPr lang="ko-KR" altLang="en-US" dirty="0"/>
              <a:t>보상 </a:t>
            </a:r>
            <a:r>
              <a:rPr lang="en-US" altLang="ko-KR" dirty="0"/>
              <a:t>(</a:t>
            </a:r>
            <a:r>
              <a:rPr lang="ko-KR" altLang="en-US" dirty="0"/>
              <a:t>배당률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en-US" altLang="ko-KR" dirty="0"/>
              <a:t>Reward</a:t>
            </a:r>
            <a:r>
              <a:rPr lang="ko-KR" altLang="en-US" dirty="0"/>
              <a:t>의 </a:t>
            </a:r>
            <a:r>
              <a:rPr lang="en-US" altLang="ko-KR" dirty="0"/>
              <a:t>30%)</a:t>
            </a:r>
          </a:p>
        </p:txBody>
      </p:sp>
    </p:spTree>
    <p:extLst>
      <p:ext uri="{BB962C8B-B14F-4D97-AF65-F5344CB8AC3E}">
        <p14:creationId xmlns:p14="http://schemas.microsoft.com/office/powerpoint/2010/main" val="175165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S3. Reward 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70%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en-US" altLang="ko-KR" b="1" dirty="0">
                <a:solidFill>
                  <a:srgbClr val="0070C0"/>
                </a:solidFill>
              </a:rPr>
              <a:t>Voting </a:t>
            </a:r>
            <a:r>
              <a:rPr lang="ko-KR" altLang="en-US" b="1" dirty="0">
                <a:solidFill>
                  <a:srgbClr val="0070C0"/>
                </a:solidFill>
              </a:rPr>
              <a:t>결과 대상 업체들에게 </a:t>
            </a:r>
            <a:r>
              <a:rPr lang="en-US" altLang="ko-KR" b="1" dirty="0">
                <a:solidFill>
                  <a:srgbClr val="0070C0"/>
                </a:solidFill>
              </a:rPr>
              <a:t>Token</a:t>
            </a:r>
            <a:r>
              <a:rPr lang="ko-KR" altLang="en-US" b="1" dirty="0">
                <a:solidFill>
                  <a:srgbClr val="0070C0"/>
                </a:solidFill>
              </a:rPr>
              <a:t>으로 보상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Voting </a:t>
            </a:r>
            <a:r>
              <a:rPr lang="ko-KR" altLang="en-US" dirty="0"/>
              <a:t>대상 기업들에게 </a:t>
            </a:r>
            <a:r>
              <a:rPr lang="en-US" altLang="ko-KR" dirty="0"/>
              <a:t>Voting </a:t>
            </a:r>
            <a:r>
              <a:rPr lang="ko-KR" altLang="en-US" dirty="0"/>
              <a:t>득표율에 따른 </a:t>
            </a:r>
            <a:r>
              <a:rPr lang="en-US" altLang="ko-KR" dirty="0"/>
              <a:t>Token </a:t>
            </a:r>
            <a:r>
              <a:rPr lang="ko-KR" altLang="en-US" dirty="0"/>
              <a:t>보상 자동화</a:t>
            </a:r>
            <a:r>
              <a:rPr lang="en-US" altLang="ko-KR" dirty="0"/>
              <a:t>(</a:t>
            </a:r>
            <a:r>
              <a:rPr lang="ko-KR" altLang="en-US" dirty="0"/>
              <a:t>배당률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en-US" altLang="ko-KR" dirty="0"/>
              <a:t>Reward Pot</a:t>
            </a:r>
            <a:r>
              <a:rPr lang="ko-KR" altLang="en-US" dirty="0"/>
              <a:t>의 </a:t>
            </a:r>
            <a:r>
              <a:rPr lang="en-US" altLang="ko-KR" dirty="0"/>
              <a:t>70%)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ENERGY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ENERGY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60% X 70% = 42ESV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PLANET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PLANET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40% X 70% = 28ESV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87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-0. Index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공유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이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부분은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질문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드리고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싶습니다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C927EED2-E0BC-4FB3-9D3B-CCA5D11DAF2A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-1. Login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0C87964C-C32E-4AC8-B5A4-729268EE87B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내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정보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잔고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리워드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95422E-2FE0-4004-80A6-798E8231B5D5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투표하기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2829311483"/>
              </p:ext>
            </p:extLst>
          </p:nvPr>
        </p:nvGraphicFramePr>
        <p:xfrm>
          <a:off x="1859880" y="378252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772275162"/>
              </p:ext>
            </p:extLst>
          </p:nvPr>
        </p:nvGraphicFramePr>
        <p:xfrm>
          <a:off x="1859880" y="65214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E1C631-B99A-4C01-B1B6-22C557F9E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976729"/>
              </p:ext>
            </p:extLst>
          </p:nvPr>
        </p:nvGraphicFramePr>
        <p:xfrm>
          <a:off x="1859880" y="688696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리워드</a:t>
                      </a: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D4627F-719A-4AC0-89D6-DCDD8BAE2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222225"/>
              </p:ext>
            </p:extLst>
          </p:nvPr>
        </p:nvGraphicFramePr>
        <p:xfrm>
          <a:off x="1843320" y="3855632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3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0027BE-24BF-4788-9E47-D5E60941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5354"/>
              </p:ext>
            </p:extLst>
          </p:nvPr>
        </p:nvGraphicFramePr>
        <p:xfrm>
          <a:off x="1826760" y="7686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6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656837883"/>
              </p:ext>
            </p:extLst>
          </p:nvPr>
        </p:nvGraphicFramePr>
        <p:xfrm>
          <a:off x="362280" y="704728"/>
          <a:ext cx="11467440" cy="55796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잔고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200000,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“normal” 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3918956130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reward?id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voting_detail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200000,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blahblah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”},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compnay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“Hynix”,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100,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hahaha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9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1571461818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strike="noStrike" spc="-1" dirty="0">
                          <a:latin typeface="Arial"/>
                        </a:rPr>
                        <a:t>내역 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history?id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 “history” : [ 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:100, “event_dtm” : “2020-11-17”} 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3,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event_dtm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“2020-11-17”},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]}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7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9AC32464-F6FB-4F2E-BEA2-5E12707C54D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추가기능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107227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1107228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932640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932640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0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27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4" y="1332783"/>
            <a:ext cx="2035637" cy="12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hernaut">
            <a:extLst>
              <a:ext uri="{FF2B5EF4-FFF2-40B4-BE49-F238E27FC236}">
                <a16:creationId xmlns:a16="http://schemas.microsoft.com/office/drawing/2014/main" id="{EF992893-F8E2-4140-B3ED-07E2FA9A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7" y="1305190"/>
            <a:ext cx="2233127" cy="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mix IDE v0.7.5 Released. This release is deployed to… | by lianahus |  Remix IDE | Medium">
            <a:extLst>
              <a:ext uri="{FF2B5EF4-FFF2-40B4-BE49-F238E27FC236}">
                <a16:creationId xmlns:a16="http://schemas.microsoft.com/office/drawing/2014/main" id="{DE1FFACE-1248-4EAD-8219-5C0E7692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42" y="1905475"/>
            <a:ext cx="1475792" cy="14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9352" y="951723"/>
            <a:ext cx="11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709905" y="951723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7243D22-EB25-4538-AD14-995E325F2BE8}"/>
              </a:ext>
            </a:extLst>
          </p:cNvPr>
          <p:cNvSpPr/>
          <p:nvPr/>
        </p:nvSpPr>
        <p:spPr>
          <a:xfrm>
            <a:off x="1235198" y="3076619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Android Application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4722B7-AAB2-43DC-88F4-E613AA8BD4DD}"/>
              </a:ext>
            </a:extLst>
          </p:cNvPr>
          <p:cNvCxnSpPr>
            <a:cxnSpLocks/>
          </p:cNvCxnSpPr>
          <p:nvPr/>
        </p:nvCxnSpPr>
        <p:spPr>
          <a:xfrm>
            <a:off x="6096000" y="951723"/>
            <a:ext cx="0" cy="537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4">
            <a:extLst>
              <a:ext uri="{FF2B5EF4-FFF2-40B4-BE49-F238E27FC236}">
                <a16:creationId xmlns:a16="http://schemas.microsoft.com/office/drawing/2014/main" id="{BAE23BFE-E0D4-41FF-8D6D-ED6DD6A3E3E0}"/>
              </a:ext>
            </a:extLst>
          </p:cNvPr>
          <p:cNvSpPr/>
          <p:nvPr/>
        </p:nvSpPr>
        <p:spPr>
          <a:xfrm>
            <a:off x="1235194" y="4555184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Server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E947C93-F902-41DD-ADD0-1308C0366D0D}"/>
              </a:ext>
            </a:extLst>
          </p:cNvPr>
          <p:cNvSpPr/>
          <p:nvPr/>
        </p:nvSpPr>
        <p:spPr>
          <a:xfrm>
            <a:off x="7776250" y="1906591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Vote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D64AEC98-0694-4BF1-94BF-FE64CCD20D6E}"/>
              </a:ext>
            </a:extLst>
          </p:cNvPr>
          <p:cNvSpPr/>
          <p:nvPr/>
        </p:nvSpPr>
        <p:spPr>
          <a:xfrm>
            <a:off x="7776250" y="4235320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Reward Smart Contract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E82C40DC-3FB9-4061-A44D-13DF5158329B}"/>
              </a:ext>
            </a:extLst>
          </p:cNvPr>
          <p:cNvSpPr/>
          <p:nvPr/>
        </p:nvSpPr>
        <p:spPr>
          <a:xfrm>
            <a:off x="1235197" y="1598054"/>
            <a:ext cx="3130051" cy="9858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/>
                </a:solidFill>
                <a:latin typeface="Arial"/>
              </a:rPr>
              <a:t>Event 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관리자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E37187D-ADFE-482F-8596-DC0976D2FF18}"/>
              </a:ext>
            </a:extLst>
          </p:cNvPr>
          <p:cNvSpPr/>
          <p:nvPr/>
        </p:nvSpPr>
        <p:spPr>
          <a:xfrm>
            <a:off x="2576295" y="2626254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6A987A-4A45-479D-A307-0FCACDDE05BC}"/>
              </a:ext>
            </a:extLst>
          </p:cNvPr>
          <p:cNvSpPr/>
          <p:nvPr/>
        </p:nvSpPr>
        <p:spPr>
          <a:xfrm>
            <a:off x="1995425" y="4100898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84F6FEB-9544-4CAB-9726-AA4729ED83CB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5400000" flipH="1" flipV="1">
            <a:off x="5910816" y="2110623"/>
            <a:ext cx="319864" cy="6541056"/>
          </a:xfrm>
          <a:prstGeom prst="bentConnector3">
            <a:avLst>
              <a:gd name="adj1" fmla="val -20176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A494535-853C-4B7E-9AA7-16A6E86DC33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365245" y="2399541"/>
            <a:ext cx="3411005" cy="2648593"/>
          </a:xfrm>
          <a:prstGeom prst="bentConnector3">
            <a:avLst>
              <a:gd name="adj1" fmla="val 4051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180F7B94-3123-4452-A767-D8AA992F6FCD}"/>
              </a:ext>
            </a:extLst>
          </p:cNvPr>
          <p:cNvSpPr/>
          <p:nvPr/>
        </p:nvSpPr>
        <p:spPr>
          <a:xfrm rot="10800000">
            <a:off x="3180335" y="4100897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-0.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 (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준비사항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7627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환경 성과 측정 대상 기업 및 투표자 계정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환경 성과 측정 대상 기업 </a:t>
            </a:r>
            <a:r>
              <a:rPr lang="en-US" altLang="ko-KR" dirty="0"/>
              <a:t>: SK ENERGY, SK PLANET</a:t>
            </a:r>
          </a:p>
          <a:p>
            <a:pPr lvl="2"/>
            <a:r>
              <a:rPr lang="en-US" altLang="ko-KR" dirty="0"/>
              <a:t>-&gt; SK ENERGY : SK ENERGY IS GOING TO INVEST STH FOR ENVIRONMENT</a:t>
            </a:r>
          </a:p>
          <a:p>
            <a:pPr lvl="2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투표자 </a:t>
            </a:r>
            <a:r>
              <a:rPr lang="en-US" altLang="ko-KR" dirty="0"/>
              <a:t>: </a:t>
            </a:r>
            <a:r>
              <a:rPr lang="en-US" altLang="ko-KR" dirty="0" err="1"/>
              <a:t>hyunjin</a:t>
            </a:r>
            <a:r>
              <a:rPr lang="en-US" altLang="ko-KR" dirty="0"/>
              <a:t>, </a:t>
            </a:r>
            <a:r>
              <a:rPr lang="en-US" altLang="ko-KR" dirty="0" err="1"/>
              <a:t>jaehyeok</a:t>
            </a:r>
            <a:r>
              <a:rPr lang="en-US" altLang="ko-KR" dirty="0"/>
              <a:t>, </a:t>
            </a:r>
            <a:r>
              <a:rPr lang="en-US" altLang="ko-KR" dirty="0" err="1"/>
              <a:t>jongseok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2. ERC20 Token </a:t>
            </a:r>
            <a:r>
              <a:rPr lang="ko-KR" altLang="en-US" dirty="0"/>
              <a:t>발행 </a:t>
            </a:r>
            <a:r>
              <a:rPr lang="en-US" altLang="ko-KR" dirty="0"/>
              <a:t>(Reward Pot 100 ESV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- 200 ESV (Environment Social Value) Token </a:t>
            </a:r>
            <a:r>
              <a:rPr lang="ko-KR" altLang="en-US" dirty="0"/>
              <a:t>발행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3. Voter</a:t>
            </a:r>
            <a:r>
              <a:rPr lang="ko-KR" altLang="en-US" dirty="0"/>
              <a:t>에게 투표용 기본 </a:t>
            </a:r>
            <a:r>
              <a:rPr lang="en-US" altLang="ko-KR" dirty="0"/>
              <a:t>Token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 err="1"/>
              <a:t>hyunjin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jaehyeok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jongseok</a:t>
            </a:r>
            <a:r>
              <a:rPr lang="en-US" altLang="ko-KR" dirty="0"/>
              <a:t> : 10ESV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8EFCC-45E8-41FB-8B54-E237ABAB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37" y="413889"/>
            <a:ext cx="2782697" cy="60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0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S1. </a:t>
            </a:r>
            <a:r>
              <a:rPr lang="ko-KR" altLang="en-US" dirty="0"/>
              <a:t>환경 성과 측정지표 선정 및 평가 의뢰 </a:t>
            </a:r>
            <a:r>
              <a:rPr lang="en-US" altLang="ko-KR" dirty="0"/>
              <a:t>-&gt; </a:t>
            </a:r>
            <a:r>
              <a:rPr lang="ko-KR" altLang="en-US" dirty="0"/>
              <a:t>관리자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 </a:t>
            </a:r>
            <a:r>
              <a:rPr lang="en-US" altLang="ko-KR" dirty="0"/>
              <a:t>SK ENERGY, SK PLANET</a:t>
            </a:r>
            <a:r>
              <a:rPr lang="ko-KR" altLang="en-US" dirty="0"/>
              <a:t>가 공동 </a:t>
            </a:r>
            <a:r>
              <a:rPr lang="en-US" altLang="ko-KR" dirty="0"/>
              <a:t>PJT </a:t>
            </a:r>
            <a:r>
              <a:rPr lang="ko-KR" altLang="en-US" dirty="0"/>
              <a:t>수행 가정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환경 평가 결과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-&gt; SK ENERGY : SK ENERGY IS GOING TO INVEST STH FOR ENVIRONMENT</a:t>
            </a:r>
          </a:p>
          <a:p>
            <a:pPr lvl="1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S2. </a:t>
            </a:r>
            <a:r>
              <a:rPr lang="ko-KR" altLang="en-US" b="1" dirty="0">
                <a:solidFill>
                  <a:srgbClr val="0070C0"/>
                </a:solidFill>
              </a:rPr>
              <a:t>블록체인 기반 </a:t>
            </a:r>
            <a:r>
              <a:rPr lang="en-US" altLang="ko-KR" b="1" dirty="0">
                <a:solidFill>
                  <a:srgbClr val="0070C0"/>
                </a:solidFill>
              </a:rPr>
              <a:t>Voting</a:t>
            </a:r>
            <a:r>
              <a:rPr lang="ko-KR" altLang="en-US" b="1" dirty="0">
                <a:solidFill>
                  <a:srgbClr val="0070C0"/>
                </a:solidFill>
              </a:rPr>
              <a:t>으로 환경 성과 평가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 </a:t>
            </a:r>
            <a:r>
              <a:rPr lang="ko-KR" altLang="en-US" dirty="0"/>
              <a:t>들의 </a:t>
            </a:r>
            <a:r>
              <a:rPr lang="en-US" altLang="ko-KR" dirty="0"/>
              <a:t>Voting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Hyunjin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jaehyeok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jongseok</a:t>
            </a:r>
            <a:r>
              <a:rPr lang="ko-KR" altLang="en-US" dirty="0"/>
              <a:t>은 </a:t>
            </a:r>
            <a:r>
              <a:rPr lang="en-US" altLang="ko-KR" dirty="0"/>
              <a:t>SK PLANET</a:t>
            </a:r>
            <a:r>
              <a:rPr lang="ko-KR" altLang="en-US" dirty="0"/>
              <a:t>에 </a:t>
            </a:r>
            <a:r>
              <a:rPr lang="en-US" altLang="ko-KR" dirty="0"/>
              <a:t>4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6 ESV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환경 성과 평가 대상 기업 </a:t>
            </a:r>
            <a:r>
              <a:rPr lang="en-US" altLang="ko-KR" dirty="0"/>
              <a:t>Voting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득표수가 동일한 경우는 제외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ESV, SK PLANET = 4 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/ (6 + 4) = 60%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PLANET = 4 / (6 + 4) =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6324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5618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</TotalTime>
  <Words>1808</Words>
  <Application>Microsoft Office PowerPoint</Application>
  <PresentationFormat>와이드스크린</PresentationFormat>
  <Paragraphs>402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33</cp:revision>
  <dcterms:created xsi:type="dcterms:W3CDTF">2020-11-06T04:55:40Z</dcterms:created>
  <dcterms:modified xsi:type="dcterms:W3CDTF">2020-11-17T02:02:00Z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