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7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5B7C-956B-484A-B3EF-FD35BA337FE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CAB4-05A3-4A28-8539-C23B882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93720" y="1163520"/>
            <a:ext cx="7513920" cy="26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24292E"/>
                </a:solidFill>
                <a:latin typeface="Arial Black"/>
                <a:ea typeface="DejaVu Sans"/>
              </a:rPr>
              <a:t>B</a:t>
            </a: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lockchain-JDP </a:t>
            </a:r>
          </a:p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architecture </a:t>
            </a:r>
            <a:endParaRPr lang="en-US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Theme : SK Hynix JDP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환경성과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기여에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따른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Reward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제공</a:t>
            </a:r>
            <a:endParaRPr lang="en-US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6C5F9FE-5303-4949-90A6-8E374DB4733D}"/>
              </a:ext>
            </a:extLst>
          </p:cNvPr>
          <p:cNvSpPr/>
          <p:nvPr/>
        </p:nvSpPr>
        <p:spPr>
          <a:xfrm>
            <a:off x="7804500" y="5246611"/>
            <a:ext cx="4387500" cy="895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500" b="0" strike="noStrike" spc="-1" dirty="0">
                <a:latin typeface="Arial"/>
              </a:rPr>
              <a:t>이종석 수석</a:t>
            </a:r>
            <a:endParaRPr lang="en-US" altLang="ko-KR" sz="15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b="0" strike="noStrike" spc="-1" dirty="0">
                <a:latin typeface="Arial"/>
              </a:rPr>
              <a:t>박현진 선임</a:t>
            </a:r>
            <a:endParaRPr lang="en-US" altLang="ko-KR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금융</a:t>
            </a:r>
            <a:r>
              <a:rPr lang="en-US" altLang="ko-KR" sz="1500" spc="-1" dirty="0">
                <a:latin typeface="Arial"/>
              </a:rPr>
              <a:t>/</a:t>
            </a:r>
            <a:r>
              <a:rPr lang="ko-KR" altLang="en-US" sz="1500" spc="-1" dirty="0">
                <a:latin typeface="Arial"/>
              </a:rPr>
              <a:t>전략 디지털 추진그룹 조재혁 선임</a:t>
            </a: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276840" y="199440"/>
            <a:ext cx="1557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1-3. 투표하기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8141400" y="1700280"/>
            <a:ext cx="1622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&amp; 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 flipH="1">
            <a:off x="8041680" y="273492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8055000" y="36018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8129520" y="3170880"/>
            <a:ext cx="1780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 flipH="1">
            <a:off x="8041680" y="39592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8067600" y="47476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154360" y="431676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Vote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 flipH="1">
            <a:off x="8054280" y="510516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 flipH="1">
            <a:off x="2468160" y="53784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/>
        </p:nvGraphicFramePr>
        <p:xfrm>
          <a:off x="3093840" y="295200"/>
          <a:ext cx="8472240" cy="287604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유저 정보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(USER_ACNT)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voter_acnt_st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COMPANY 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voter_img_url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image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/>
        </p:nvGraphicFramePr>
        <p:xfrm>
          <a:off x="715680" y="-307692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정상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0011: 토큰 부족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229680" y="199440"/>
            <a:ext cx="243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2. Database Schema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01" name="Table 4"/>
          <p:cNvGraphicFramePr/>
          <p:nvPr/>
        </p:nvGraphicFramePr>
        <p:xfrm>
          <a:off x="305280" y="386820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리워드 현황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(REWARD_SPC)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승리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1111: 패배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2" name="Table 5"/>
          <p:cNvGraphicFramePr/>
          <p:nvPr/>
        </p:nvGraphicFramePr>
        <p:xfrm>
          <a:off x="261360" y="6648480"/>
          <a:ext cx="8505360" cy="2414880"/>
        </p:xfrm>
        <a:graphic>
          <a:graphicData uri="http://schemas.openxmlformats.org/drawingml/2006/table">
            <a:tbl>
              <a:tblPr/>
              <a:tblGrid>
                <a:gridCol w="10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6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가능투표현황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  LIST)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event_nm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st_dt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투표시작일자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end_dt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투표종료일자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vote_status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현재 시행중 여부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START, STOP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3" name="Table 6"/>
          <p:cNvGraphicFramePr/>
          <p:nvPr/>
        </p:nvGraphicFramePr>
        <p:xfrm>
          <a:off x="202320" y="8730000"/>
          <a:ext cx="8538480" cy="2585520"/>
        </p:xfrm>
        <a:graphic>
          <a:graphicData uri="http://schemas.openxmlformats.org/drawingml/2006/table">
            <a:tbl>
              <a:tblPr/>
              <a:tblGrid>
                <a:gridCol w="106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이벤트대상기업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(EVENT_COM)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기업 로그인아이디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voter_name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기업 이름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varchar(30)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voter_amt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 토큰량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subject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설명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40200" y="182880"/>
            <a:ext cx="3317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3. Restful Method Definition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284400" y="-640800"/>
          <a:ext cx="11467440" cy="1121004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“voted_list” 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“SK”, “voted_amt” : 1000, “voted_dtm” : 2020-11-09,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“Hynix”, “voted_amt” : 500, “voted_dtm” : 2020-11-10,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“21312312sadnjka213890a” 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“voted_amt” : 200000, “event_id”: “21312312sadnjka213890a”,   “voted_rslt” : “normal”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“voted_amt” : 100000, “event_id”: “21312312sadnjka213890a”, “voted_rslt” : “invalid error”}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Invalid error:  투표대상 기업은 투표권 없음 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잔고 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vote?company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SK”&amp;id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”&amp;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“21312312sadnjka213890a”&amp;vote_amt =1000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“voted_amt” : 200000, “voted_rslt” : “normal”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/reward?id=“hyunjin”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“reward_amt” : 200000, “voted_rslt” : “victory”,“event_id”: “21312312sadnjka213890a”,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“reward_amt” : 100000, “voted_rslt” : “lose”,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“event_id”: “21312312sadnjka213890a”}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/voting?st_dt=”20200101”&amp;end_dt”20200228”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 “21312312sadnjka213890a”, “event_nm”: “first voting”, “st_dt” = “20200101”, “end_dt”: “20200228”},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“21312312sadnjka213890b”, “event_nm”: “second voting”, “st_dt” = “20200105”, “end_dt”: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“20200701”}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/voting/detail?event_id=21312312sadnjka213890a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{“voting_detail”: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{“company” : “SK”, “voted_amt” : 200000, “subject” : “blahblah”},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{“compnay” : “Hynix”, “voted_amt” : 100, “subject” : “hahaha”}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latin typeface="Times New Roman"/>
                        </a:rPr>
                        <a:t>How to find reward?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7280" y="199440"/>
            <a:ext cx="1389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4. 추가 기능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66160" y="1188720"/>
            <a:ext cx="3306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낙전 처리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평가 기간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투표 대상 기업 변경 가능 여부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2B6BD-08BA-469C-9CB4-1EBFA873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78" y="796738"/>
            <a:ext cx="5849621" cy="3836440"/>
          </a:xfrm>
          <a:prstGeom prst="rect">
            <a:avLst/>
          </a:prstGeom>
        </p:spPr>
      </p:pic>
      <p:sp>
        <p:nvSpPr>
          <p:cNvPr id="2" name="CustomShape 10">
            <a:extLst>
              <a:ext uri="{FF2B5EF4-FFF2-40B4-BE49-F238E27FC236}">
                <a16:creationId xmlns:a16="http://schemas.microsoft.com/office/drawing/2014/main" id="{528AB005-081D-4368-BE17-392D94257A1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과제 개요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E980F-5277-4EF9-B535-81796CEA978F}"/>
              </a:ext>
            </a:extLst>
          </p:cNvPr>
          <p:cNvSpPr txBox="1"/>
          <p:nvPr/>
        </p:nvSpPr>
        <p:spPr>
          <a:xfrm>
            <a:off x="406800" y="4633178"/>
            <a:ext cx="1093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SK Hynix JDP(Joint Development Platform) </a:t>
            </a:r>
            <a:r>
              <a:rPr lang="ko-KR" altLang="en-US" dirty="0"/>
              <a:t>환경성과 기여에 따른 </a:t>
            </a:r>
            <a:r>
              <a:rPr lang="en-US" altLang="ko-KR" dirty="0"/>
              <a:t>Reward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S1. </a:t>
            </a:r>
            <a:r>
              <a:rPr lang="ko-KR" altLang="en-US" sz="1600" dirty="0"/>
              <a:t>환경 성과 측정지표 선정 및 평가 의뢰</a:t>
            </a:r>
            <a:endParaRPr lang="en-US" altLang="ko-KR" sz="1600" dirty="0"/>
          </a:p>
          <a:p>
            <a:r>
              <a:rPr lang="en-US" altLang="ko-KR" sz="1600" dirty="0"/>
              <a:t>S2. </a:t>
            </a:r>
            <a:r>
              <a:rPr lang="ko-KR" altLang="en-US" sz="1600" dirty="0"/>
              <a:t>블록체인 기반 </a:t>
            </a:r>
            <a:r>
              <a:rPr lang="en-US" altLang="ko-KR" sz="1600" dirty="0"/>
              <a:t>Voting</a:t>
            </a:r>
            <a:r>
              <a:rPr lang="ko-KR" altLang="en-US" sz="1600" dirty="0"/>
              <a:t>으로 환경 성과 평가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S3.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70%</a:t>
            </a:r>
            <a:r>
              <a:rPr lang="ko-KR" altLang="en-US" sz="1600" dirty="0"/>
              <a:t>를 </a:t>
            </a:r>
            <a:r>
              <a:rPr lang="en-US" altLang="ko-KR" sz="1600" dirty="0"/>
              <a:t>Voting </a:t>
            </a:r>
            <a:r>
              <a:rPr lang="ko-KR" altLang="en-US" sz="1600" dirty="0"/>
              <a:t>결과 대상 업체들에게 </a:t>
            </a:r>
            <a:r>
              <a:rPr lang="en-US" altLang="ko-KR" sz="1600" dirty="0"/>
              <a:t>Token</a:t>
            </a:r>
            <a:r>
              <a:rPr lang="ko-KR" altLang="en-US" sz="1600" dirty="0"/>
              <a:t>으로 보상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S4.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30%</a:t>
            </a:r>
            <a:r>
              <a:rPr lang="ko-KR" altLang="en-US" sz="1600" dirty="0"/>
              <a:t>는 </a:t>
            </a:r>
            <a:r>
              <a:rPr lang="en-US" altLang="ko-KR" sz="1600" dirty="0"/>
              <a:t>Voter</a:t>
            </a:r>
            <a:r>
              <a:rPr lang="ko-KR" altLang="en-US" sz="1600" dirty="0"/>
              <a:t>들에게 분배</a:t>
            </a:r>
            <a:r>
              <a:rPr lang="en-US" altLang="ko-KR" sz="1600" dirty="0"/>
              <a:t>(Top Voter</a:t>
            </a:r>
            <a:r>
              <a:rPr lang="ko-KR" altLang="en-US" sz="1600" dirty="0"/>
              <a:t>에게 </a:t>
            </a:r>
            <a:r>
              <a:rPr lang="en-US" altLang="ko-KR" sz="1600" dirty="0"/>
              <a:t>1.5</a:t>
            </a:r>
            <a:r>
              <a:rPr lang="ko-KR" altLang="en-US" sz="1600" dirty="0"/>
              <a:t>배 지정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510071" y="83434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510072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296BC-CAB1-44BC-B382-62A4FF95075C}"/>
              </a:ext>
            </a:extLst>
          </p:cNvPr>
          <p:cNvSpPr txBox="1"/>
          <p:nvPr/>
        </p:nvSpPr>
        <p:spPr>
          <a:xfrm>
            <a:off x="6335484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Co-Work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3BBD-97D2-40FA-9CEE-B2EA6C39379E}"/>
              </a:ext>
            </a:extLst>
          </p:cNvPr>
          <p:cNvSpPr txBox="1"/>
          <p:nvPr/>
        </p:nvSpPr>
        <p:spPr>
          <a:xfrm>
            <a:off x="6335484" y="834340"/>
            <a:ext cx="15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5239C11F-7823-46FE-A7D2-95343FE47F46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기술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latin typeface="+mj-ea"/>
                <a:ea typeface="+mj-ea"/>
              </a:rPr>
              <a:t>아키텍쳐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pic>
        <p:nvPicPr>
          <p:cNvPr id="1026" name="Picture 2" descr="Git | Jenkins plugin">
            <a:extLst>
              <a:ext uri="{FF2B5EF4-FFF2-40B4-BE49-F238E27FC236}">
                <a16:creationId xmlns:a16="http://schemas.microsoft.com/office/drawing/2014/main" id="{C92D654E-D0D5-4AE7-9BC2-12987A57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94" y="4520503"/>
            <a:ext cx="2259377" cy="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rue companion: exploring Kotlin's companion objects | by Ilya Lim |  ProAndroidDev">
            <a:extLst>
              <a:ext uri="{FF2B5EF4-FFF2-40B4-BE49-F238E27FC236}">
                <a16:creationId xmlns:a16="http://schemas.microsoft.com/office/drawing/2014/main" id="{DBF55D7F-312A-4460-8114-E255A328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1" y="4334290"/>
            <a:ext cx="2259377" cy="11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adds support for Node.js on its developer App Engine platform -  SiliconANGLE">
            <a:extLst>
              <a:ext uri="{FF2B5EF4-FFF2-40B4-BE49-F238E27FC236}">
                <a16:creationId xmlns:a16="http://schemas.microsoft.com/office/drawing/2014/main" id="{CAFE7BD2-0F9A-4DEC-943A-15718604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8" y="1332783"/>
            <a:ext cx="2142750" cy="13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79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0">
            <a:extLst>
              <a:ext uri="{FF2B5EF4-FFF2-40B4-BE49-F238E27FC236}">
                <a16:creationId xmlns:a16="http://schemas.microsoft.com/office/drawing/2014/main" id="{29EB5609-B179-409F-92E8-57F15FD3005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A0B052-F4EF-4C51-9729-CEA6C11F6178}"/>
              </a:ext>
            </a:extLst>
          </p:cNvPr>
          <p:cNvSpPr/>
          <p:nvPr/>
        </p:nvSpPr>
        <p:spPr>
          <a:xfrm>
            <a:off x="3695820" y="1350918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ESV Token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활용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event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(</a:t>
            </a:r>
            <a:r>
              <a:rPr lang="ko-KR" altLang="en-US" sz="1400" b="0" strike="noStrike" spc="-1" dirty="0" err="1">
                <a:solidFill>
                  <a:schemeClr val="bg1"/>
                </a:solidFill>
                <a:latin typeface="Arial"/>
              </a:rPr>
              <a:t>미구현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62C30860-13D8-429F-8414-1FDF144FA2C0}"/>
              </a:ext>
            </a:extLst>
          </p:cNvPr>
          <p:cNvSpPr/>
          <p:nvPr/>
        </p:nvSpPr>
        <p:spPr>
          <a:xfrm>
            <a:off x="3695820" y="2378736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로그인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E08C534E-48F4-45E5-9208-5CF7D7500ABA}"/>
              </a:ext>
            </a:extLst>
          </p:cNvPr>
          <p:cNvSpPr/>
          <p:nvPr/>
        </p:nvSpPr>
        <p:spPr>
          <a:xfrm>
            <a:off x="3679560" y="3406554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기업 선택 후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–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C3D9E69-B65D-46E1-95F1-B6888A188D37}"/>
              </a:ext>
            </a:extLst>
          </p:cNvPr>
          <p:cNvSpPr/>
          <p:nvPr/>
        </p:nvSpPr>
        <p:spPr>
          <a:xfrm>
            <a:off x="3679560" y="4434372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사용자와 기업에게 </a:t>
            </a:r>
            <a:r>
              <a:rPr lang="en-US" altLang="ko-KR" sz="1400" spc="-1" dirty="0">
                <a:solidFill>
                  <a:schemeClr val="bg1"/>
                </a:solidFill>
                <a:latin typeface="Arial"/>
              </a:rPr>
              <a:t>Voting </a:t>
            </a: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결과에 대한 보상 제공</a:t>
            </a:r>
            <a:endParaRPr lang="en-US" altLang="ko-KR" sz="14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-</a:t>
            </a:r>
            <a:r>
              <a:rPr lang="en-US" sz="1400" spc="-1" dirty="0">
                <a:solidFill>
                  <a:schemeClr val="bg1"/>
                </a:solidFill>
                <a:latin typeface="Arial"/>
              </a:rPr>
              <a:t>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C4E9C06-35D7-4911-9E76-ADA9CC2732C4}"/>
              </a:ext>
            </a:extLst>
          </p:cNvPr>
          <p:cNvSpPr/>
          <p:nvPr/>
        </p:nvSpPr>
        <p:spPr>
          <a:xfrm>
            <a:off x="5592698" y="1957602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94EB8C9-5712-49D5-8928-E4B1484A4F9C}"/>
              </a:ext>
            </a:extLst>
          </p:cNvPr>
          <p:cNvSpPr/>
          <p:nvPr/>
        </p:nvSpPr>
        <p:spPr>
          <a:xfrm>
            <a:off x="5566648" y="2935791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31F94BE-2907-4D5C-882E-E1EFCDE6B2E7}"/>
              </a:ext>
            </a:extLst>
          </p:cNvPr>
          <p:cNvSpPr/>
          <p:nvPr/>
        </p:nvSpPr>
        <p:spPr>
          <a:xfrm>
            <a:off x="5592698" y="4013238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1805389" y="890239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Off-Chain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8602332" y="890239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5EB54F-9F35-4C8A-9BD3-4B0262EA7CA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(Off-Chain, On-Chain)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97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b="1" dirty="0">
                <a:latin typeface="+mj-ea"/>
                <a:ea typeface="+mj-ea"/>
              </a:rPr>
              <a:t>Truffle </a:t>
            </a:r>
            <a:r>
              <a:rPr lang="ko-KR" altLang="en-US" b="1" dirty="0">
                <a:latin typeface="+mj-ea"/>
                <a:ea typeface="+mj-ea"/>
              </a:rPr>
              <a:t>기반 </a:t>
            </a:r>
            <a:r>
              <a:rPr lang="en-US" altLang="ko-KR" b="1" dirty="0">
                <a:latin typeface="+mj-ea"/>
                <a:ea typeface="+mj-ea"/>
              </a:rPr>
              <a:t>Solidity Testcase</a:t>
            </a:r>
          </a:p>
        </p:txBody>
      </p:sp>
    </p:spTree>
    <p:extLst>
      <p:ext uri="{BB962C8B-B14F-4D97-AF65-F5344CB8AC3E}">
        <p14:creationId xmlns:p14="http://schemas.microsoft.com/office/powerpoint/2010/main" val="26985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1-0. Index (회원가입? 투표 현황 공유? </a:t>
            </a:r>
            <a:r>
              <a:rPr lang="en-US" sz="1800" b="1" strike="noStrike" spc="-1">
                <a:solidFill>
                  <a:srgbClr val="FF0000"/>
                </a:solidFill>
                <a:latin typeface="맑은 고딕"/>
                <a:ea typeface="DejaVu Sans"/>
              </a:rPr>
              <a:t>이 부분은 질문 드리고 싶습니다.</a:t>
            </a: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256320" y="199440"/>
            <a:ext cx="12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1-1. Login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0"/>
          <p:cNvSpPr/>
          <p:nvPr/>
        </p:nvSpPr>
        <p:spPr>
          <a:xfrm>
            <a:off x="296280" y="199440"/>
            <a:ext cx="514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1-2. 내 정보 조회(잔고, 투표 현황, 리워드 현황)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1280</Words>
  <Application>Microsoft Office PowerPoint</Application>
  <PresentationFormat>와이드스크린</PresentationFormat>
  <Paragraphs>325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DejaVu Sans</vt:lpstr>
      <vt:lpstr>StarSymbol</vt:lpstr>
      <vt:lpstr>맑은 고딕</vt:lpstr>
      <vt:lpstr>Arial</vt:lpstr>
      <vt:lpstr>Arial Black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dc:description/>
  <cp:lastModifiedBy>조 재혁</cp:lastModifiedBy>
  <cp:revision>15</cp:revision>
  <dcterms:created xsi:type="dcterms:W3CDTF">2020-11-06T04:55:40Z</dcterms:created>
  <dcterms:modified xsi:type="dcterms:W3CDTF">2020-11-16T15:46:25Z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