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5" r:id="rId4"/>
    <p:sldId id="267" r:id="rId5"/>
    <p:sldId id="266" r:id="rId6"/>
    <p:sldId id="268" r:id="rId7"/>
    <p:sldId id="257" r:id="rId8"/>
    <p:sldId id="258" r:id="rId9"/>
    <p:sldId id="259" r:id="rId10"/>
    <p:sldId id="260" r:id="rId11"/>
    <p:sldId id="261" r:id="rId12"/>
    <p:sldId id="269" r:id="rId13"/>
    <p:sldId id="270" r:id="rId14"/>
    <p:sldId id="262" r:id="rId15"/>
    <p:sldId id="271" r:id="rId16"/>
    <p:sldId id="263" r:id="rId17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E5B7C-956B-484A-B3EF-FD35BA337FED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CAB4-05A3-4A28-8539-C23B882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5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493720" y="1163520"/>
            <a:ext cx="7513920" cy="261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000" b="1" spc="-1" dirty="0">
                <a:solidFill>
                  <a:srgbClr val="24292E"/>
                </a:solidFill>
                <a:latin typeface="Arial Black"/>
                <a:ea typeface="DejaVu Sans"/>
              </a:rPr>
              <a:t>B</a:t>
            </a:r>
            <a:r>
              <a:rPr lang="en-US" sz="5000" b="1" strike="noStrike" spc="-1" dirty="0">
                <a:solidFill>
                  <a:srgbClr val="24292E"/>
                </a:solidFill>
                <a:latin typeface="Arial Black"/>
                <a:ea typeface="DejaVu Sans"/>
              </a:rPr>
              <a:t>lockchain-JDP </a:t>
            </a:r>
          </a:p>
          <a:p>
            <a:pPr algn="ctr">
              <a:lnSpc>
                <a:spcPct val="100000"/>
              </a:lnSpc>
            </a:pPr>
            <a:r>
              <a:rPr lang="en-US" sz="5000" b="1" strike="noStrike" spc="-1" dirty="0">
                <a:solidFill>
                  <a:srgbClr val="24292E"/>
                </a:solidFill>
                <a:latin typeface="Arial Black"/>
                <a:ea typeface="DejaVu Sans"/>
              </a:rPr>
              <a:t>architecture </a:t>
            </a:r>
            <a:endParaRPr lang="en-US" sz="5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br>
              <a:rPr dirty="0"/>
            </a:b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Theme : SK Hynix JDP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환경성과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기여에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따른</a:t>
            </a:r>
            <a:r>
              <a:rPr lang="en-US" sz="15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Reward </a:t>
            </a:r>
            <a:r>
              <a:rPr lang="en-US" sz="15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제공</a:t>
            </a:r>
            <a:endParaRPr lang="en-US" sz="15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br>
              <a:rPr dirty="0"/>
            </a:br>
            <a:endParaRPr lang="en-US" sz="1500" b="0" strike="noStrike" spc="-1" dirty="0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C6C5F9FE-5303-4949-90A6-8E374DB4733D}"/>
              </a:ext>
            </a:extLst>
          </p:cNvPr>
          <p:cNvSpPr/>
          <p:nvPr/>
        </p:nvSpPr>
        <p:spPr>
          <a:xfrm>
            <a:off x="7804500" y="5246611"/>
            <a:ext cx="4387500" cy="8957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500" b="0" strike="noStrike" spc="-1" dirty="0">
                <a:latin typeface="Arial"/>
              </a:rPr>
              <a:t>이종석 수석</a:t>
            </a:r>
            <a:endParaRPr lang="en-US" altLang="ko-KR" sz="15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500" b="0" strike="noStrike" spc="-1" dirty="0">
                <a:latin typeface="Arial"/>
              </a:rPr>
              <a:t>박현진 선임</a:t>
            </a:r>
            <a:endParaRPr lang="en-US" altLang="ko-KR" sz="15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500" spc="-1" dirty="0">
                <a:latin typeface="Arial"/>
              </a:rPr>
              <a:t>금융</a:t>
            </a:r>
            <a:r>
              <a:rPr lang="en-US" altLang="ko-KR" sz="1500" spc="-1" dirty="0">
                <a:latin typeface="Arial"/>
              </a:rPr>
              <a:t>/</a:t>
            </a:r>
            <a:r>
              <a:rPr lang="ko-KR" altLang="en-US" sz="1500" spc="-1" dirty="0">
                <a:latin typeface="Arial"/>
              </a:rPr>
              <a:t>전략 디지털 추진그룹 조재혁 선임</a:t>
            </a:r>
            <a:endParaRPr lang="en-US" sz="1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4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1"/>
          <p:cNvSpPr/>
          <p:nvPr/>
        </p:nvSpPr>
        <p:spPr>
          <a:xfrm>
            <a:off x="8055000" y="237744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2"/>
          <p:cNvSpPr/>
          <p:nvPr/>
        </p:nvSpPr>
        <p:spPr>
          <a:xfrm>
            <a:off x="8141400" y="1700280"/>
            <a:ext cx="1622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Account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&amp; Balance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0" name="CustomShape 13"/>
          <p:cNvSpPr/>
          <p:nvPr/>
        </p:nvSpPr>
        <p:spPr>
          <a:xfrm flipH="1">
            <a:off x="8041680" y="273492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4"/>
          <p:cNvSpPr/>
          <p:nvPr/>
        </p:nvSpPr>
        <p:spPr>
          <a:xfrm>
            <a:off x="8055000" y="360180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5"/>
          <p:cNvSpPr/>
          <p:nvPr/>
        </p:nvSpPr>
        <p:spPr>
          <a:xfrm>
            <a:off x="8129520" y="3170880"/>
            <a:ext cx="17809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Company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" name="CustomShape 16"/>
          <p:cNvSpPr/>
          <p:nvPr/>
        </p:nvSpPr>
        <p:spPr>
          <a:xfrm flipH="1">
            <a:off x="8041680" y="395928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7"/>
          <p:cNvSpPr/>
          <p:nvPr/>
        </p:nvSpPr>
        <p:spPr>
          <a:xfrm>
            <a:off x="8067600" y="474768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8"/>
          <p:cNvSpPr/>
          <p:nvPr/>
        </p:nvSpPr>
        <p:spPr>
          <a:xfrm>
            <a:off x="8154360" y="4316760"/>
            <a:ext cx="1726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Vote Company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6" name="CustomShape 19"/>
          <p:cNvSpPr/>
          <p:nvPr/>
        </p:nvSpPr>
        <p:spPr>
          <a:xfrm flipH="1">
            <a:off x="8054280" y="510516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0"/>
          <p:cNvSpPr/>
          <p:nvPr/>
        </p:nvSpPr>
        <p:spPr>
          <a:xfrm flipH="1">
            <a:off x="2468160" y="53784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2E95422E-2FE0-4004-80A6-798E8231B5D5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-2.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투표하기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Table 1"/>
          <p:cNvGraphicFramePr/>
          <p:nvPr>
            <p:extLst>
              <p:ext uri="{D42A27DB-BD31-4B8C-83A1-F6EECF244321}">
                <p14:modId xmlns:p14="http://schemas.microsoft.com/office/powerpoint/2010/main" val="2829311483"/>
              </p:ext>
            </p:extLst>
          </p:nvPr>
        </p:nvGraphicFramePr>
        <p:xfrm>
          <a:off x="1859880" y="3782520"/>
          <a:ext cx="8472240" cy="2876040"/>
        </p:xfrm>
        <a:graphic>
          <a:graphicData uri="http://schemas.openxmlformats.org/drawingml/2006/table">
            <a:tbl>
              <a:tblPr/>
              <a:tblGrid>
                <a:gridCol w="105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76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유저 정보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(USER_ACNT)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voter_pwd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PWD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닉네임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7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voter_acnt_st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계정 상태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COMPANY 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voter_img_url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image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eth_id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이더리움 계정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9" name="Table 2"/>
          <p:cNvGraphicFramePr/>
          <p:nvPr>
            <p:extLst>
              <p:ext uri="{D42A27DB-BD31-4B8C-83A1-F6EECF244321}">
                <p14:modId xmlns:p14="http://schemas.microsoft.com/office/powerpoint/2010/main" val="3772275162"/>
              </p:ext>
            </p:extLst>
          </p:nvPr>
        </p:nvGraphicFramePr>
        <p:xfrm>
          <a:off x="1859880" y="652140"/>
          <a:ext cx="8472240" cy="3042000"/>
        </p:xfrm>
        <a:graphic>
          <a:graphicData uri="http://schemas.openxmlformats.org/drawingml/2006/table">
            <a:tbl>
              <a:tblPr/>
              <a:tblGrid>
                <a:gridCol w="105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76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투표 명세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(VOTE_SPC)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event_id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varchar(255)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ser_num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시리얼 넘버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voted_company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대상 기업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voted_amt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토큰 량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voted_rslt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결과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0000: 정상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0011: 토큰 부족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0012: 정합성 오류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CustomShape 10">
            <a:extLst>
              <a:ext uri="{FF2B5EF4-FFF2-40B4-BE49-F238E27FC236}">
                <a16:creationId xmlns:a16="http://schemas.microsoft.com/office/drawing/2014/main" id="{B8316395-8DE9-4AE0-B8EC-DE18A35591BE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6. DB Schema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B8316395-8DE9-4AE0-B8EC-DE18A35591BE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6. DB Schema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8E1C631-B99A-4C01-B1B6-22C557F9E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5976729"/>
              </p:ext>
            </p:extLst>
          </p:nvPr>
        </p:nvGraphicFramePr>
        <p:xfrm>
          <a:off x="1859880" y="688696"/>
          <a:ext cx="8472240" cy="3042000"/>
        </p:xfrm>
        <a:graphic>
          <a:graphicData uri="http://schemas.openxmlformats.org/drawingml/2006/table">
            <a:tbl>
              <a:tblPr/>
              <a:tblGrid>
                <a:gridCol w="105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776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리워드</a:t>
                      </a: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9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현황</a:t>
                      </a:r>
                      <a:endParaRPr lang="en-US" sz="9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(REWARD_SPC)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투표자 로그인 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ser_num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리워드 시리얼 넘버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event_id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Event id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varchar(255)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voted_company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대상 기업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reward_amt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보상 토큰량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Big Integer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6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reward_rslt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보상 결과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0000: 승리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0012: 정합성 오류</a:t>
                      </a:r>
                      <a:endParaRPr lang="en-US" sz="9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1111: 패배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AD4627F-719A-4AC0-89D6-DCDD8BAE29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222225"/>
              </p:ext>
            </p:extLst>
          </p:nvPr>
        </p:nvGraphicFramePr>
        <p:xfrm>
          <a:off x="1843320" y="3855632"/>
          <a:ext cx="8505360" cy="2414880"/>
        </p:xfrm>
        <a:graphic>
          <a:graphicData uri="http://schemas.openxmlformats.org/drawingml/2006/table">
            <a:tbl>
              <a:tblPr/>
              <a:tblGrid>
                <a:gridCol w="105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0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3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064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가능투표현황</a:t>
                      </a:r>
                      <a:endParaRPr lang="en-US" sz="9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(VOTE  LIST)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event_id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이벤트아이디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event_nm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이벤트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varchar(255)명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st_dt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투표시작일자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end_dt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투표종료일자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Date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6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vote_status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현재 시행중 여부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START, STOP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5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831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B8316395-8DE9-4AE0-B8EC-DE18A35591BE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6. DB Schema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00027BE-24BF-4788-9E47-D5E60941B5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665354"/>
              </p:ext>
            </p:extLst>
          </p:nvPr>
        </p:nvGraphicFramePr>
        <p:xfrm>
          <a:off x="1826760" y="768600"/>
          <a:ext cx="8538480" cy="2585520"/>
        </p:xfrm>
        <a:graphic>
          <a:graphicData uri="http://schemas.openxmlformats.org/drawingml/2006/table">
            <a:tbl>
              <a:tblPr/>
              <a:tblGrid>
                <a:gridCol w="106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7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7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0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352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이벤트대상기업</a:t>
                      </a:r>
                      <a:endParaRPr lang="en-US" sz="9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 dirty="0">
                          <a:solidFill>
                            <a:srgbClr val="FFFFFF"/>
                          </a:solidFill>
                          <a:latin typeface="맑은 고딕"/>
                        </a:rPr>
                        <a:t>(EVENT_COM)</a:t>
                      </a:r>
                      <a:endParaRPr lang="en-US" sz="9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Primary Key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Column_name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Data Type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Content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event_id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이벤트아이디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varchar(255)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voter_id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Yes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기업 로그인아이디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varchar(30)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voter_name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기업 이름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varchar(30)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5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voter_amt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투표 토큰량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BIG Integer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16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subject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No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설명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latin typeface="Times New Roman"/>
                        </a:rPr>
                        <a:t>varchar(255)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4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audit_dtm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No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작업 일시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8616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Table 2"/>
          <p:cNvGraphicFramePr/>
          <p:nvPr>
            <p:extLst>
              <p:ext uri="{D42A27DB-BD31-4B8C-83A1-F6EECF244321}">
                <p14:modId xmlns:p14="http://schemas.microsoft.com/office/powerpoint/2010/main" val="656837883"/>
              </p:ext>
            </p:extLst>
          </p:nvPr>
        </p:nvGraphicFramePr>
        <p:xfrm>
          <a:off x="362280" y="704728"/>
          <a:ext cx="11467440" cy="5579640"/>
        </p:xfrm>
        <a:graphic>
          <a:graphicData uri="http://schemas.openxmlformats.org/drawingml/2006/table">
            <a:tbl>
              <a:tblPr/>
              <a:tblGrid>
                <a:gridCol w="91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Method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Source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Destination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URL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Body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POST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/login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{“user_id” : “hyunjin”, “user_pwd” : “hi123”}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“login_rslt” : “True”, “eth_id” : “21312312sadnjka213890a”,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 “voted_list” : [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 { “voted_company” : “SK”, “voted_amt” : 1000, “voted_dtm” : 2020-11-09, “event_id”: “21312312sadnjka213890a” } 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 { “voted_company” : “Hynix”, “voted_amt” : 500, “voted_dtm” : 2020-11-10,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“event_id”: “21312312sadnjka213890a” } ]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내 투표 상태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/voted_status?id=“hyunjin”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“voted_status” : [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“SK”, “voted_amt” : 200000, “event_id”: “21312312sadnjka213890a”,   “voted_rslt” : “normal” } 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“Hynix”, “voted_amt” : 100000, “event_id”: “21312312sadnjka213890a”, “voted_rslt” : “invalid error”} ]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Invalid error:  투표대상 기업은 투표권 없음 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잔고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조회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/balance?id=“hyunjin”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“balance” : 100000000000 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/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vote?company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SK”&amp;id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hyunjin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”&amp;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event_id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=“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event_id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”: “21312312sadnjka213890a”&amp;vote_amt =1000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{“company” : “SK”,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voted_amt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” : 200000,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voted_rslt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” : “normal” }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CustomShape 10">
            <a:extLst>
              <a:ext uri="{FF2B5EF4-FFF2-40B4-BE49-F238E27FC236}">
                <a16:creationId xmlns:a16="http://schemas.microsoft.com/office/drawing/2014/main" id="{6483FE59-CB54-4073-9D9A-0D33BDC4B944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7. API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Table 2"/>
          <p:cNvGraphicFramePr/>
          <p:nvPr>
            <p:extLst>
              <p:ext uri="{D42A27DB-BD31-4B8C-83A1-F6EECF244321}">
                <p14:modId xmlns:p14="http://schemas.microsoft.com/office/powerpoint/2010/main" val="3918956130"/>
              </p:ext>
            </p:extLst>
          </p:nvPr>
        </p:nvGraphicFramePr>
        <p:xfrm>
          <a:off x="362280" y="704728"/>
          <a:ext cx="11467440" cy="5539320"/>
        </p:xfrm>
        <a:graphic>
          <a:graphicData uri="http://schemas.openxmlformats.org/drawingml/2006/table">
            <a:tbl>
              <a:tblPr/>
              <a:tblGrid>
                <a:gridCol w="91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 dirty="0" err="1">
                          <a:solidFill>
                            <a:srgbClr val="FFFFFF"/>
                          </a:solidFill>
                          <a:latin typeface="맑은 고딕"/>
                        </a:rPr>
                        <a:t>기능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Method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Source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Destination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URL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 spc="-1">
                          <a:solidFill>
                            <a:srgbClr val="FFFFFF"/>
                          </a:solidFill>
                          <a:latin typeface="맑은 고딕"/>
                        </a:rPr>
                        <a:t>Body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리워드 현황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조회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/reward?id=“hyunjin”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8908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{ “reward_status” : [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“SK”, “reward_amt” : 200000, “voted_rslt” : “victory”,“event_id”: “21312312sadnjka213890a”, “event_id”: “21312312sadnjka213890a” } 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 {“company” : “Hynix”, “reward_amt” : 100000, “voted_rslt” : “lose”, 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“event_id”: “21312312sadnjka213890a”} ]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8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진행현황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/voting?st_dt=”20200101”&amp;end_dt”20200228”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(dt : yyyymmdd)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9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{“voting”: [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{“event_id”:  “21312312sadnjka213890a”, “event_nm”: “first voting”, “st_dt” = “20200101”, “end_dt”: “20200228”},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{“event_id”: “21312312sadnjka213890b”, “event_nm”: “second voting”, “st_dt” = “20200105”, “end_dt”: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“20200701”}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투표 상세현황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GET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/voting/detail?event_id=21312312sadnjka213890a</a:t>
                      </a:r>
                      <a:endParaRPr lang="en-US" sz="1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(dt : yyyymmdd)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233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Backend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>
                          <a:solidFill>
                            <a:srgbClr val="000000"/>
                          </a:solidFill>
                          <a:latin typeface="맑은 고딕"/>
                        </a:rPr>
                        <a:t>Frontend</a:t>
                      </a:r>
                      <a:endParaRPr lang="en-US" sz="1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{“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voting_detail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”: [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{“company” : “SK”,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200000, “subject” :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blahblah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”},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 {“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compnay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“Hynix”,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voted_amt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 : 100, “subject” : “</a:t>
                      </a:r>
                      <a:r>
                        <a:rPr lang="en-US" sz="10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hahaha</a:t>
                      </a: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”}</a:t>
                      </a:r>
                      <a:endParaRPr lang="en-US" sz="10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Noto Sans CJK SC"/>
                        </a:rPr>
                        <a:t>}</a:t>
                      </a:r>
                      <a:endParaRPr lang="en-US" sz="1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CustomShape 10">
            <a:extLst>
              <a:ext uri="{FF2B5EF4-FFF2-40B4-BE49-F238E27FC236}">
                <a16:creationId xmlns:a16="http://schemas.microsoft.com/office/drawing/2014/main" id="{6483FE59-CB54-4073-9D9A-0D33BDC4B944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7. API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6396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2"/>
          <p:cNvSpPr/>
          <p:nvPr/>
        </p:nvSpPr>
        <p:spPr>
          <a:xfrm>
            <a:off x="866160" y="1188720"/>
            <a:ext cx="330660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낙전 처리 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평가 기간</a:t>
            </a: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투표 대상 기업 변경 가능 여부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" name="CustomShape 10">
            <a:extLst>
              <a:ext uri="{FF2B5EF4-FFF2-40B4-BE49-F238E27FC236}">
                <a16:creationId xmlns:a16="http://schemas.microsoft.com/office/drawing/2014/main" id="{9AC32464-F6FB-4F2E-BEA2-5E12707C54D8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8. </a:t>
            </a:r>
            <a:r>
              <a:rPr lang="ko-KR" alt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추가기능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72B6BD-08BA-469C-9CB4-1EBFA8732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78" y="796738"/>
            <a:ext cx="5849621" cy="3836440"/>
          </a:xfrm>
          <a:prstGeom prst="rect">
            <a:avLst/>
          </a:prstGeom>
        </p:spPr>
      </p:pic>
      <p:sp>
        <p:nvSpPr>
          <p:cNvPr id="2" name="CustomShape 10">
            <a:extLst>
              <a:ext uri="{FF2B5EF4-FFF2-40B4-BE49-F238E27FC236}">
                <a16:creationId xmlns:a16="http://schemas.microsoft.com/office/drawing/2014/main" id="{528AB005-081D-4368-BE17-392D94257A1D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과제 개요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E980F-5277-4EF9-B535-81796CEA978F}"/>
              </a:ext>
            </a:extLst>
          </p:cNvPr>
          <p:cNvSpPr txBox="1"/>
          <p:nvPr/>
        </p:nvSpPr>
        <p:spPr>
          <a:xfrm>
            <a:off x="406800" y="4633178"/>
            <a:ext cx="109389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SK Hynix JDP(Joint Development Platform) </a:t>
            </a:r>
            <a:r>
              <a:rPr lang="ko-KR" altLang="en-US" dirty="0"/>
              <a:t>환경성과 기여에 따른 </a:t>
            </a:r>
            <a:r>
              <a:rPr lang="en-US" altLang="ko-KR" dirty="0"/>
              <a:t>Reward </a:t>
            </a:r>
            <a:r>
              <a:rPr lang="ko-KR" altLang="en-US" dirty="0"/>
              <a:t>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600" dirty="0"/>
              <a:t>S1. </a:t>
            </a:r>
            <a:r>
              <a:rPr lang="ko-KR" altLang="en-US" sz="1600" dirty="0"/>
              <a:t>환경 성과 측정지표 선정 및 평가 의뢰</a:t>
            </a:r>
            <a:endParaRPr lang="en-US" altLang="ko-KR" sz="1600" dirty="0"/>
          </a:p>
          <a:p>
            <a:r>
              <a:rPr lang="en-US" altLang="ko-KR" sz="1600" dirty="0"/>
              <a:t>S2. </a:t>
            </a:r>
            <a:r>
              <a:rPr lang="ko-KR" altLang="en-US" sz="1600" dirty="0"/>
              <a:t>블록체인 기반 </a:t>
            </a:r>
            <a:r>
              <a:rPr lang="en-US" altLang="ko-KR" sz="1600" dirty="0"/>
              <a:t>Voting</a:t>
            </a:r>
            <a:r>
              <a:rPr lang="ko-KR" altLang="en-US" sz="1600" dirty="0"/>
              <a:t>으로 환경 성과 평가 </a:t>
            </a:r>
            <a:r>
              <a:rPr lang="en-US" altLang="ko-KR" sz="1600" dirty="0">
                <a:solidFill>
                  <a:srgbClr val="0070C0"/>
                </a:solidFill>
              </a:rPr>
              <a:t>Smart Contract</a:t>
            </a:r>
          </a:p>
          <a:p>
            <a:r>
              <a:rPr lang="en-US" altLang="ko-KR" sz="1600" dirty="0"/>
              <a:t>S3. Reward</a:t>
            </a:r>
            <a:r>
              <a:rPr lang="ko-KR" altLang="en-US" sz="1600" dirty="0"/>
              <a:t>의 </a:t>
            </a:r>
            <a:r>
              <a:rPr lang="en-US" altLang="ko-KR" sz="1600" dirty="0"/>
              <a:t>70%</a:t>
            </a:r>
            <a:r>
              <a:rPr lang="ko-KR" altLang="en-US" sz="1600" dirty="0"/>
              <a:t>를 </a:t>
            </a:r>
            <a:r>
              <a:rPr lang="en-US" altLang="ko-KR" sz="1600" dirty="0"/>
              <a:t>Voting </a:t>
            </a:r>
            <a:r>
              <a:rPr lang="ko-KR" altLang="en-US" sz="1600" dirty="0"/>
              <a:t>결과 대상 업체들에게 </a:t>
            </a:r>
            <a:r>
              <a:rPr lang="en-US" altLang="ko-KR" sz="1600" dirty="0"/>
              <a:t>Token</a:t>
            </a:r>
            <a:r>
              <a:rPr lang="ko-KR" altLang="en-US" sz="1600" dirty="0"/>
              <a:t>으로 보상 </a:t>
            </a:r>
            <a:r>
              <a:rPr lang="en-US" altLang="ko-KR" sz="1600" dirty="0">
                <a:solidFill>
                  <a:srgbClr val="0070C0"/>
                </a:solidFill>
              </a:rPr>
              <a:t>Smart Contract</a:t>
            </a:r>
          </a:p>
          <a:p>
            <a:r>
              <a:rPr lang="en-US" altLang="ko-KR" sz="1600" dirty="0"/>
              <a:t>S4. Reward</a:t>
            </a:r>
            <a:r>
              <a:rPr lang="ko-KR" altLang="en-US" sz="1600" dirty="0"/>
              <a:t>의 </a:t>
            </a:r>
            <a:r>
              <a:rPr lang="en-US" altLang="ko-KR" sz="1600" dirty="0"/>
              <a:t>30%</a:t>
            </a:r>
            <a:r>
              <a:rPr lang="ko-KR" altLang="en-US" sz="1600" dirty="0"/>
              <a:t>는 </a:t>
            </a:r>
            <a:r>
              <a:rPr lang="en-US" altLang="ko-KR" sz="1600" dirty="0"/>
              <a:t>Voter</a:t>
            </a:r>
            <a:r>
              <a:rPr lang="ko-KR" altLang="en-US" sz="1600" dirty="0"/>
              <a:t>들에게 분배</a:t>
            </a:r>
            <a:r>
              <a:rPr lang="en-US" altLang="ko-KR" sz="1600" dirty="0"/>
              <a:t>(Top Voter</a:t>
            </a:r>
            <a:r>
              <a:rPr lang="ko-KR" altLang="en-US" sz="1600" dirty="0"/>
              <a:t>에게 </a:t>
            </a:r>
            <a:r>
              <a:rPr lang="en-US" altLang="ko-KR" sz="1600" dirty="0"/>
              <a:t>1.5</a:t>
            </a:r>
            <a:r>
              <a:rPr lang="ko-KR" altLang="en-US" sz="1600" dirty="0"/>
              <a:t>배 지정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rgbClr val="0070C0"/>
                </a:solidFill>
              </a:rPr>
              <a:t>Smart Contract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52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74E914-2358-4BA1-976B-FFB1383BC546}"/>
              </a:ext>
            </a:extLst>
          </p:cNvPr>
          <p:cNvSpPr txBox="1"/>
          <p:nvPr/>
        </p:nvSpPr>
        <p:spPr>
          <a:xfrm>
            <a:off x="510071" y="834340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F007E-0726-4F98-B6BF-A3435B1A2BEC}"/>
              </a:ext>
            </a:extLst>
          </p:cNvPr>
          <p:cNvSpPr txBox="1"/>
          <p:nvPr/>
        </p:nvSpPr>
        <p:spPr>
          <a:xfrm>
            <a:off x="510072" y="3874172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Android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F296BC-CAB1-44BC-B382-62A4FF95075C}"/>
              </a:ext>
            </a:extLst>
          </p:cNvPr>
          <p:cNvSpPr txBox="1"/>
          <p:nvPr/>
        </p:nvSpPr>
        <p:spPr>
          <a:xfrm>
            <a:off x="6335484" y="3874172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Co-Work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F3BBD-97D2-40FA-9CEE-B2EA6C39379E}"/>
              </a:ext>
            </a:extLst>
          </p:cNvPr>
          <p:cNvSpPr txBox="1"/>
          <p:nvPr/>
        </p:nvSpPr>
        <p:spPr>
          <a:xfrm>
            <a:off x="6335484" y="834340"/>
            <a:ext cx="150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Blockchain</a:t>
            </a:r>
          </a:p>
          <a:p>
            <a:endParaRPr lang="ko-KR" altLang="en-US" dirty="0"/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5239C11F-7823-46FE-A7D2-95343FE47F46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2.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기술 </a:t>
            </a:r>
            <a:r>
              <a:rPr lang="ko-KR" altLang="en-US" sz="1800" b="1" strike="noStrike" spc="-1" dirty="0" err="1">
                <a:solidFill>
                  <a:srgbClr val="000000"/>
                </a:solidFill>
                <a:latin typeface="+mj-ea"/>
                <a:ea typeface="+mj-ea"/>
              </a:rPr>
              <a:t>아키텍쳐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pic>
        <p:nvPicPr>
          <p:cNvPr id="1026" name="Picture 2" descr="Git | Jenkins plugin">
            <a:extLst>
              <a:ext uri="{FF2B5EF4-FFF2-40B4-BE49-F238E27FC236}">
                <a16:creationId xmlns:a16="http://schemas.microsoft.com/office/drawing/2014/main" id="{C92D654E-D0D5-4AE7-9BC2-12987A575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394" y="4520503"/>
            <a:ext cx="2259377" cy="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true companion: exploring Kotlin's companion objects | by Ilya Lim |  ProAndroidDev">
            <a:extLst>
              <a:ext uri="{FF2B5EF4-FFF2-40B4-BE49-F238E27FC236}">
                <a16:creationId xmlns:a16="http://schemas.microsoft.com/office/drawing/2014/main" id="{DBF55D7F-312A-4460-8114-E255A328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1" y="4334290"/>
            <a:ext cx="2259377" cy="11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 adds support for Node.js on its developer App Engine platform -  SiliconANGLE">
            <a:extLst>
              <a:ext uri="{FF2B5EF4-FFF2-40B4-BE49-F238E27FC236}">
                <a16:creationId xmlns:a16="http://schemas.microsoft.com/office/drawing/2014/main" id="{CAFE7BD2-0F9A-4DEC-943A-15718604B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98" y="1332783"/>
            <a:ext cx="2142750" cy="131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7792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0">
            <a:extLst>
              <a:ext uri="{FF2B5EF4-FFF2-40B4-BE49-F238E27FC236}">
                <a16:creationId xmlns:a16="http://schemas.microsoft.com/office/drawing/2014/main" id="{29EB5609-B179-409F-92E8-57F15FD30054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업무 프로세스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A0B052-F4EF-4C51-9729-CEA6C11F6178}"/>
              </a:ext>
            </a:extLst>
          </p:cNvPr>
          <p:cNvSpPr/>
          <p:nvPr/>
        </p:nvSpPr>
        <p:spPr>
          <a:xfrm>
            <a:off x="3695820" y="1350918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bg1"/>
                </a:solidFill>
                <a:latin typeface="Arial"/>
              </a:rPr>
              <a:t>ESV Token </a:t>
            </a: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활용 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Voting event </a:t>
            </a: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생성 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(</a:t>
            </a:r>
            <a:r>
              <a:rPr lang="ko-KR" altLang="en-US" sz="1400" b="0" strike="noStrike" spc="-1" dirty="0" err="1">
                <a:solidFill>
                  <a:schemeClr val="bg1"/>
                </a:solidFill>
                <a:latin typeface="Arial"/>
              </a:rPr>
              <a:t>미구현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)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62C30860-13D8-429F-8414-1FDF144FA2C0}"/>
              </a:ext>
            </a:extLst>
          </p:cNvPr>
          <p:cNvSpPr/>
          <p:nvPr/>
        </p:nvSpPr>
        <p:spPr>
          <a:xfrm>
            <a:off x="3695820" y="2378736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로그인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E08C534E-48F4-45E5-9208-5CF7D7500ABA}"/>
              </a:ext>
            </a:extLst>
          </p:cNvPr>
          <p:cNvSpPr/>
          <p:nvPr/>
        </p:nvSpPr>
        <p:spPr>
          <a:xfrm>
            <a:off x="3679560" y="3406554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400" b="0" strike="noStrike" spc="-1" dirty="0">
                <a:solidFill>
                  <a:schemeClr val="bg1"/>
                </a:solidFill>
                <a:latin typeface="Arial"/>
              </a:rPr>
              <a:t>기업 선택 후 </a:t>
            </a:r>
            <a:r>
              <a:rPr lang="en-US" altLang="ko-KR" sz="1400" b="0" strike="noStrike" spc="-1" dirty="0">
                <a:solidFill>
                  <a:schemeClr val="bg1"/>
                </a:solidFill>
                <a:latin typeface="Arial"/>
              </a:rPr>
              <a:t>Voting – Smart Contract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8C3D9E69-B65D-46E1-95F1-B6888A188D37}"/>
              </a:ext>
            </a:extLst>
          </p:cNvPr>
          <p:cNvSpPr/>
          <p:nvPr/>
        </p:nvSpPr>
        <p:spPr>
          <a:xfrm>
            <a:off x="3679560" y="4434372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400" spc="-1" dirty="0">
                <a:solidFill>
                  <a:schemeClr val="bg1"/>
                </a:solidFill>
                <a:latin typeface="Arial"/>
              </a:rPr>
              <a:t>사용자와 기업에게 </a:t>
            </a:r>
            <a:r>
              <a:rPr lang="en-US" altLang="ko-KR" sz="1400" spc="-1" dirty="0">
                <a:solidFill>
                  <a:schemeClr val="bg1"/>
                </a:solidFill>
                <a:latin typeface="Arial"/>
              </a:rPr>
              <a:t>Voting </a:t>
            </a:r>
            <a:r>
              <a:rPr lang="ko-KR" altLang="en-US" sz="1400" spc="-1" dirty="0">
                <a:solidFill>
                  <a:schemeClr val="bg1"/>
                </a:solidFill>
                <a:latin typeface="Arial"/>
              </a:rPr>
              <a:t>결과에 대한 보상 제공</a:t>
            </a:r>
            <a:endParaRPr lang="en-US" altLang="ko-KR" sz="1400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chemeClr val="bg1"/>
                </a:solidFill>
                <a:latin typeface="Arial"/>
              </a:rPr>
              <a:t>-</a:t>
            </a:r>
            <a:r>
              <a:rPr lang="en-US" sz="1400" spc="-1" dirty="0">
                <a:solidFill>
                  <a:schemeClr val="bg1"/>
                </a:solidFill>
                <a:latin typeface="Arial"/>
              </a:rPr>
              <a:t> Smart Contract</a:t>
            </a:r>
            <a:endParaRPr lang="en-US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C4E9C06-35D7-4911-9E76-ADA9CC2732C4}"/>
              </a:ext>
            </a:extLst>
          </p:cNvPr>
          <p:cNvSpPr/>
          <p:nvPr/>
        </p:nvSpPr>
        <p:spPr>
          <a:xfrm>
            <a:off x="5592698" y="1957602"/>
            <a:ext cx="336884" cy="345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394EB8C9-5712-49D5-8928-E4B1484A4F9C}"/>
              </a:ext>
            </a:extLst>
          </p:cNvPr>
          <p:cNvSpPr/>
          <p:nvPr/>
        </p:nvSpPr>
        <p:spPr>
          <a:xfrm>
            <a:off x="5566648" y="2935791"/>
            <a:ext cx="336884" cy="345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731F94BE-2907-4D5C-882E-E1EFCDE6B2E7}"/>
              </a:ext>
            </a:extLst>
          </p:cNvPr>
          <p:cNvSpPr/>
          <p:nvPr/>
        </p:nvSpPr>
        <p:spPr>
          <a:xfrm>
            <a:off x="5592698" y="4013238"/>
            <a:ext cx="336884" cy="345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259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74E914-2358-4BA1-976B-FFB1383BC546}"/>
              </a:ext>
            </a:extLst>
          </p:cNvPr>
          <p:cNvSpPr txBox="1"/>
          <p:nvPr/>
        </p:nvSpPr>
        <p:spPr>
          <a:xfrm>
            <a:off x="1805389" y="890239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Off-Chain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F007E-0726-4F98-B6BF-A3435B1A2BEC}"/>
              </a:ext>
            </a:extLst>
          </p:cNvPr>
          <p:cNvSpPr txBox="1"/>
          <p:nvPr/>
        </p:nvSpPr>
        <p:spPr>
          <a:xfrm>
            <a:off x="8602332" y="890239"/>
            <a:ext cx="126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On-Chain</a:t>
            </a:r>
          </a:p>
          <a:p>
            <a:endParaRPr lang="ko-KR" altLang="en-US" dirty="0"/>
          </a:p>
        </p:txBody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2E5EB54F-9F35-4C8A-9BD3-4B0262EA7CA8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업무 프로세스 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(Off-Chain, On-Chain)</a:t>
            </a:r>
            <a:endParaRPr lang="en-US" sz="1800" b="0" strike="noStrike" spc="-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9720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0">
            <a:extLst>
              <a:ext uri="{FF2B5EF4-FFF2-40B4-BE49-F238E27FC236}">
                <a16:creationId xmlns:a16="http://schemas.microsoft.com/office/drawing/2014/main" id="{048C7CFB-5F81-46E4-BE6B-23C054330057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r>
              <a:rPr lang="en-US" b="1" spc="-1" dirty="0">
                <a:solidFill>
                  <a:srgbClr val="000000"/>
                </a:solidFill>
                <a:latin typeface="+mj-ea"/>
                <a:ea typeface="+mj-ea"/>
              </a:rPr>
              <a:t>4</a:t>
            </a:r>
            <a:r>
              <a:rPr lang="en-US" sz="1800" b="1" strike="noStrike" spc="-1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en-US" altLang="ko-KR" b="1" dirty="0">
                <a:latin typeface="+mj-ea"/>
                <a:ea typeface="+mj-ea"/>
              </a:rPr>
              <a:t>Truffle </a:t>
            </a:r>
            <a:r>
              <a:rPr lang="ko-KR" altLang="en-US" b="1" dirty="0">
                <a:latin typeface="+mj-ea"/>
                <a:ea typeface="+mj-ea"/>
              </a:rPr>
              <a:t>기반 </a:t>
            </a:r>
            <a:r>
              <a:rPr lang="en-US" altLang="ko-KR" b="1" dirty="0">
                <a:latin typeface="+mj-ea"/>
                <a:ea typeface="+mj-ea"/>
              </a:rPr>
              <a:t>Solidity Testcase</a:t>
            </a:r>
          </a:p>
        </p:txBody>
      </p:sp>
    </p:spTree>
    <p:extLst>
      <p:ext uri="{BB962C8B-B14F-4D97-AF65-F5344CB8AC3E}">
        <p14:creationId xmlns:p14="http://schemas.microsoft.com/office/powerpoint/2010/main" val="269851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5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-0. Index (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회원가입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?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투표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현황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공유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? 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이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맑은 고딕"/>
                <a:ea typeface="DejaVu Sans"/>
              </a:rPr>
              <a:t>부분은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맑은 고딕"/>
                <a:ea typeface="DejaVu Sans"/>
              </a:rPr>
              <a:t>질문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맑은 고딕"/>
                <a:ea typeface="DejaVu Sans"/>
              </a:rPr>
              <a:t>드리고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FF0000"/>
                </a:solidFill>
                <a:latin typeface="맑은 고딕"/>
                <a:ea typeface="DejaVu Sans"/>
              </a:rPr>
              <a:t>싶습니다</a:t>
            </a:r>
            <a:r>
              <a:rPr lang="en-US" sz="1800" b="1" strike="noStrike" spc="-1" dirty="0">
                <a:solidFill>
                  <a:srgbClr val="FF0000"/>
                </a:solidFill>
                <a:latin typeface="맑은 고딕"/>
                <a:ea typeface="DejaVu Sans"/>
              </a:rPr>
              <a:t>.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 flipH="1">
            <a:off x="2468160" y="473004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6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8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1"/>
          <p:cNvSpPr/>
          <p:nvPr/>
        </p:nvSpPr>
        <p:spPr>
          <a:xfrm flipH="1">
            <a:off x="2468160" y="473004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12"/>
          <p:cNvSpPr/>
          <p:nvPr/>
        </p:nvSpPr>
        <p:spPr>
          <a:xfrm>
            <a:off x="8055000" y="237744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13"/>
          <p:cNvSpPr/>
          <p:nvPr/>
        </p:nvSpPr>
        <p:spPr>
          <a:xfrm>
            <a:off x="8141400" y="1946520"/>
            <a:ext cx="162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Account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3" name="CustomShape 14"/>
          <p:cNvSpPr/>
          <p:nvPr/>
        </p:nvSpPr>
        <p:spPr>
          <a:xfrm flipH="1">
            <a:off x="8054280" y="404820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C927EED2-E0BC-4FB3-9D3B-CCA5D11DAF2A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-1. Login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690120" y="964440"/>
            <a:ext cx="1778040" cy="53028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"/>
          <p:cNvSpPr/>
          <p:nvPr/>
        </p:nvSpPr>
        <p:spPr>
          <a:xfrm>
            <a:off x="3516120" y="947520"/>
            <a:ext cx="4538160" cy="531936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3"/>
          <p:cNvSpPr/>
          <p:nvPr/>
        </p:nvSpPr>
        <p:spPr>
          <a:xfrm>
            <a:off x="9875520" y="964440"/>
            <a:ext cx="1473480" cy="53110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4"/>
          <p:cNvSpPr/>
          <p:nvPr/>
        </p:nvSpPr>
        <p:spPr>
          <a:xfrm>
            <a:off x="3719880" y="5610960"/>
            <a:ext cx="4130640" cy="4813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Data base(MySQL)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1005840" y="595080"/>
            <a:ext cx="939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Frontend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9" name="CustomShape 6"/>
          <p:cNvSpPr/>
          <p:nvPr/>
        </p:nvSpPr>
        <p:spPr>
          <a:xfrm>
            <a:off x="5203800" y="578160"/>
            <a:ext cx="9018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Backend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0" name="Line 7"/>
          <p:cNvSpPr/>
          <p:nvPr/>
        </p:nvSpPr>
        <p:spPr>
          <a:xfrm>
            <a:off x="8952480" y="398880"/>
            <a:ext cx="360" cy="6342480"/>
          </a:xfrm>
          <a:prstGeom prst="line">
            <a:avLst/>
          </a:prstGeom>
          <a:ln>
            <a:solidFill>
              <a:schemeClr val="tx1"/>
            </a:solidFill>
            <a:custDash>
              <a:ds d="9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8"/>
          <p:cNvSpPr/>
          <p:nvPr/>
        </p:nvSpPr>
        <p:spPr>
          <a:xfrm>
            <a:off x="9714600" y="595080"/>
            <a:ext cx="14443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Smart Contract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2" name="CustomShape 9"/>
          <p:cNvSpPr/>
          <p:nvPr/>
        </p:nvSpPr>
        <p:spPr>
          <a:xfrm>
            <a:off x="2468880" y="154620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11"/>
          <p:cNvSpPr/>
          <p:nvPr/>
        </p:nvSpPr>
        <p:spPr>
          <a:xfrm>
            <a:off x="8055000" y="237744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12"/>
          <p:cNvSpPr/>
          <p:nvPr/>
        </p:nvSpPr>
        <p:spPr>
          <a:xfrm>
            <a:off x="8141400" y="1946520"/>
            <a:ext cx="1622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Valid Account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6" name="CustomShape 13"/>
          <p:cNvSpPr/>
          <p:nvPr/>
        </p:nvSpPr>
        <p:spPr>
          <a:xfrm flipH="1">
            <a:off x="8054280" y="4048200"/>
            <a:ext cx="181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14"/>
          <p:cNvSpPr/>
          <p:nvPr/>
        </p:nvSpPr>
        <p:spPr>
          <a:xfrm flipH="1">
            <a:off x="2468160" y="4730040"/>
            <a:ext cx="104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10">
            <a:extLst>
              <a:ext uri="{FF2B5EF4-FFF2-40B4-BE49-F238E27FC236}">
                <a16:creationId xmlns:a16="http://schemas.microsoft.com/office/drawing/2014/main" id="{0C87964C-C32E-4AC8-B5A4-729268EE87BD}"/>
              </a:ext>
            </a:extLst>
          </p:cNvPr>
          <p:cNvSpPr/>
          <p:nvPr/>
        </p:nvSpPr>
        <p:spPr>
          <a:xfrm>
            <a:off x="406800" y="199440"/>
            <a:ext cx="7403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r>
              <a:rPr lang="en-US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-2. 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내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정보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조회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잔고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투표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현황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리워드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현황</a:t>
            </a:r>
            <a:r>
              <a:rPr lang="en-US" altLang="ko-KR" sz="18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3790</TotalTime>
  <Words>1289</Words>
  <Application>Microsoft Office PowerPoint</Application>
  <PresentationFormat>와이드스크린</PresentationFormat>
  <Paragraphs>333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DejaVu Sans</vt:lpstr>
      <vt:lpstr>StarSymbol</vt:lpstr>
      <vt:lpstr>맑은 고딕</vt:lpstr>
      <vt:lpstr>Arial</vt:lpstr>
      <vt:lpstr>Arial Black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Windows 사용자</dc:creator>
  <dc:description/>
  <cp:lastModifiedBy>조 재혁</cp:lastModifiedBy>
  <cp:revision>18</cp:revision>
  <dcterms:created xsi:type="dcterms:W3CDTF">2020-11-06T04:55:40Z</dcterms:created>
  <dcterms:modified xsi:type="dcterms:W3CDTF">2020-11-16T17:28:35Z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