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59" r:id="rId7"/>
    <p:sldId id="266" r:id="rId8"/>
    <p:sldId id="267" r:id="rId9"/>
    <p:sldId id="268" r:id="rId10"/>
    <p:sldId id="270" r:id="rId11"/>
    <p:sldId id="260" r:id="rId12"/>
    <p:sldId id="263" r:id="rId13"/>
    <p:sldId id="264" r:id="rId14"/>
    <p:sldId id="265" r:id="rId15"/>
    <p:sldId id="271" r:id="rId16"/>
    <p:sldId id="275" r:id="rId17"/>
    <p:sldId id="272" r:id="rId18"/>
    <p:sldId id="276" r:id="rId19"/>
    <p:sldId id="273" r:id="rId20"/>
    <p:sldId id="277" r:id="rId21"/>
    <p:sldId id="278" r:id="rId22"/>
    <p:sldId id="280" r:id="rId23"/>
    <p:sldId id="281" r:id="rId24"/>
    <p:sldId id="284" r:id="rId25"/>
    <p:sldId id="283" r:id="rId26"/>
    <p:sldId id="282" r:id="rId27"/>
    <p:sldId id="285" r:id="rId28"/>
    <p:sldId id="287" r:id="rId29"/>
    <p:sldId id="286" r:id="rId30"/>
    <p:sldId id="288" r:id="rId31"/>
    <p:sldId id="289" r:id="rId32"/>
    <p:sldId id="290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00" r:id="rId42"/>
    <p:sldId id="301" r:id="rId43"/>
    <p:sldId id="304" r:id="rId44"/>
    <p:sldId id="305" r:id="rId45"/>
    <p:sldId id="303" r:id="rId46"/>
    <p:sldId id="302" r:id="rId47"/>
    <p:sldId id="306" r:id="rId48"/>
    <p:sldId id="307" r:id="rId49"/>
    <p:sldId id="308" r:id="rId50"/>
    <p:sldId id="309" r:id="rId51"/>
    <p:sldId id="310" r:id="rId5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02" y="-7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CDCE0-B3CA-4E31-BE8F-C371E524937F}" type="datetimeFigureOut">
              <a:rPr lang="en-US" smtClean="0"/>
              <a:pPr/>
              <a:t>6/21/2014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082F0-D840-4F08-89E0-CE56FBF8CB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CDCE0-B3CA-4E31-BE8F-C371E524937F}" type="datetimeFigureOut">
              <a:rPr lang="en-US" smtClean="0"/>
              <a:pPr/>
              <a:t>6/21/2014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082F0-D840-4F08-89E0-CE56FBF8CB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CDCE0-B3CA-4E31-BE8F-C371E524937F}" type="datetimeFigureOut">
              <a:rPr lang="en-US" smtClean="0"/>
              <a:pPr/>
              <a:t>6/21/2014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082F0-D840-4F08-89E0-CE56FBF8CB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CDCE0-B3CA-4E31-BE8F-C371E524937F}" type="datetimeFigureOut">
              <a:rPr lang="en-US" smtClean="0"/>
              <a:pPr/>
              <a:t>6/21/2014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082F0-D840-4F08-89E0-CE56FBF8CB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CDCE0-B3CA-4E31-BE8F-C371E524937F}" type="datetimeFigureOut">
              <a:rPr lang="en-US" smtClean="0"/>
              <a:pPr/>
              <a:t>6/21/2014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082F0-D840-4F08-89E0-CE56FBF8CB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CDCE0-B3CA-4E31-BE8F-C371E524937F}" type="datetimeFigureOut">
              <a:rPr lang="en-US" smtClean="0"/>
              <a:pPr/>
              <a:t>6/21/2014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082F0-D840-4F08-89E0-CE56FBF8CB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CDCE0-B3CA-4E31-BE8F-C371E524937F}" type="datetimeFigureOut">
              <a:rPr lang="en-US" smtClean="0"/>
              <a:pPr/>
              <a:t>6/21/2014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082F0-D840-4F08-89E0-CE56FBF8CB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CDCE0-B3CA-4E31-BE8F-C371E524937F}" type="datetimeFigureOut">
              <a:rPr lang="en-US" smtClean="0"/>
              <a:pPr/>
              <a:t>6/21/2014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082F0-D840-4F08-89E0-CE56FBF8CB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CDCE0-B3CA-4E31-BE8F-C371E524937F}" type="datetimeFigureOut">
              <a:rPr lang="en-US" smtClean="0"/>
              <a:pPr/>
              <a:t>6/21/2014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082F0-D840-4F08-89E0-CE56FBF8CB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CDCE0-B3CA-4E31-BE8F-C371E524937F}" type="datetimeFigureOut">
              <a:rPr lang="en-US" smtClean="0"/>
              <a:pPr/>
              <a:t>6/21/2014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082F0-D840-4F08-89E0-CE56FBF8CB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CDCE0-B3CA-4E31-BE8F-C371E524937F}" type="datetimeFigureOut">
              <a:rPr lang="en-US" smtClean="0"/>
              <a:pPr/>
              <a:t>6/21/2014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082F0-D840-4F08-89E0-CE56FBF8CB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8CDCE0-B3CA-4E31-BE8F-C371E524937F}" type="datetimeFigureOut">
              <a:rPr lang="en-US" smtClean="0"/>
              <a:pPr/>
              <a:t>6/21/2014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7082F0-D840-4F08-89E0-CE56FBF8CB1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Learning to cooperate or “How I became a good neighbor”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Milos</a:t>
            </a:r>
            <a:r>
              <a:rPr lang="en-US" dirty="0" smtClean="0"/>
              <a:t> </a:t>
            </a:r>
            <a:r>
              <a:rPr lang="en-US" dirty="0" err="1" smtClean="0"/>
              <a:t>Rovcanin</a:t>
            </a:r>
            <a:endParaRPr lang="en-US" dirty="0" smtClean="0"/>
          </a:p>
          <a:p>
            <a:r>
              <a:rPr lang="en-US" sz="2000" dirty="0" smtClean="0"/>
              <a:t>IBCN </a:t>
            </a:r>
            <a:r>
              <a:rPr lang="en-US" sz="2000" dirty="0" err="1" smtClean="0"/>
              <a:t>reasearch</a:t>
            </a:r>
            <a:r>
              <a:rPr lang="en-US" sz="2000" dirty="0" smtClean="0"/>
              <a:t> group, INTEC, </a:t>
            </a:r>
            <a:r>
              <a:rPr lang="en-US" sz="2000" dirty="0" err="1" smtClean="0"/>
              <a:t>UGhent</a:t>
            </a:r>
            <a:endParaRPr lang="en-US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Activating </a:t>
            </a:r>
            <a:r>
              <a:rPr lang="en-US" dirty="0" smtClean="0"/>
              <a:t>network services has (positive or negative) influence not only in a network where the service is activated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By carefully choosing which service to activate, networks can improve not only their own, but the neighboring network’s performance as well.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major issue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 algn="just">
              <a:buNone/>
            </a:pPr>
            <a:r>
              <a:rPr lang="en-US" dirty="0"/>
              <a:t>	</a:t>
            </a:r>
            <a:r>
              <a:rPr lang="en-US" dirty="0" smtClean="0"/>
              <a:t>How to efficiently determine the optimal configuration parameters for all the participating networks, considering their high level goals and ensuring that the cooperation in mutually beneficial?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Incentive driven networking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Step 1:</a:t>
            </a:r>
          </a:p>
          <a:p>
            <a:pPr marL="914400" lvl="1" indent="-457200"/>
            <a:r>
              <a:rPr lang="en-US" sz="2400" dirty="0" smtClean="0"/>
              <a:t>Devices dynamically search for co-located devices with similar network preferences and hardware and/or software capabilities</a:t>
            </a:r>
          </a:p>
        </p:txBody>
      </p:sp>
      <p:pic>
        <p:nvPicPr>
          <p:cNvPr id="6" name="Picture 5" descr="legenda 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5250" y="5791200"/>
            <a:ext cx="9048750" cy="876300"/>
          </a:xfrm>
          <a:prstGeom prst="rect">
            <a:avLst/>
          </a:prstGeom>
        </p:spPr>
      </p:pic>
      <p:pic>
        <p:nvPicPr>
          <p:cNvPr id="8" name="Picture 7" descr="Incentive driven networking  step 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657600" y="3429000"/>
            <a:ext cx="1781175" cy="2169662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Incentive driven networking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 2:</a:t>
            </a:r>
          </a:p>
          <a:p>
            <a:pPr lvl="1"/>
            <a:r>
              <a:rPr lang="en-US" dirty="0" smtClean="0"/>
              <a:t>If such devices are found, communities consisting of interconnected objects with similar network expectations are formed on an ad hoc basis</a:t>
            </a:r>
          </a:p>
          <a:p>
            <a:pPr lvl="1"/>
            <a:endParaRPr lang="en-US" dirty="0"/>
          </a:p>
        </p:txBody>
      </p:sp>
      <p:pic>
        <p:nvPicPr>
          <p:cNvPr id="7" name="Picture 6" descr="Legenda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5250" y="5867400"/>
            <a:ext cx="9048750" cy="876300"/>
          </a:xfrm>
          <a:prstGeom prst="rect">
            <a:avLst/>
          </a:prstGeom>
        </p:spPr>
      </p:pic>
      <p:pic>
        <p:nvPicPr>
          <p:cNvPr id="9" name="Picture 8" descr="Incentive driven networking  step 3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657600" y="3581400"/>
            <a:ext cx="1784046" cy="230505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Incentive driven networking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 3:</a:t>
            </a:r>
          </a:p>
          <a:p>
            <a:pPr lvl="1"/>
            <a:r>
              <a:rPr lang="en-US" dirty="0" smtClean="0"/>
              <a:t>Different communities will now able to cooperate with each other by activating and sharing (software or hardware) network resources. </a:t>
            </a:r>
          </a:p>
          <a:p>
            <a:pPr lvl="1"/>
            <a:endParaRPr lang="en-US" dirty="0"/>
          </a:p>
        </p:txBody>
      </p:sp>
      <p:pic>
        <p:nvPicPr>
          <p:cNvPr id="5" name="Picture 4" descr="Legenda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5250" y="5867400"/>
            <a:ext cx="9048750" cy="876300"/>
          </a:xfrm>
          <a:prstGeom prst="rect">
            <a:avLst/>
          </a:prstGeom>
        </p:spPr>
      </p:pic>
      <p:pic>
        <p:nvPicPr>
          <p:cNvPr id="6" name="Picture 5" descr="Incentive driven networking  step 3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657600" y="3505200"/>
            <a:ext cx="1685925" cy="217827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self learning </a:t>
            </a:r>
            <a:r>
              <a:rPr lang="en-US" dirty="0" smtClean="0"/>
              <a:t>decision maker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/>
              <a:t>There is a need for a reasoning entity that will initiate and control the cooperation process.</a:t>
            </a:r>
          </a:p>
          <a:p>
            <a:pPr>
              <a:buNone/>
            </a:pPr>
            <a:endParaRPr lang="en-US" sz="2800" dirty="0" smtClean="0"/>
          </a:p>
          <a:p>
            <a:r>
              <a:rPr lang="en-US" sz="2800" dirty="0" smtClean="0"/>
              <a:t>It will use certain performance </a:t>
            </a:r>
            <a:r>
              <a:rPr lang="en-US" sz="2800" dirty="0" smtClean="0"/>
              <a:t>metrics </a:t>
            </a:r>
            <a:r>
              <a:rPr lang="en-US" sz="2800" dirty="0" smtClean="0"/>
              <a:t>to make an assessment of every relevant and utilized service combination, over an entire symbiotic network.</a:t>
            </a:r>
          </a:p>
          <a:p>
            <a:pPr>
              <a:buNone/>
            </a:pPr>
            <a:endParaRPr lang="en-US" sz="2800" dirty="0" smtClean="0"/>
          </a:p>
          <a:p>
            <a:r>
              <a:rPr lang="en-US" sz="2800" dirty="0" smtClean="0"/>
              <a:t>It must be able to automatically reconfigure all the participating networks, depending on a decision it makes.</a:t>
            </a:r>
            <a:endParaRPr lang="en-US" sz="28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2"/>
          <p:cNvGrpSpPr>
            <a:grpSpLocks/>
          </p:cNvGrpSpPr>
          <p:nvPr/>
        </p:nvGrpSpPr>
        <p:grpSpPr bwMode="auto">
          <a:xfrm>
            <a:off x="457200" y="3886200"/>
            <a:ext cx="8499475" cy="2496495"/>
            <a:chOff x="427553" y="3208500"/>
            <a:chExt cx="8499134" cy="2496976"/>
          </a:xfrm>
        </p:grpSpPr>
        <p:pic>
          <p:nvPicPr>
            <p:cNvPr id="46" name="Picture 2" descr="D:\SVN\research\publications\Papers\Network Negotiation\Journal Version\measurements\Zuiderpoort3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27553" y="3295650"/>
              <a:ext cx="8305800" cy="1619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6" name="Group 75"/>
            <p:cNvGrpSpPr>
              <a:grpSpLocks/>
            </p:cNvGrpSpPr>
            <p:nvPr/>
          </p:nvGrpSpPr>
          <p:grpSpPr bwMode="auto">
            <a:xfrm>
              <a:off x="1151453" y="5429250"/>
              <a:ext cx="152400" cy="200025"/>
              <a:chOff x="1219200" y="4905375"/>
              <a:chExt cx="152400" cy="200025"/>
            </a:xfrm>
          </p:grpSpPr>
          <p:pic>
            <p:nvPicPr>
              <p:cNvPr id="133" name="Picture 4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286203" y="4905375"/>
                <a:ext cx="85397" cy="1238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34" name="Isosceles Triangle 133"/>
              <p:cNvSpPr/>
              <p:nvPr/>
            </p:nvSpPr>
            <p:spPr>
              <a:xfrm>
                <a:off x="1219171" y="4952957"/>
                <a:ext cx="152394" cy="152429"/>
              </a:xfrm>
              <a:prstGeom prst="triangl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050" dirty="0"/>
                  <a:t>B</a:t>
                </a:r>
                <a:endParaRPr lang="nl-BE" sz="1050" dirty="0"/>
              </a:p>
            </p:txBody>
          </p:sp>
        </p:grpSp>
        <p:grpSp>
          <p:nvGrpSpPr>
            <p:cNvPr id="7" name="Group 78"/>
            <p:cNvGrpSpPr/>
            <p:nvPr/>
          </p:nvGrpSpPr>
          <p:grpSpPr>
            <a:xfrm>
              <a:off x="1151453" y="5095875"/>
              <a:ext cx="161597" cy="228600"/>
              <a:chOff x="1143000" y="4419600"/>
              <a:chExt cx="161597" cy="228600"/>
            </a:xfrm>
            <a:solidFill>
              <a:srgbClr val="00B050"/>
            </a:solidFill>
          </p:grpSpPr>
          <p:pic>
            <p:nvPicPr>
              <p:cNvPr id="131" name="Picture 4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219200" y="4419600"/>
                <a:ext cx="85397" cy="12382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32" name="Oval 131"/>
              <p:cNvSpPr/>
              <p:nvPr/>
            </p:nvSpPr>
            <p:spPr>
              <a:xfrm>
                <a:off x="1143000" y="4495800"/>
                <a:ext cx="152400" cy="152400"/>
              </a:xfrm>
              <a:prstGeom prst="ellipse">
                <a:avLst/>
              </a:prstGeom>
              <a:grpFill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050" dirty="0"/>
                  <a:t>A</a:t>
                </a:r>
                <a:endParaRPr lang="nl-BE" sz="1050" dirty="0"/>
              </a:p>
            </p:txBody>
          </p:sp>
        </p:grpSp>
        <p:grpSp>
          <p:nvGrpSpPr>
            <p:cNvPr id="8" name="Group 81"/>
            <p:cNvGrpSpPr/>
            <p:nvPr/>
          </p:nvGrpSpPr>
          <p:grpSpPr>
            <a:xfrm>
              <a:off x="1599457" y="4122900"/>
              <a:ext cx="323194" cy="439576"/>
              <a:chOff x="990600" y="3657600"/>
              <a:chExt cx="161597" cy="228600"/>
            </a:xfrm>
            <a:solidFill>
              <a:srgbClr val="00B050"/>
            </a:solidFill>
          </p:grpSpPr>
          <p:pic>
            <p:nvPicPr>
              <p:cNvPr id="129" name="Picture 4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066800" y="3657600"/>
                <a:ext cx="85397" cy="12382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30" name="Oval 129"/>
              <p:cNvSpPr/>
              <p:nvPr/>
            </p:nvSpPr>
            <p:spPr>
              <a:xfrm>
                <a:off x="990600" y="3733800"/>
                <a:ext cx="152400" cy="152400"/>
              </a:xfrm>
              <a:prstGeom prst="ellipse">
                <a:avLst/>
              </a:prstGeom>
              <a:grpFill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050" dirty="0"/>
                  <a:t>A</a:t>
                </a:r>
                <a:endParaRPr lang="nl-BE" sz="1050" dirty="0"/>
              </a:p>
            </p:txBody>
          </p:sp>
        </p:grpSp>
        <p:sp>
          <p:nvSpPr>
            <p:cNvPr id="50" name="TextBox 84"/>
            <p:cNvSpPr txBox="1">
              <a:spLocks noChangeArrowheads="1"/>
            </p:cNvSpPr>
            <p:nvPr/>
          </p:nvSpPr>
          <p:spPr bwMode="auto">
            <a:xfrm>
              <a:off x="1456253" y="5095874"/>
              <a:ext cx="2785634" cy="277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dirty="0"/>
                <a:t>Temperature  sensor node (community A)</a:t>
              </a:r>
              <a:endParaRPr lang="nl-BE" sz="1200"/>
            </a:p>
          </p:txBody>
        </p:sp>
        <p:sp>
          <p:nvSpPr>
            <p:cNvPr id="51" name="TextBox 85"/>
            <p:cNvSpPr txBox="1">
              <a:spLocks noChangeArrowheads="1"/>
            </p:cNvSpPr>
            <p:nvPr/>
          </p:nvSpPr>
          <p:spPr bwMode="auto">
            <a:xfrm>
              <a:off x="1467830" y="5428475"/>
              <a:ext cx="3135410" cy="277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dirty="0"/>
                <a:t>Intrusion detection sensor node (community B)</a:t>
              </a:r>
            </a:p>
          </p:txBody>
        </p:sp>
        <p:grpSp>
          <p:nvGrpSpPr>
            <p:cNvPr id="9" name="Group 86"/>
            <p:cNvGrpSpPr/>
            <p:nvPr/>
          </p:nvGrpSpPr>
          <p:grpSpPr>
            <a:xfrm>
              <a:off x="3047257" y="3437100"/>
              <a:ext cx="323194" cy="439576"/>
              <a:chOff x="990600" y="3657600"/>
              <a:chExt cx="161597" cy="228600"/>
            </a:xfrm>
            <a:solidFill>
              <a:srgbClr val="00B050"/>
            </a:solidFill>
          </p:grpSpPr>
          <p:pic>
            <p:nvPicPr>
              <p:cNvPr id="127" name="Picture 4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066800" y="3657600"/>
                <a:ext cx="85397" cy="12382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28" name="Oval 127"/>
              <p:cNvSpPr/>
              <p:nvPr/>
            </p:nvSpPr>
            <p:spPr>
              <a:xfrm>
                <a:off x="990600" y="3733800"/>
                <a:ext cx="152400" cy="152400"/>
              </a:xfrm>
              <a:prstGeom prst="ellipse">
                <a:avLst/>
              </a:prstGeom>
              <a:grpFill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050" dirty="0"/>
                  <a:t>A</a:t>
                </a:r>
                <a:endParaRPr lang="nl-BE" sz="1050" dirty="0"/>
              </a:p>
            </p:txBody>
          </p:sp>
        </p:grpSp>
        <p:grpSp>
          <p:nvGrpSpPr>
            <p:cNvPr id="10" name="Group 89"/>
            <p:cNvGrpSpPr/>
            <p:nvPr/>
          </p:nvGrpSpPr>
          <p:grpSpPr>
            <a:xfrm>
              <a:off x="3428257" y="3970500"/>
              <a:ext cx="323194" cy="439576"/>
              <a:chOff x="990600" y="3657600"/>
              <a:chExt cx="161597" cy="228600"/>
            </a:xfrm>
            <a:solidFill>
              <a:srgbClr val="00B050"/>
            </a:solidFill>
          </p:grpSpPr>
          <p:pic>
            <p:nvPicPr>
              <p:cNvPr id="125" name="Picture 4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066800" y="3657600"/>
                <a:ext cx="85397" cy="12382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26" name="Oval 125"/>
              <p:cNvSpPr/>
              <p:nvPr/>
            </p:nvSpPr>
            <p:spPr>
              <a:xfrm>
                <a:off x="990600" y="3733800"/>
                <a:ext cx="152400" cy="152400"/>
              </a:xfrm>
              <a:prstGeom prst="ellipse">
                <a:avLst/>
              </a:prstGeom>
              <a:grpFill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050" dirty="0"/>
                  <a:t>A</a:t>
                </a:r>
                <a:endParaRPr lang="nl-BE" sz="1050" dirty="0"/>
              </a:p>
            </p:txBody>
          </p:sp>
        </p:grpSp>
        <p:grpSp>
          <p:nvGrpSpPr>
            <p:cNvPr id="11" name="Group 92"/>
            <p:cNvGrpSpPr/>
            <p:nvPr/>
          </p:nvGrpSpPr>
          <p:grpSpPr>
            <a:xfrm>
              <a:off x="4190257" y="3284700"/>
              <a:ext cx="323194" cy="439576"/>
              <a:chOff x="990600" y="3657600"/>
              <a:chExt cx="161597" cy="228600"/>
            </a:xfrm>
            <a:solidFill>
              <a:srgbClr val="00B050"/>
            </a:solidFill>
          </p:grpSpPr>
          <p:pic>
            <p:nvPicPr>
              <p:cNvPr id="123" name="Picture 4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066800" y="3657600"/>
                <a:ext cx="85397" cy="12382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24" name="Oval 123"/>
              <p:cNvSpPr/>
              <p:nvPr/>
            </p:nvSpPr>
            <p:spPr>
              <a:xfrm>
                <a:off x="990600" y="3733800"/>
                <a:ext cx="152400" cy="152400"/>
              </a:xfrm>
              <a:prstGeom prst="ellipse">
                <a:avLst/>
              </a:prstGeom>
              <a:grpFill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050" dirty="0"/>
                  <a:t>A</a:t>
                </a:r>
                <a:endParaRPr lang="nl-BE" sz="1050" dirty="0"/>
              </a:p>
            </p:txBody>
          </p:sp>
        </p:grpSp>
        <p:grpSp>
          <p:nvGrpSpPr>
            <p:cNvPr id="12" name="Group 95"/>
            <p:cNvGrpSpPr/>
            <p:nvPr/>
          </p:nvGrpSpPr>
          <p:grpSpPr>
            <a:xfrm>
              <a:off x="5180857" y="3665700"/>
              <a:ext cx="323194" cy="439576"/>
              <a:chOff x="990600" y="3657600"/>
              <a:chExt cx="161597" cy="228600"/>
            </a:xfrm>
            <a:solidFill>
              <a:srgbClr val="00B050"/>
            </a:solidFill>
          </p:grpSpPr>
          <p:pic>
            <p:nvPicPr>
              <p:cNvPr id="121" name="Picture 4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066800" y="3657600"/>
                <a:ext cx="85397" cy="12382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22" name="Oval 121"/>
              <p:cNvSpPr/>
              <p:nvPr/>
            </p:nvSpPr>
            <p:spPr>
              <a:xfrm>
                <a:off x="990600" y="3733800"/>
                <a:ext cx="152400" cy="152400"/>
              </a:xfrm>
              <a:prstGeom prst="ellipse">
                <a:avLst/>
              </a:prstGeom>
              <a:grpFill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050" dirty="0"/>
                  <a:t>A</a:t>
                </a:r>
                <a:endParaRPr lang="nl-BE" sz="1050" dirty="0"/>
              </a:p>
            </p:txBody>
          </p:sp>
        </p:grpSp>
        <p:grpSp>
          <p:nvGrpSpPr>
            <p:cNvPr id="13" name="Group 98"/>
            <p:cNvGrpSpPr/>
            <p:nvPr/>
          </p:nvGrpSpPr>
          <p:grpSpPr>
            <a:xfrm>
              <a:off x="6247657" y="4427700"/>
              <a:ext cx="323194" cy="439576"/>
              <a:chOff x="990600" y="3657600"/>
              <a:chExt cx="161597" cy="228600"/>
            </a:xfrm>
            <a:solidFill>
              <a:srgbClr val="00B050"/>
            </a:solidFill>
          </p:grpSpPr>
          <p:pic>
            <p:nvPicPr>
              <p:cNvPr id="119" name="Picture 4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066800" y="3657600"/>
                <a:ext cx="85397" cy="12382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20" name="Oval 119"/>
              <p:cNvSpPr/>
              <p:nvPr/>
            </p:nvSpPr>
            <p:spPr>
              <a:xfrm>
                <a:off x="990600" y="3733800"/>
                <a:ext cx="152400" cy="152400"/>
              </a:xfrm>
              <a:prstGeom prst="ellipse">
                <a:avLst/>
              </a:prstGeom>
              <a:grpFill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050" dirty="0"/>
                  <a:t>A</a:t>
                </a:r>
                <a:endParaRPr lang="nl-BE" sz="1050" dirty="0"/>
              </a:p>
            </p:txBody>
          </p:sp>
        </p:grpSp>
        <p:grpSp>
          <p:nvGrpSpPr>
            <p:cNvPr id="14" name="Group 101"/>
            <p:cNvGrpSpPr/>
            <p:nvPr/>
          </p:nvGrpSpPr>
          <p:grpSpPr>
            <a:xfrm>
              <a:off x="8305057" y="3970500"/>
              <a:ext cx="323194" cy="439576"/>
              <a:chOff x="990600" y="3657600"/>
              <a:chExt cx="161597" cy="228600"/>
            </a:xfrm>
            <a:solidFill>
              <a:srgbClr val="00B050"/>
            </a:solidFill>
          </p:grpSpPr>
          <p:pic>
            <p:nvPicPr>
              <p:cNvPr id="117" name="Picture 4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066800" y="3657600"/>
                <a:ext cx="85397" cy="12382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18" name="Oval 117"/>
              <p:cNvSpPr/>
              <p:nvPr/>
            </p:nvSpPr>
            <p:spPr>
              <a:xfrm>
                <a:off x="990600" y="3733800"/>
                <a:ext cx="152400" cy="152400"/>
              </a:xfrm>
              <a:prstGeom prst="ellipse">
                <a:avLst/>
              </a:prstGeom>
              <a:grpFill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050" dirty="0"/>
                  <a:t>A</a:t>
                </a:r>
                <a:endParaRPr lang="nl-BE" sz="1050" dirty="0"/>
              </a:p>
            </p:txBody>
          </p:sp>
        </p:grpSp>
        <p:grpSp>
          <p:nvGrpSpPr>
            <p:cNvPr id="15" name="Group 104"/>
            <p:cNvGrpSpPr/>
            <p:nvPr/>
          </p:nvGrpSpPr>
          <p:grpSpPr>
            <a:xfrm>
              <a:off x="7009657" y="3970500"/>
              <a:ext cx="323194" cy="439576"/>
              <a:chOff x="990600" y="3657600"/>
              <a:chExt cx="161597" cy="228600"/>
            </a:xfrm>
            <a:solidFill>
              <a:srgbClr val="00B050"/>
            </a:solidFill>
          </p:grpSpPr>
          <p:pic>
            <p:nvPicPr>
              <p:cNvPr id="115" name="Picture 4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066800" y="3657600"/>
                <a:ext cx="85397" cy="12382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16" name="Oval 115"/>
              <p:cNvSpPr/>
              <p:nvPr/>
            </p:nvSpPr>
            <p:spPr>
              <a:xfrm>
                <a:off x="990600" y="3733800"/>
                <a:ext cx="152400" cy="152400"/>
              </a:xfrm>
              <a:prstGeom prst="ellipse">
                <a:avLst/>
              </a:prstGeom>
              <a:grpFill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050" dirty="0"/>
                  <a:t>A</a:t>
                </a:r>
                <a:endParaRPr lang="nl-BE" sz="1050" dirty="0"/>
              </a:p>
            </p:txBody>
          </p:sp>
        </p:grpSp>
        <p:grpSp>
          <p:nvGrpSpPr>
            <p:cNvPr id="16" name="Group 107"/>
            <p:cNvGrpSpPr/>
            <p:nvPr/>
          </p:nvGrpSpPr>
          <p:grpSpPr>
            <a:xfrm>
              <a:off x="7009657" y="3208500"/>
              <a:ext cx="323194" cy="439576"/>
              <a:chOff x="990600" y="3657600"/>
              <a:chExt cx="161597" cy="228600"/>
            </a:xfrm>
            <a:solidFill>
              <a:srgbClr val="00B050"/>
            </a:solidFill>
          </p:grpSpPr>
          <p:pic>
            <p:nvPicPr>
              <p:cNvPr id="113" name="Picture 4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066800" y="3657600"/>
                <a:ext cx="85397" cy="12382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14" name="Oval 113"/>
              <p:cNvSpPr/>
              <p:nvPr/>
            </p:nvSpPr>
            <p:spPr>
              <a:xfrm>
                <a:off x="990600" y="3733800"/>
                <a:ext cx="152400" cy="152400"/>
              </a:xfrm>
              <a:prstGeom prst="ellipse">
                <a:avLst/>
              </a:prstGeom>
              <a:grpFill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050" dirty="0"/>
                  <a:t>A</a:t>
                </a:r>
                <a:endParaRPr lang="nl-BE" sz="1050" dirty="0"/>
              </a:p>
            </p:txBody>
          </p:sp>
        </p:grpSp>
        <p:grpSp>
          <p:nvGrpSpPr>
            <p:cNvPr id="17" name="Group 110"/>
            <p:cNvGrpSpPr>
              <a:grpSpLocks/>
            </p:cNvGrpSpPr>
            <p:nvPr/>
          </p:nvGrpSpPr>
          <p:grpSpPr bwMode="auto">
            <a:xfrm>
              <a:off x="1608653" y="4454072"/>
              <a:ext cx="304800" cy="384629"/>
              <a:chOff x="1219200" y="4905375"/>
              <a:chExt cx="152400" cy="200025"/>
            </a:xfrm>
          </p:grpSpPr>
          <p:pic>
            <p:nvPicPr>
              <p:cNvPr id="111" name="Picture 4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286203" y="4905375"/>
                <a:ext cx="85397" cy="1238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12" name="Isosceles Triangle 111"/>
              <p:cNvSpPr/>
              <p:nvPr/>
            </p:nvSpPr>
            <p:spPr>
              <a:xfrm>
                <a:off x="1219177" y="4953378"/>
                <a:ext cx="152394" cy="151935"/>
              </a:xfrm>
              <a:prstGeom prst="triangl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050" dirty="0"/>
                  <a:t>B</a:t>
                </a:r>
                <a:endParaRPr lang="nl-BE" sz="1050" dirty="0"/>
              </a:p>
            </p:txBody>
          </p:sp>
        </p:grpSp>
        <p:grpSp>
          <p:nvGrpSpPr>
            <p:cNvPr id="18" name="Group 113"/>
            <p:cNvGrpSpPr>
              <a:grpSpLocks/>
            </p:cNvGrpSpPr>
            <p:nvPr/>
          </p:nvGrpSpPr>
          <p:grpSpPr bwMode="auto">
            <a:xfrm>
              <a:off x="694253" y="4149272"/>
              <a:ext cx="304800" cy="384629"/>
              <a:chOff x="1219200" y="4905375"/>
              <a:chExt cx="152400" cy="200025"/>
            </a:xfrm>
          </p:grpSpPr>
          <p:pic>
            <p:nvPicPr>
              <p:cNvPr id="109" name="Picture 4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286203" y="4905375"/>
                <a:ext cx="85397" cy="1238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10" name="Isosceles Triangle 109"/>
              <p:cNvSpPr/>
              <p:nvPr/>
            </p:nvSpPr>
            <p:spPr>
              <a:xfrm>
                <a:off x="1219195" y="4953348"/>
                <a:ext cx="152394" cy="151935"/>
              </a:xfrm>
              <a:prstGeom prst="triangl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050" dirty="0"/>
                  <a:t>B</a:t>
                </a:r>
                <a:endParaRPr lang="nl-BE" sz="1050" dirty="0"/>
              </a:p>
            </p:txBody>
          </p:sp>
        </p:grpSp>
        <p:grpSp>
          <p:nvGrpSpPr>
            <p:cNvPr id="19" name="Group 116"/>
            <p:cNvGrpSpPr>
              <a:grpSpLocks/>
            </p:cNvGrpSpPr>
            <p:nvPr/>
          </p:nvGrpSpPr>
          <p:grpSpPr bwMode="auto">
            <a:xfrm>
              <a:off x="2218253" y="3492047"/>
              <a:ext cx="304800" cy="384629"/>
              <a:chOff x="1219200" y="4905375"/>
              <a:chExt cx="152400" cy="200025"/>
            </a:xfrm>
          </p:grpSpPr>
          <p:pic>
            <p:nvPicPr>
              <p:cNvPr id="107" name="Picture 4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286203" y="4905375"/>
                <a:ext cx="85397" cy="1238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08" name="Isosceles Triangle 107"/>
              <p:cNvSpPr/>
              <p:nvPr/>
            </p:nvSpPr>
            <p:spPr>
              <a:xfrm>
                <a:off x="1219164" y="4953282"/>
                <a:ext cx="152394" cy="151935"/>
              </a:xfrm>
              <a:prstGeom prst="triangl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050" dirty="0"/>
                  <a:t>B</a:t>
                </a:r>
                <a:endParaRPr lang="nl-BE" sz="1050" dirty="0"/>
              </a:p>
            </p:txBody>
          </p:sp>
        </p:grpSp>
        <p:grpSp>
          <p:nvGrpSpPr>
            <p:cNvPr id="20" name="Group 119"/>
            <p:cNvGrpSpPr>
              <a:grpSpLocks/>
            </p:cNvGrpSpPr>
            <p:nvPr/>
          </p:nvGrpSpPr>
          <p:grpSpPr bwMode="auto">
            <a:xfrm>
              <a:off x="3056453" y="3996872"/>
              <a:ext cx="304800" cy="384629"/>
              <a:chOff x="1219200" y="4905375"/>
              <a:chExt cx="152400" cy="200025"/>
            </a:xfrm>
          </p:grpSpPr>
          <p:pic>
            <p:nvPicPr>
              <p:cNvPr id="105" name="Picture 4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286203" y="4905375"/>
                <a:ext cx="85397" cy="1238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06" name="Isosceles Triangle 105"/>
              <p:cNvSpPr/>
              <p:nvPr/>
            </p:nvSpPr>
            <p:spPr>
              <a:xfrm>
                <a:off x="1219148" y="4953333"/>
                <a:ext cx="152394" cy="151935"/>
              </a:xfrm>
              <a:prstGeom prst="triangl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050" dirty="0"/>
                  <a:t>B</a:t>
                </a:r>
                <a:endParaRPr lang="nl-BE" sz="1050" dirty="0"/>
              </a:p>
            </p:txBody>
          </p:sp>
        </p:grpSp>
        <p:grpSp>
          <p:nvGrpSpPr>
            <p:cNvPr id="21" name="Group 122"/>
            <p:cNvGrpSpPr>
              <a:grpSpLocks/>
            </p:cNvGrpSpPr>
            <p:nvPr/>
          </p:nvGrpSpPr>
          <p:grpSpPr bwMode="auto">
            <a:xfrm>
              <a:off x="3437453" y="3311072"/>
              <a:ext cx="304800" cy="384629"/>
              <a:chOff x="1219200" y="4905375"/>
              <a:chExt cx="152400" cy="200025"/>
            </a:xfrm>
          </p:grpSpPr>
          <p:pic>
            <p:nvPicPr>
              <p:cNvPr id="103" name="Picture 4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286203" y="4905375"/>
                <a:ext cx="85397" cy="1238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04" name="Isosceles Triangle 103"/>
              <p:cNvSpPr/>
              <p:nvPr/>
            </p:nvSpPr>
            <p:spPr>
              <a:xfrm>
                <a:off x="1219140" y="4953264"/>
                <a:ext cx="152394" cy="151935"/>
              </a:xfrm>
              <a:prstGeom prst="triangl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050" dirty="0"/>
                  <a:t>B</a:t>
                </a:r>
                <a:endParaRPr lang="nl-BE" sz="1050" dirty="0"/>
              </a:p>
            </p:txBody>
          </p:sp>
        </p:grpSp>
        <p:grpSp>
          <p:nvGrpSpPr>
            <p:cNvPr id="22" name="Group 125"/>
            <p:cNvGrpSpPr>
              <a:grpSpLocks/>
            </p:cNvGrpSpPr>
            <p:nvPr/>
          </p:nvGrpSpPr>
          <p:grpSpPr bwMode="auto">
            <a:xfrm>
              <a:off x="4199453" y="3692072"/>
              <a:ext cx="304800" cy="384629"/>
              <a:chOff x="1219200" y="4905375"/>
              <a:chExt cx="152400" cy="200025"/>
            </a:xfrm>
          </p:grpSpPr>
          <p:pic>
            <p:nvPicPr>
              <p:cNvPr id="101" name="Picture 4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286203" y="4905375"/>
                <a:ext cx="85397" cy="1238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02" name="Isosceles Triangle 101"/>
              <p:cNvSpPr/>
              <p:nvPr/>
            </p:nvSpPr>
            <p:spPr>
              <a:xfrm>
                <a:off x="1219125" y="4953302"/>
                <a:ext cx="152394" cy="151935"/>
              </a:xfrm>
              <a:prstGeom prst="triangl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050" dirty="0"/>
                  <a:t>B</a:t>
                </a:r>
                <a:endParaRPr lang="nl-BE" sz="1050" dirty="0"/>
              </a:p>
            </p:txBody>
          </p:sp>
        </p:grpSp>
        <p:grpSp>
          <p:nvGrpSpPr>
            <p:cNvPr id="23" name="Group 128"/>
            <p:cNvGrpSpPr>
              <a:grpSpLocks/>
            </p:cNvGrpSpPr>
            <p:nvPr/>
          </p:nvGrpSpPr>
          <p:grpSpPr bwMode="auto">
            <a:xfrm>
              <a:off x="6256853" y="3234872"/>
              <a:ext cx="304800" cy="384629"/>
              <a:chOff x="1219200" y="4905375"/>
              <a:chExt cx="152400" cy="200025"/>
            </a:xfrm>
          </p:grpSpPr>
          <p:pic>
            <p:nvPicPr>
              <p:cNvPr id="99" name="Picture 4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286203" y="4905375"/>
                <a:ext cx="85397" cy="1238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00" name="Isosceles Triangle 99"/>
              <p:cNvSpPr/>
              <p:nvPr/>
            </p:nvSpPr>
            <p:spPr>
              <a:xfrm>
                <a:off x="1219083" y="4953257"/>
                <a:ext cx="152394" cy="151935"/>
              </a:xfrm>
              <a:prstGeom prst="triangl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050" dirty="0"/>
                  <a:t>B</a:t>
                </a:r>
                <a:endParaRPr lang="nl-BE" sz="1050" dirty="0"/>
              </a:p>
            </p:txBody>
          </p:sp>
        </p:grpSp>
        <p:grpSp>
          <p:nvGrpSpPr>
            <p:cNvPr id="24" name="Group 131"/>
            <p:cNvGrpSpPr>
              <a:grpSpLocks/>
            </p:cNvGrpSpPr>
            <p:nvPr/>
          </p:nvGrpSpPr>
          <p:grpSpPr bwMode="auto">
            <a:xfrm>
              <a:off x="7552253" y="4454072"/>
              <a:ext cx="304800" cy="384629"/>
              <a:chOff x="1219200" y="4905375"/>
              <a:chExt cx="152400" cy="200025"/>
            </a:xfrm>
          </p:grpSpPr>
          <p:pic>
            <p:nvPicPr>
              <p:cNvPr id="97" name="Picture 4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286203" y="4905375"/>
                <a:ext cx="85397" cy="1238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98" name="Isosceles Triangle 97"/>
              <p:cNvSpPr/>
              <p:nvPr/>
            </p:nvSpPr>
            <p:spPr>
              <a:xfrm>
                <a:off x="1219057" y="4953378"/>
                <a:ext cx="152394" cy="151935"/>
              </a:xfrm>
              <a:prstGeom prst="triangl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050" dirty="0"/>
                  <a:t>B</a:t>
                </a:r>
                <a:endParaRPr lang="nl-BE" sz="1050" dirty="0"/>
              </a:p>
            </p:txBody>
          </p:sp>
        </p:grpSp>
        <p:grpSp>
          <p:nvGrpSpPr>
            <p:cNvPr id="25" name="Group 134"/>
            <p:cNvGrpSpPr>
              <a:grpSpLocks/>
            </p:cNvGrpSpPr>
            <p:nvPr/>
          </p:nvGrpSpPr>
          <p:grpSpPr bwMode="auto">
            <a:xfrm>
              <a:off x="8314253" y="3234872"/>
              <a:ext cx="304800" cy="384629"/>
              <a:chOff x="1219200" y="4905375"/>
              <a:chExt cx="152400" cy="200025"/>
            </a:xfrm>
          </p:grpSpPr>
          <p:pic>
            <p:nvPicPr>
              <p:cNvPr id="95" name="Picture 4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286203" y="4905375"/>
                <a:ext cx="85397" cy="1238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96" name="Isosceles Triangle 95"/>
              <p:cNvSpPr/>
              <p:nvPr/>
            </p:nvSpPr>
            <p:spPr>
              <a:xfrm>
                <a:off x="1219042" y="4953257"/>
                <a:ext cx="152394" cy="151935"/>
              </a:xfrm>
              <a:prstGeom prst="triangl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050" dirty="0"/>
                  <a:t>B</a:t>
                </a:r>
                <a:endParaRPr lang="nl-BE" sz="1050" dirty="0"/>
              </a:p>
            </p:txBody>
          </p:sp>
        </p:grpSp>
        <p:sp>
          <p:nvSpPr>
            <p:cNvPr id="92" name="TextBox 137"/>
            <p:cNvSpPr txBox="1">
              <a:spLocks noChangeArrowheads="1"/>
            </p:cNvSpPr>
            <p:nvPr/>
          </p:nvSpPr>
          <p:spPr bwMode="auto">
            <a:xfrm>
              <a:off x="8190845" y="4437875"/>
              <a:ext cx="73584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b="1" dirty="0"/>
                <a:t>Sink A</a:t>
              </a:r>
              <a:endParaRPr lang="nl-BE" sz="1800" b="1"/>
            </a:p>
          </p:txBody>
        </p:sp>
        <p:sp>
          <p:nvSpPr>
            <p:cNvPr id="93" name="TextBox 138"/>
            <p:cNvSpPr txBox="1">
              <a:spLocks noChangeArrowheads="1"/>
            </p:cNvSpPr>
            <p:nvPr/>
          </p:nvSpPr>
          <p:spPr bwMode="auto">
            <a:xfrm>
              <a:off x="471296" y="4562474"/>
              <a:ext cx="797153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 b="1" dirty="0"/>
                <a:t>Sink B</a:t>
              </a:r>
              <a:endParaRPr lang="nl-BE" sz="1800" b="1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1075227" y="5019544"/>
              <a:ext cx="3771749" cy="6859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nl-BE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  <a:cs typeface="Times New Roman" pitchFamily="18" charset="0"/>
              </a:rPr>
              <a:t>A self learning approach – use case</a:t>
            </a:r>
            <a:endParaRPr lang="en-US" dirty="0">
              <a:latin typeface="+mn-lt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sz="2000" dirty="0" smtClean="0"/>
              <a:t>Final goal: three-tiered </a:t>
            </a:r>
            <a:r>
              <a:rPr lang="en-US" sz="2000" dirty="0" smtClean="0"/>
              <a:t>learning paradigm</a:t>
            </a:r>
            <a:endParaRPr lang="en-US" sz="2000" dirty="0" smtClean="0"/>
          </a:p>
          <a:p>
            <a:pPr lvl="1"/>
            <a:r>
              <a:rPr lang="en-US" sz="1800" dirty="0" smtClean="0"/>
              <a:t>Tier </a:t>
            </a:r>
            <a:r>
              <a:rPr lang="en-US" sz="1800" dirty="0" smtClean="0"/>
              <a:t>1: Optimization of service settings (in-layer)</a:t>
            </a:r>
          </a:p>
          <a:p>
            <a:pPr lvl="1"/>
            <a:r>
              <a:rPr lang="en-US" sz="1800" dirty="0" smtClean="0"/>
              <a:t>Tier </a:t>
            </a:r>
            <a:r>
              <a:rPr lang="en-US" sz="1800" dirty="0" smtClean="0"/>
              <a:t>2: Selection of optimal service sets (cross-layer)</a:t>
            </a:r>
          </a:p>
          <a:p>
            <a:pPr lvl="1"/>
            <a:r>
              <a:rPr lang="en-US" sz="1800" dirty="0" smtClean="0"/>
              <a:t>Tier </a:t>
            </a:r>
            <a:r>
              <a:rPr lang="en-US" sz="1800" dirty="0" smtClean="0"/>
              <a:t>3: Cross-network negotiation (cross-network)</a:t>
            </a:r>
          </a:p>
          <a:p>
            <a:pPr lvl="2"/>
            <a:r>
              <a:rPr lang="en-US" sz="1600" dirty="0" smtClean="0"/>
              <a:t>Also take into account the requirements of co-located networks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EAB9DA7-6DF3-4483-8BEC-E1F41FD9DBC1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75" name="Oval Callout 74"/>
          <p:cNvSpPr/>
          <p:nvPr/>
        </p:nvSpPr>
        <p:spPr>
          <a:xfrm>
            <a:off x="6248400" y="3124200"/>
            <a:ext cx="2895600" cy="1033264"/>
          </a:xfrm>
          <a:prstGeom prst="wedgeEllipse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goal:</a:t>
            </a:r>
          </a:p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Determine the best combinations of  network services</a:t>
            </a:r>
            <a:endParaRPr lang="en-US" sz="1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initial </a:t>
            </a:r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cs typeface="Times New Roman" pitchFamily="18" charset="0"/>
              </a:rPr>
              <a:t>Linear programming (LP)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>
              <a:cs typeface="Times New Roman" pitchFamily="18" charset="0"/>
            </a:endParaRPr>
          </a:p>
          <a:p>
            <a:r>
              <a:rPr lang="en-US" dirty="0" smtClean="0"/>
              <a:t>Negotiation entity (NE) collects network’s service profiles and “calculates” the optimal service set for every sub-net using an IBM’s linear programming engine </a:t>
            </a:r>
          </a:p>
          <a:p>
            <a:endParaRPr lang="en-US" dirty="0"/>
          </a:p>
        </p:txBody>
      </p:sp>
      <p:pic>
        <p:nvPicPr>
          <p:cNvPr id="4" name="Picture 3" descr="Solve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6800" y="2667000"/>
            <a:ext cx="7225395" cy="1404938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Disadvantages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Requires a priori knowledge - fixed benefits </a:t>
            </a:r>
            <a:r>
              <a:rPr lang="en-US" sz="2800" dirty="0"/>
              <a:t>and costs </a:t>
            </a:r>
            <a:r>
              <a:rPr lang="en-US" sz="2800" dirty="0" smtClean="0"/>
              <a:t> for activating each service: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pPr algn="just">
              <a:buNone/>
            </a:pPr>
            <a:r>
              <a:rPr lang="en-US" sz="1500" dirty="0" smtClean="0"/>
              <a:t>Eli de </a:t>
            </a:r>
            <a:r>
              <a:rPr lang="en-US" sz="1500" dirty="0" err="1" smtClean="0"/>
              <a:t>Poorter</a:t>
            </a:r>
            <a:r>
              <a:rPr lang="en-US" sz="1500" dirty="0" smtClean="0"/>
              <a:t>, Pieter </a:t>
            </a:r>
            <a:r>
              <a:rPr lang="en-US" sz="1500" dirty="0" err="1" smtClean="0"/>
              <a:t>Becue</a:t>
            </a:r>
            <a:r>
              <a:rPr lang="en-US" sz="1500" dirty="0" smtClean="0"/>
              <a:t>, </a:t>
            </a:r>
            <a:r>
              <a:rPr lang="en-US" sz="1500" dirty="0" err="1" smtClean="0"/>
              <a:t>Milos</a:t>
            </a:r>
            <a:r>
              <a:rPr lang="en-US" sz="1500" dirty="0" smtClean="0"/>
              <a:t> </a:t>
            </a:r>
            <a:r>
              <a:rPr lang="en-US" sz="1500" dirty="0" err="1" smtClean="0"/>
              <a:t>Rovcanin</a:t>
            </a:r>
            <a:r>
              <a:rPr lang="en-US" sz="1500" dirty="0" smtClean="0"/>
              <a:t>, </a:t>
            </a:r>
            <a:r>
              <a:rPr lang="en-US" sz="1500" dirty="0" err="1" smtClean="0"/>
              <a:t>ingrid</a:t>
            </a:r>
            <a:r>
              <a:rPr lang="en-US" sz="1500" dirty="0" smtClean="0"/>
              <a:t> </a:t>
            </a:r>
            <a:r>
              <a:rPr lang="en-US" sz="1500" dirty="0" err="1" smtClean="0"/>
              <a:t>Moerman</a:t>
            </a:r>
            <a:r>
              <a:rPr lang="en-US" sz="1500" dirty="0" smtClean="0"/>
              <a:t>, Piet </a:t>
            </a:r>
            <a:r>
              <a:rPr lang="en-US" sz="1500" dirty="0" err="1" smtClean="0"/>
              <a:t>Demeester</a:t>
            </a:r>
            <a:r>
              <a:rPr lang="en-US" sz="1500" dirty="0" smtClean="0"/>
              <a:t>, “A negotiation-based networking methodology to enable cooperation across heterogeneous co-located networks”</a:t>
            </a:r>
          </a:p>
        </p:txBody>
      </p:sp>
      <p:pic>
        <p:nvPicPr>
          <p:cNvPr id="4" name="Picture 3" descr="PS influence 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00200" y="2514600"/>
            <a:ext cx="5593814" cy="2958986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Information about the service influences is extremely difficult to obtain:</a:t>
            </a:r>
          </a:p>
          <a:p>
            <a:pPr lvl="1"/>
            <a:r>
              <a:rPr lang="en-US" sz="2000" dirty="0" smtClean="0"/>
              <a:t>Simulation </a:t>
            </a:r>
          </a:p>
          <a:p>
            <a:pPr lvl="1"/>
            <a:r>
              <a:rPr lang="en-US" sz="2000" dirty="0" smtClean="0"/>
              <a:t>From a literature</a:t>
            </a:r>
          </a:p>
          <a:p>
            <a:pPr lvl="1"/>
            <a:r>
              <a:rPr lang="en-US" sz="2000" dirty="0" smtClean="0"/>
              <a:t>Assumed …</a:t>
            </a:r>
          </a:p>
          <a:p>
            <a:pPr lvl="1">
              <a:buNone/>
            </a:pPr>
            <a:endParaRPr lang="en-US" sz="2000" dirty="0" smtClean="0"/>
          </a:p>
          <a:p>
            <a:r>
              <a:rPr lang="en-US" sz="2400" dirty="0" smtClean="0"/>
              <a:t>Most of this data relates to static networking cases and change drastically when some of the network parameters change. </a:t>
            </a:r>
          </a:p>
          <a:p>
            <a:r>
              <a:rPr lang="en-US" sz="2400" dirty="0" smtClean="0"/>
              <a:t>Conclusion:</a:t>
            </a:r>
          </a:p>
          <a:p>
            <a:pPr>
              <a:buNone/>
            </a:pPr>
            <a:r>
              <a:rPr lang="en-US" sz="2400" dirty="0" smtClean="0"/>
              <a:t>		ILP solver is a poor solution for dynamic environments </a:t>
            </a:r>
          </a:p>
          <a:p>
            <a:pPr>
              <a:buNone/>
            </a:pPr>
            <a:endParaRPr lang="en-US" sz="2400" dirty="0" smtClean="0"/>
          </a:p>
          <a:p>
            <a:pPr lvl="1"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 quo</a:t>
            </a:r>
            <a:endParaRPr lang="en-US" dirty="0"/>
          </a:p>
        </p:txBody>
      </p:sp>
      <p:pic>
        <p:nvPicPr>
          <p:cNvPr id="4" name="Content Placeholder 3" descr="IOT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38200" y="1295400"/>
            <a:ext cx="7577820" cy="3733799"/>
          </a:xfrm>
        </p:spPr>
      </p:pic>
      <p:sp>
        <p:nvSpPr>
          <p:cNvPr id="5" name="TextBox 4"/>
          <p:cNvSpPr txBox="1"/>
          <p:nvPr/>
        </p:nvSpPr>
        <p:spPr>
          <a:xfrm>
            <a:off x="1295400" y="5486400"/>
            <a:ext cx="7020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Enormous increase </a:t>
            </a:r>
            <a:r>
              <a:rPr lang="en-US" dirty="0" smtClean="0"/>
              <a:t>of the density </a:t>
            </a:r>
            <a:r>
              <a:rPr lang="en-US" dirty="0" smtClean="0"/>
              <a:t>of co-located, multi-purpose networks.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Possible alternatives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More adaptable to environments with fast changing parameters and much less demanding when it comes to a priory input information</a:t>
            </a:r>
          </a:p>
          <a:p>
            <a:pPr>
              <a:buNone/>
            </a:pPr>
            <a:endParaRPr lang="en-US" dirty="0" smtClean="0"/>
          </a:p>
          <a:p>
            <a:pPr lvl="1"/>
            <a:r>
              <a:rPr lang="en-US" dirty="0" smtClean="0"/>
              <a:t>Simulators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Mathematical modeling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Game theory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Machine – reinforcement learning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Cognition cycle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4-steps: </a:t>
            </a:r>
          </a:p>
          <a:p>
            <a:pPr lvl="1"/>
            <a:r>
              <a:rPr lang="en-US" dirty="0" smtClean="0"/>
              <a:t>Gathering Information (GI)</a:t>
            </a:r>
          </a:p>
          <a:p>
            <a:pPr lvl="1"/>
            <a:r>
              <a:rPr lang="en-US" dirty="0" smtClean="0"/>
              <a:t>Planning Actions (PA)</a:t>
            </a:r>
          </a:p>
          <a:p>
            <a:pPr lvl="1"/>
            <a:r>
              <a:rPr lang="en-US" dirty="0" smtClean="0"/>
              <a:t>Act (A)</a:t>
            </a:r>
          </a:p>
          <a:p>
            <a:pPr lvl="1"/>
            <a:r>
              <a:rPr lang="en-US" dirty="0" smtClean="0"/>
              <a:t>Collecting Feedback</a:t>
            </a:r>
            <a:endParaRPr lang="en-US" dirty="0"/>
          </a:p>
        </p:txBody>
      </p:sp>
      <p:pic>
        <p:nvPicPr>
          <p:cNvPr id="4" name="Picture 3" descr="Cognitive_cycl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48200" y="2667000"/>
            <a:ext cx="3895724" cy="3895724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Reinforcement learning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r>
              <a:rPr lang="en-US" sz="2400" dirty="0" smtClean="0"/>
              <a:t>Modeled as a Markov decision process (MDP)</a:t>
            </a:r>
          </a:p>
          <a:p>
            <a:r>
              <a:rPr lang="en-US" sz="2400" dirty="0" smtClean="0"/>
              <a:t>A decision maker goes through states: S = {S</a:t>
            </a:r>
            <a:r>
              <a:rPr lang="en-US" sz="1800" dirty="0" smtClean="0"/>
              <a:t>1</a:t>
            </a:r>
            <a:r>
              <a:rPr lang="en-US" sz="2400" dirty="0" smtClean="0"/>
              <a:t>, S</a:t>
            </a:r>
            <a:r>
              <a:rPr lang="en-US" sz="1800" dirty="0" smtClean="0"/>
              <a:t>2</a:t>
            </a:r>
            <a:r>
              <a:rPr lang="en-US" sz="2400" dirty="0" smtClean="0"/>
              <a:t>, … , S</a:t>
            </a:r>
            <a:r>
              <a:rPr lang="en-US" sz="1800" dirty="0" smtClean="0"/>
              <a:t>3</a:t>
            </a:r>
            <a:r>
              <a:rPr lang="en-US" sz="2400" dirty="0" smtClean="0"/>
              <a:t>}</a:t>
            </a:r>
          </a:p>
          <a:p>
            <a:r>
              <a:rPr lang="en-US" sz="2400" dirty="0" smtClean="0"/>
              <a:t>Taking one of the available </a:t>
            </a:r>
            <a:r>
              <a:rPr lang="en-US" sz="2400" dirty="0"/>
              <a:t>actions A = </a:t>
            </a:r>
            <a:r>
              <a:rPr lang="en-US" sz="2400" dirty="0" smtClean="0"/>
              <a:t>{a</a:t>
            </a:r>
            <a:r>
              <a:rPr lang="en-US" sz="1400" dirty="0" smtClean="0"/>
              <a:t>1</a:t>
            </a:r>
            <a:r>
              <a:rPr lang="en-US" sz="2400" dirty="0" smtClean="0"/>
              <a:t>, a</a:t>
            </a:r>
            <a:r>
              <a:rPr lang="en-US" sz="1400" dirty="0" smtClean="0"/>
              <a:t>2</a:t>
            </a:r>
            <a:r>
              <a:rPr lang="en-US" sz="2400" dirty="0" smtClean="0"/>
              <a:t>,… </a:t>
            </a:r>
            <a:r>
              <a:rPr lang="en-US" sz="2400" dirty="0" err="1" smtClean="0"/>
              <a:t>a</a:t>
            </a:r>
            <a:r>
              <a:rPr lang="en-US" sz="1400" dirty="0" err="1" smtClean="0"/>
              <a:t>N</a:t>
            </a:r>
            <a:r>
              <a:rPr lang="en-US" sz="2400" dirty="0" smtClean="0"/>
              <a:t>} at each step</a:t>
            </a:r>
          </a:p>
          <a:p>
            <a:r>
              <a:rPr lang="en-US" sz="2400" dirty="0" smtClean="0"/>
              <a:t>The Bellman equation describes the learning process:</a:t>
            </a:r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r>
              <a:rPr lang="en-US" sz="2400" dirty="0" smtClean="0"/>
              <a:t>At each step, take the action that will maximize Q-value for the given state/action pair</a:t>
            </a:r>
          </a:p>
          <a:p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3" descr="bellma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52600" y="3581400"/>
            <a:ext cx="5597425" cy="838199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Reinforcement learning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Bellman equation:</a:t>
            </a: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Immediate reward</a:t>
            </a:r>
          </a:p>
          <a:p>
            <a:pPr>
              <a:buNone/>
            </a:pPr>
            <a:endParaRPr lang="en-US" sz="2400" dirty="0" smtClean="0"/>
          </a:p>
          <a:p>
            <a:r>
              <a:rPr lang="en-US" sz="2400" dirty="0" smtClean="0"/>
              <a:t>expected future reward</a:t>
            </a:r>
          </a:p>
          <a:p>
            <a:pPr>
              <a:buNone/>
            </a:pPr>
            <a:r>
              <a:rPr lang="en-US" sz="2400" dirty="0" smtClean="0"/>
              <a:t>          </a:t>
            </a:r>
          </a:p>
          <a:p>
            <a:r>
              <a:rPr lang="en-US" sz="2400" dirty="0" smtClean="0"/>
              <a:t>state transition probability</a:t>
            </a:r>
          </a:p>
          <a:p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3" descr="bellma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43000" y="2209800"/>
            <a:ext cx="7124000" cy="1066800"/>
          </a:xfrm>
          <a:prstGeom prst="rect">
            <a:avLst/>
          </a:prstGeom>
        </p:spPr>
      </p:pic>
      <p:pic>
        <p:nvPicPr>
          <p:cNvPr id="5" name="Picture 4" descr="Imm rew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191000" y="3810000"/>
            <a:ext cx="838200" cy="487908"/>
          </a:xfrm>
          <a:prstGeom prst="rect">
            <a:avLst/>
          </a:prstGeom>
        </p:spPr>
      </p:pic>
      <p:pic>
        <p:nvPicPr>
          <p:cNvPr id="6" name="Picture 5" descr="Immediate reward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267200" y="4724400"/>
            <a:ext cx="2867025" cy="533400"/>
          </a:xfrm>
          <a:prstGeom prst="rect">
            <a:avLst/>
          </a:prstGeom>
        </p:spPr>
      </p:pic>
      <p:pic>
        <p:nvPicPr>
          <p:cNvPr id="8" name="Picture 7" descr="State Transition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267200" y="5638800"/>
            <a:ext cx="1078523" cy="4572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major issue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>
              <a:cs typeface="Times New Roman" pitchFamily="18" charset="0"/>
            </a:endParaRPr>
          </a:p>
          <a:p>
            <a:r>
              <a:rPr lang="en-US" dirty="0" smtClean="0">
                <a:cs typeface="Times New Roman" pitchFamily="18" charset="0"/>
              </a:rPr>
              <a:t>An MDP model differs from case to case. In most of them, it is not known a priory</a:t>
            </a:r>
          </a:p>
          <a:p>
            <a:endParaRPr lang="en-US" dirty="0" smtClean="0"/>
          </a:p>
          <a:p>
            <a:r>
              <a:rPr lang="en-US" dirty="0" smtClean="0"/>
              <a:t>A universal method for solving these kind of optimization problems has to be model-free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993775"/>
          </a:xfrm>
        </p:spPr>
        <p:txBody>
          <a:bodyPr/>
          <a:lstStyle/>
          <a:p>
            <a:pPr algn="ctr"/>
            <a:r>
              <a:rPr lang="en-US" dirty="0" smtClean="0"/>
              <a:t>Least Squares Policy Iteration - LSPI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1340768"/>
            <a:ext cx="8151813" cy="5203825"/>
          </a:xfrm>
        </p:spPr>
        <p:txBody>
          <a:bodyPr>
            <a:normAutofit/>
          </a:bodyPr>
          <a:lstStyle/>
          <a:p>
            <a:r>
              <a:rPr lang="en-US" sz="2400" dirty="0" smtClean="0"/>
              <a:t>First Introduced in</a:t>
            </a:r>
            <a:r>
              <a:rPr lang="en-US" sz="2000" dirty="0" smtClean="0"/>
              <a:t>: </a:t>
            </a:r>
          </a:p>
          <a:p>
            <a:pPr>
              <a:buNone/>
            </a:pPr>
            <a:r>
              <a:rPr lang="en-US" sz="2000" dirty="0" smtClean="0"/>
              <a:t>	M. </a:t>
            </a:r>
            <a:r>
              <a:rPr lang="en-US" sz="2000" dirty="0" err="1" smtClean="0"/>
              <a:t>Lagoudakis</a:t>
            </a:r>
            <a:r>
              <a:rPr lang="en-US" sz="2000" dirty="0" smtClean="0"/>
              <a:t> and R. Parr. “Model-free least-squares policy iteration”. In Proc. of NIPS, 2001. </a:t>
            </a:r>
          </a:p>
          <a:p>
            <a:pPr>
              <a:buNone/>
            </a:pPr>
            <a:endParaRPr lang="en-US" sz="2000" dirty="0" smtClean="0">
              <a:cs typeface="Times New Roman" pitchFamily="18" charset="0"/>
            </a:endParaRPr>
          </a:p>
          <a:p>
            <a:r>
              <a:rPr lang="en-US" sz="2400" dirty="0" smtClean="0">
                <a:cs typeface="Times New Roman" pitchFamily="18" charset="0"/>
              </a:rPr>
              <a:t>Instead of relying on a pre-learned MDP model, an agent </a:t>
            </a:r>
            <a:r>
              <a:rPr lang="en-US" sz="2400" dirty="0" smtClean="0">
                <a:cs typeface="Times New Roman" pitchFamily="18" charset="0"/>
              </a:rPr>
              <a:t>collects </a:t>
            </a:r>
            <a:r>
              <a:rPr lang="en-US" sz="2400" dirty="0" smtClean="0">
                <a:cs typeface="Times New Roman" pitchFamily="18" charset="0"/>
              </a:rPr>
              <a:t>process samples</a:t>
            </a:r>
          </a:p>
          <a:p>
            <a:pPr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One set can be used for different policies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Additional samples can be added, during the learning process, to an existing set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</p:txBody>
      </p:sp>
      <p:pic>
        <p:nvPicPr>
          <p:cNvPr id="4" name="Picture 3" descr="sample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62200" y="3810000"/>
            <a:ext cx="5082598" cy="59185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Least Squares Policy Iteration - LSPI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sz="2000" dirty="0" smtClean="0"/>
          </a:p>
          <a:p>
            <a:r>
              <a:rPr lang="en-US" sz="2800" dirty="0" smtClean="0"/>
              <a:t>Approximates Q-function with its linear represent</a:t>
            </a:r>
            <a:r>
              <a:rPr lang="en-US" sz="2400" dirty="0" smtClean="0"/>
              <a:t>:</a:t>
            </a:r>
          </a:p>
          <a:p>
            <a:endParaRPr lang="en-US" sz="2800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       - </a:t>
            </a:r>
            <a:r>
              <a:rPr lang="en-US" sz="2000" dirty="0" smtClean="0"/>
              <a:t>basis functions represent a network’s feature (e.g., residual energy of s’, link quality between s and s’ etc.)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                  - a corresponding weight factor</a:t>
            </a:r>
            <a:endParaRPr lang="en-US" sz="2000" dirty="0"/>
          </a:p>
        </p:txBody>
      </p:sp>
      <p:pic>
        <p:nvPicPr>
          <p:cNvPr id="4" name="Picture 3" descr="Linear approximati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38400" y="2743200"/>
            <a:ext cx="4191000" cy="571101"/>
          </a:xfrm>
          <a:prstGeom prst="rect">
            <a:avLst/>
          </a:prstGeom>
        </p:spPr>
      </p:pic>
      <p:pic>
        <p:nvPicPr>
          <p:cNvPr id="5" name="Picture 4" descr="basis functio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7200" y="3733800"/>
            <a:ext cx="943107" cy="362001"/>
          </a:xfrm>
          <a:prstGeom prst="rect">
            <a:avLst/>
          </a:prstGeom>
        </p:spPr>
      </p:pic>
      <p:pic>
        <p:nvPicPr>
          <p:cNvPr id="6" name="Picture 5" descr="weight factor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38200" y="4876800"/>
            <a:ext cx="381000" cy="326571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993775"/>
          </a:xfrm>
        </p:spPr>
        <p:txBody>
          <a:bodyPr/>
          <a:lstStyle/>
          <a:p>
            <a:pPr algn="ctr"/>
            <a:r>
              <a:rPr lang="en-US" dirty="0" smtClean="0"/>
              <a:t>Least Squares Policy Iteration - LSPI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After combining the Bellman equation and it’s linear approximation: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r>
              <a:rPr lang="en-US" sz="2000" dirty="0" smtClean="0"/>
              <a:t>And the corresponding matrices are given as</a:t>
            </a:r>
            <a:r>
              <a:rPr lang="en-US" sz="2400" dirty="0" smtClean="0"/>
              <a:t>: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/>
          </a:p>
        </p:txBody>
      </p:sp>
      <p:pic>
        <p:nvPicPr>
          <p:cNvPr id="7" name="Picture 6" descr="LSPI system of equation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48000" y="2133600"/>
            <a:ext cx="3024336" cy="1140853"/>
          </a:xfrm>
          <a:prstGeom prst="rect">
            <a:avLst/>
          </a:prstGeom>
        </p:spPr>
      </p:pic>
      <p:pic>
        <p:nvPicPr>
          <p:cNvPr id="8" name="Picture 7" descr="Matrice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24000" y="4114800"/>
            <a:ext cx="6197742" cy="2376264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Least Squares Policy Iteration - LSPI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1340768"/>
            <a:ext cx="8151813" cy="5203825"/>
          </a:xfrm>
        </p:spPr>
        <p:txBody>
          <a:bodyPr/>
          <a:lstStyle/>
          <a:p>
            <a:r>
              <a:rPr lang="en-US" sz="2400" dirty="0" smtClean="0"/>
              <a:t>Approximated values for matrices</a:t>
            </a:r>
            <a:r>
              <a:rPr lang="en-US" sz="2000" dirty="0" smtClean="0"/>
              <a:t>: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endParaRPr lang="en-US" sz="1600" dirty="0" smtClean="0"/>
          </a:p>
          <a:p>
            <a:r>
              <a:rPr lang="en-US" sz="2400" dirty="0" smtClean="0"/>
              <a:t>To improve consistency between the approximated and the actual values:</a:t>
            </a:r>
            <a:r>
              <a:rPr lang="en-US" sz="1800" dirty="0" smtClean="0"/>
              <a:t> </a:t>
            </a:r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332538"/>
            <a:ext cx="1008063" cy="365125"/>
          </a:xfrm>
          <a:prstGeom prst="rect">
            <a:avLst/>
          </a:prstGeom>
        </p:spPr>
        <p:txBody>
          <a:bodyPr/>
          <a:lstStyle/>
          <a:p>
            <a:fld id="{71A8F685-8706-447C-ADBE-376EAB5A8D5E}" type="datetime1">
              <a:rPr lang="nl-BE" smtClean="0"/>
              <a:pPr/>
              <a:t>21/06/2014</a:t>
            </a:fld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9447BFD-27A8-46CA-98C0-E2987161CF3F}" type="slidenum">
              <a:rPr lang="nl-BE" smtClean="0"/>
              <a:pPr/>
              <a:t>28</a:t>
            </a:fld>
            <a:endParaRPr lang="nl-BE"/>
          </a:p>
        </p:txBody>
      </p:sp>
      <p:pic>
        <p:nvPicPr>
          <p:cNvPr id="7" name="Picture 6" descr="Matrice - Aproksimacij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81200" y="1981200"/>
            <a:ext cx="5290393" cy="1905000"/>
          </a:xfrm>
          <a:prstGeom prst="rect">
            <a:avLst/>
          </a:prstGeom>
        </p:spPr>
      </p:pic>
      <p:pic>
        <p:nvPicPr>
          <p:cNvPr id="9" name="Picture 8" descr="Approx expectation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52600" y="5181600"/>
            <a:ext cx="5791200" cy="96202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Least Squares Policy Iteration - LSPI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u="sng" dirty="0" smtClean="0"/>
              <a:t>LSPI - strong points</a:t>
            </a:r>
            <a:r>
              <a:rPr lang="en-US" dirty="0" smtClean="0"/>
              <a:t>: </a:t>
            </a:r>
          </a:p>
          <a:p>
            <a:pPr>
              <a:buNone/>
            </a:pPr>
            <a:endParaRPr lang="en-US" sz="2400" dirty="0" smtClean="0"/>
          </a:p>
          <a:p>
            <a:r>
              <a:rPr lang="en-US" sz="1800" dirty="0" smtClean="0"/>
              <a:t>It converges faster than all other known algorithms, since the samples are used more efficiently.</a:t>
            </a:r>
          </a:p>
          <a:p>
            <a:endParaRPr lang="en-US" sz="1800" dirty="0" smtClean="0"/>
          </a:p>
          <a:p>
            <a:r>
              <a:rPr lang="en-US" sz="1800" dirty="0" smtClean="0"/>
              <a:t>It does not require fine tuning of the initial parameters such as learning rate</a:t>
            </a:r>
          </a:p>
          <a:p>
            <a:endParaRPr lang="en-US" sz="1800" dirty="0" smtClean="0"/>
          </a:p>
          <a:p>
            <a:r>
              <a:rPr lang="en-US" sz="1800" dirty="0" smtClean="0"/>
              <a:t>LSPI learns the weights of the linear functions and updates Q-values based on the most updated information regarding the features, while in other approaches agents make decisions directly based on Q-values, which may be outdated, depending on the network dynamics.</a:t>
            </a:r>
          </a:p>
          <a:p>
            <a:endParaRPr lang="en-US" sz="1800" dirty="0" smtClean="0"/>
          </a:p>
          <a:p>
            <a:r>
              <a:rPr lang="en-US" sz="1800" dirty="0" smtClean="0"/>
              <a:t>The same set of samples is used to evaluate different policies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Zooming in</a:t>
            </a:r>
            <a:endParaRPr lang="en-US" dirty="0"/>
          </a:p>
        </p:txBody>
      </p:sp>
      <p:pic>
        <p:nvPicPr>
          <p:cNvPr id="4" name="Content Placeholder 3" descr="Picture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752600" y="1295400"/>
            <a:ext cx="5895745" cy="3772548"/>
          </a:xfrm>
        </p:spPr>
      </p:pic>
      <p:sp>
        <p:nvSpPr>
          <p:cNvPr id="5" name="TextBox 4"/>
          <p:cNvSpPr txBox="1"/>
          <p:nvPr/>
        </p:nvSpPr>
        <p:spPr>
          <a:xfrm>
            <a:off x="1371600" y="5410200"/>
            <a:ext cx="68594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typical household will (is) be </a:t>
            </a:r>
            <a:r>
              <a:rPr lang="en-US" dirty="0" smtClean="0"/>
              <a:t>equipped with a number of </a:t>
            </a:r>
          </a:p>
          <a:p>
            <a:r>
              <a:rPr lang="en-US" dirty="0" smtClean="0"/>
              <a:t>wireless networks, for all sorts of purposes: controlling temperature, </a:t>
            </a:r>
          </a:p>
          <a:p>
            <a:r>
              <a:rPr lang="en-US" dirty="0" smtClean="0"/>
              <a:t>access to premises, temperature, ventilation etc.</a:t>
            </a: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257800"/>
          </a:xfrm>
        </p:spPr>
        <p:txBody>
          <a:bodyPr>
            <a:normAutofit lnSpcReduction="10000"/>
          </a:bodyPr>
          <a:lstStyle/>
          <a:p>
            <a:r>
              <a:rPr lang="en-US" sz="1800" dirty="0" err="1" smtClean="0"/>
              <a:t>Milos</a:t>
            </a:r>
            <a:r>
              <a:rPr lang="en-US" sz="1800" dirty="0" smtClean="0"/>
              <a:t> </a:t>
            </a:r>
            <a:r>
              <a:rPr lang="en-US" sz="1800" dirty="0" err="1" smtClean="0"/>
              <a:t>Rovcanin</a:t>
            </a:r>
            <a:r>
              <a:rPr lang="en-US" sz="1800" dirty="0" smtClean="0"/>
              <a:t>, Eli De </a:t>
            </a:r>
            <a:r>
              <a:rPr lang="en-US" sz="1800" dirty="0" err="1" smtClean="0"/>
              <a:t>Poorter</a:t>
            </a:r>
            <a:r>
              <a:rPr lang="en-US" sz="1800" dirty="0" smtClean="0"/>
              <a:t>, Ingrid </a:t>
            </a:r>
            <a:r>
              <a:rPr lang="en-US" sz="1800" dirty="0" err="1" smtClean="0"/>
              <a:t>Moerman</a:t>
            </a:r>
            <a:r>
              <a:rPr lang="en-US" sz="1800" dirty="0" smtClean="0"/>
              <a:t>, Piet </a:t>
            </a:r>
            <a:r>
              <a:rPr lang="en-US" sz="1800" dirty="0" err="1" smtClean="0"/>
              <a:t>Demeester</a:t>
            </a:r>
            <a:r>
              <a:rPr lang="en-US" sz="1800" dirty="0" smtClean="0"/>
              <a:t>, “</a:t>
            </a:r>
            <a:r>
              <a:rPr lang="en-US" sz="1800" b="1" dirty="0" smtClean="0"/>
              <a:t>A reinforcement learning based solution for cognitive network cooperation between co-located, heterogeneous wireless sensor networks”, </a:t>
            </a:r>
            <a:r>
              <a:rPr lang="en-US" sz="1800" dirty="0" smtClean="0"/>
              <a:t>AD HOC Networks, 17: 98-113 (2014)</a:t>
            </a:r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b="1" dirty="0" smtClean="0"/>
          </a:p>
          <a:p>
            <a:endParaRPr lang="en-US" sz="1800" b="1" dirty="0" smtClean="0"/>
          </a:p>
          <a:p>
            <a:endParaRPr lang="en-US" sz="1800" b="1" dirty="0" smtClean="0"/>
          </a:p>
          <a:p>
            <a:endParaRPr lang="en-US" sz="1800" b="1" dirty="0" smtClean="0"/>
          </a:p>
          <a:p>
            <a:endParaRPr lang="en-US" sz="1800" b="1" dirty="0" smtClean="0"/>
          </a:p>
          <a:p>
            <a:pPr>
              <a:lnSpc>
                <a:spcPct val="90000"/>
              </a:lnSpc>
              <a:buNone/>
              <a:defRPr/>
            </a:pPr>
            <a:r>
              <a:rPr lang="en-US" sz="1800" dirty="0" smtClean="0">
                <a:solidFill>
                  <a:srgbClr val="20AC00"/>
                </a:solidFill>
              </a:rPr>
              <a:t>Sub-net  A: temperature monitoring sensor nodes</a:t>
            </a:r>
          </a:p>
          <a:p>
            <a:pPr lvl="1">
              <a:lnSpc>
                <a:spcPct val="90000"/>
              </a:lnSpc>
              <a:defRPr/>
            </a:pPr>
            <a:r>
              <a:rPr lang="en-US" sz="1800" dirty="0" smtClean="0">
                <a:solidFill>
                  <a:srgbClr val="000000"/>
                </a:solidFill>
              </a:rPr>
              <a:t>Incentives: high network lifetime</a:t>
            </a:r>
          </a:p>
          <a:p>
            <a:pPr lvl="1">
              <a:lnSpc>
                <a:spcPct val="90000"/>
              </a:lnSpc>
              <a:defRPr/>
            </a:pPr>
            <a:r>
              <a:rPr lang="en-US" sz="1800" dirty="0" smtClean="0">
                <a:solidFill>
                  <a:srgbClr val="000000"/>
                </a:solidFill>
              </a:rPr>
              <a:t>Available services: packet sharing, aggregation</a:t>
            </a:r>
            <a:endParaRPr lang="en-US" sz="1400" dirty="0" smtClean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buNone/>
              <a:defRPr/>
            </a:pPr>
            <a:r>
              <a:rPr lang="en-US" sz="1800" dirty="0" smtClean="0">
                <a:solidFill>
                  <a:srgbClr val="E72D00"/>
                </a:solidFill>
              </a:rPr>
              <a:t>Sub-net  B: </a:t>
            </a:r>
            <a:r>
              <a:rPr lang="en-US" sz="1800" dirty="0" smtClean="0">
                <a:solidFill>
                  <a:srgbClr val="E72D00"/>
                </a:solidFill>
              </a:rPr>
              <a:t>intrusion detection </a:t>
            </a:r>
            <a:r>
              <a:rPr lang="en-US" sz="1800" dirty="0" smtClean="0">
                <a:solidFill>
                  <a:srgbClr val="E72D00"/>
                </a:solidFill>
              </a:rPr>
              <a:t>sensor nodes</a:t>
            </a:r>
          </a:p>
          <a:p>
            <a:pPr lvl="1">
              <a:lnSpc>
                <a:spcPct val="90000"/>
              </a:lnSpc>
              <a:defRPr/>
            </a:pPr>
            <a:r>
              <a:rPr lang="en-US" sz="1800" dirty="0" smtClean="0">
                <a:solidFill>
                  <a:srgbClr val="000000"/>
                </a:solidFill>
              </a:rPr>
              <a:t>Incentives: low delay, high network lifetime</a:t>
            </a:r>
          </a:p>
          <a:p>
            <a:pPr lvl="1">
              <a:lnSpc>
                <a:spcPct val="90000"/>
              </a:lnSpc>
              <a:defRPr/>
            </a:pPr>
            <a:r>
              <a:rPr lang="en-US" sz="1800" dirty="0" smtClean="0">
                <a:solidFill>
                  <a:srgbClr val="000000"/>
                </a:solidFill>
              </a:rPr>
              <a:t>Available services: packet sharing, aggregation</a:t>
            </a:r>
          </a:p>
          <a:p>
            <a:pPr lvl="1">
              <a:lnSpc>
                <a:spcPct val="90000"/>
              </a:lnSpc>
              <a:buNone/>
              <a:defRPr/>
            </a:pPr>
            <a:endParaRPr lang="en-US" sz="1400" dirty="0" smtClean="0">
              <a:solidFill>
                <a:srgbClr val="000000"/>
              </a:solidFill>
            </a:endParaRPr>
          </a:p>
          <a:p>
            <a:endParaRPr lang="en-US" sz="1800" b="1" dirty="0"/>
          </a:p>
        </p:txBody>
      </p:sp>
      <p:grpSp>
        <p:nvGrpSpPr>
          <p:cNvPr id="5" name="Group 2"/>
          <p:cNvGrpSpPr>
            <a:grpSpLocks/>
          </p:cNvGrpSpPr>
          <p:nvPr/>
        </p:nvGrpSpPr>
        <p:grpSpPr bwMode="auto">
          <a:xfrm>
            <a:off x="1066800" y="2514600"/>
            <a:ext cx="7356475" cy="1886895"/>
            <a:chOff x="427553" y="3208500"/>
            <a:chExt cx="8499134" cy="2496976"/>
          </a:xfrm>
        </p:grpSpPr>
        <p:pic>
          <p:nvPicPr>
            <p:cNvPr id="6" name="Picture 2" descr="D:\SVN\research\publications\Papers\Network Negotiation\Journal Version\measurements\Zuiderpoort3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27553" y="3295650"/>
              <a:ext cx="8305800" cy="1619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7" name="Group 75"/>
            <p:cNvGrpSpPr>
              <a:grpSpLocks/>
            </p:cNvGrpSpPr>
            <p:nvPr/>
          </p:nvGrpSpPr>
          <p:grpSpPr bwMode="auto">
            <a:xfrm>
              <a:off x="1151453" y="5429250"/>
              <a:ext cx="152400" cy="200025"/>
              <a:chOff x="1219200" y="4905375"/>
              <a:chExt cx="152400" cy="200025"/>
            </a:xfrm>
          </p:grpSpPr>
          <p:pic>
            <p:nvPicPr>
              <p:cNvPr id="70" name="Picture 4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286203" y="4905375"/>
                <a:ext cx="85397" cy="1238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71" name="Isosceles Triangle 70"/>
              <p:cNvSpPr/>
              <p:nvPr/>
            </p:nvSpPr>
            <p:spPr>
              <a:xfrm>
                <a:off x="1219171" y="4952957"/>
                <a:ext cx="152394" cy="152429"/>
              </a:xfrm>
              <a:prstGeom prst="triangl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050" dirty="0"/>
                  <a:t>B</a:t>
                </a:r>
                <a:endParaRPr lang="nl-BE" sz="1050" dirty="0"/>
              </a:p>
            </p:txBody>
          </p:sp>
        </p:grpSp>
        <p:grpSp>
          <p:nvGrpSpPr>
            <p:cNvPr id="8" name="Group 78"/>
            <p:cNvGrpSpPr/>
            <p:nvPr/>
          </p:nvGrpSpPr>
          <p:grpSpPr>
            <a:xfrm>
              <a:off x="1151453" y="5095875"/>
              <a:ext cx="161597" cy="228600"/>
              <a:chOff x="1143000" y="4419600"/>
              <a:chExt cx="161597" cy="228600"/>
            </a:xfrm>
            <a:solidFill>
              <a:srgbClr val="00B050"/>
            </a:solidFill>
          </p:grpSpPr>
          <p:pic>
            <p:nvPicPr>
              <p:cNvPr id="68" name="Picture 4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219200" y="4419600"/>
                <a:ext cx="85397" cy="12382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69" name="Oval 68"/>
              <p:cNvSpPr/>
              <p:nvPr/>
            </p:nvSpPr>
            <p:spPr>
              <a:xfrm>
                <a:off x="1143000" y="4495800"/>
                <a:ext cx="152400" cy="152400"/>
              </a:xfrm>
              <a:prstGeom prst="ellipse">
                <a:avLst/>
              </a:prstGeom>
              <a:grpFill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050" dirty="0"/>
                  <a:t>A</a:t>
                </a:r>
                <a:endParaRPr lang="nl-BE" sz="1050" dirty="0"/>
              </a:p>
            </p:txBody>
          </p:sp>
        </p:grpSp>
        <p:grpSp>
          <p:nvGrpSpPr>
            <p:cNvPr id="9" name="Group 81"/>
            <p:cNvGrpSpPr/>
            <p:nvPr/>
          </p:nvGrpSpPr>
          <p:grpSpPr>
            <a:xfrm>
              <a:off x="1599457" y="4122900"/>
              <a:ext cx="323194" cy="439576"/>
              <a:chOff x="990600" y="3657600"/>
              <a:chExt cx="161597" cy="228600"/>
            </a:xfrm>
            <a:solidFill>
              <a:srgbClr val="00B050"/>
            </a:solidFill>
          </p:grpSpPr>
          <p:pic>
            <p:nvPicPr>
              <p:cNvPr id="66" name="Picture 4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066800" y="3657600"/>
                <a:ext cx="85397" cy="12382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67" name="Oval 66"/>
              <p:cNvSpPr/>
              <p:nvPr/>
            </p:nvSpPr>
            <p:spPr>
              <a:xfrm>
                <a:off x="990600" y="3733800"/>
                <a:ext cx="152400" cy="152400"/>
              </a:xfrm>
              <a:prstGeom prst="ellipse">
                <a:avLst/>
              </a:prstGeom>
              <a:grpFill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050" dirty="0"/>
                  <a:t>A</a:t>
                </a:r>
                <a:endParaRPr lang="nl-BE" sz="1050" dirty="0"/>
              </a:p>
            </p:txBody>
          </p:sp>
        </p:grpSp>
        <p:sp>
          <p:nvSpPr>
            <p:cNvPr id="10" name="TextBox 84"/>
            <p:cNvSpPr txBox="1">
              <a:spLocks noChangeArrowheads="1"/>
            </p:cNvSpPr>
            <p:nvPr/>
          </p:nvSpPr>
          <p:spPr bwMode="auto">
            <a:xfrm>
              <a:off x="1456253" y="5095874"/>
              <a:ext cx="2785634" cy="277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dirty="0"/>
                <a:t>Temperature  sensor node (community A)</a:t>
              </a:r>
              <a:endParaRPr lang="nl-BE" sz="1200"/>
            </a:p>
          </p:txBody>
        </p:sp>
        <p:sp>
          <p:nvSpPr>
            <p:cNvPr id="11" name="TextBox 85"/>
            <p:cNvSpPr txBox="1">
              <a:spLocks noChangeArrowheads="1"/>
            </p:cNvSpPr>
            <p:nvPr/>
          </p:nvSpPr>
          <p:spPr bwMode="auto">
            <a:xfrm>
              <a:off x="1467830" y="5428475"/>
              <a:ext cx="3135410" cy="277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dirty="0"/>
                <a:t>Intrusion detection sensor node (community B)</a:t>
              </a:r>
            </a:p>
          </p:txBody>
        </p:sp>
        <p:grpSp>
          <p:nvGrpSpPr>
            <p:cNvPr id="12" name="Group 86"/>
            <p:cNvGrpSpPr/>
            <p:nvPr/>
          </p:nvGrpSpPr>
          <p:grpSpPr>
            <a:xfrm>
              <a:off x="3047257" y="3437100"/>
              <a:ext cx="323194" cy="439576"/>
              <a:chOff x="990600" y="3657600"/>
              <a:chExt cx="161597" cy="228600"/>
            </a:xfrm>
            <a:solidFill>
              <a:srgbClr val="00B050"/>
            </a:solidFill>
          </p:grpSpPr>
          <p:pic>
            <p:nvPicPr>
              <p:cNvPr id="64" name="Picture 4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066800" y="3657600"/>
                <a:ext cx="85397" cy="12382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65" name="Oval 64"/>
              <p:cNvSpPr/>
              <p:nvPr/>
            </p:nvSpPr>
            <p:spPr>
              <a:xfrm>
                <a:off x="990600" y="3733800"/>
                <a:ext cx="152400" cy="152400"/>
              </a:xfrm>
              <a:prstGeom prst="ellipse">
                <a:avLst/>
              </a:prstGeom>
              <a:grpFill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050" dirty="0"/>
                  <a:t>A</a:t>
                </a:r>
                <a:endParaRPr lang="nl-BE" sz="1050" dirty="0"/>
              </a:p>
            </p:txBody>
          </p:sp>
        </p:grpSp>
        <p:grpSp>
          <p:nvGrpSpPr>
            <p:cNvPr id="13" name="Group 89"/>
            <p:cNvGrpSpPr/>
            <p:nvPr/>
          </p:nvGrpSpPr>
          <p:grpSpPr>
            <a:xfrm>
              <a:off x="3428257" y="3970500"/>
              <a:ext cx="323194" cy="439576"/>
              <a:chOff x="990600" y="3657600"/>
              <a:chExt cx="161597" cy="228600"/>
            </a:xfrm>
            <a:solidFill>
              <a:srgbClr val="00B050"/>
            </a:solidFill>
          </p:grpSpPr>
          <p:pic>
            <p:nvPicPr>
              <p:cNvPr id="62" name="Picture 4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066800" y="3657600"/>
                <a:ext cx="85397" cy="12382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63" name="Oval 62"/>
              <p:cNvSpPr/>
              <p:nvPr/>
            </p:nvSpPr>
            <p:spPr>
              <a:xfrm>
                <a:off x="990600" y="3733800"/>
                <a:ext cx="152400" cy="152400"/>
              </a:xfrm>
              <a:prstGeom prst="ellipse">
                <a:avLst/>
              </a:prstGeom>
              <a:grpFill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050" dirty="0"/>
                  <a:t>A</a:t>
                </a:r>
                <a:endParaRPr lang="nl-BE" sz="1050" dirty="0"/>
              </a:p>
            </p:txBody>
          </p:sp>
        </p:grpSp>
        <p:grpSp>
          <p:nvGrpSpPr>
            <p:cNvPr id="14" name="Group 92"/>
            <p:cNvGrpSpPr/>
            <p:nvPr/>
          </p:nvGrpSpPr>
          <p:grpSpPr>
            <a:xfrm>
              <a:off x="4190257" y="3284700"/>
              <a:ext cx="323194" cy="439576"/>
              <a:chOff x="990600" y="3657600"/>
              <a:chExt cx="161597" cy="228600"/>
            </a:xfrm>
            <a:solidFill>
              <a:srgbClr val="00B050"/>
            </a:solidFill>
          </p:grpSpPr>
          <p:pic>
            <p:nvPicPr>
              <p:cNvPr id="60" name="Picture 4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066800" y="3657600"/>
                <a:ext cx="85397" cy="12382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61" name="Oval 60"/>
              <p:cNvSpPr/>
              <p:nvPr/>
            </p:nvSpPr>
            <p:spPr>
              <a:xfrm>
                <a:off x="990600" y="3733800"/>
                <a:ext cx="152400" cy="152400"/>
              </a:xfrm>
              <a:prstGeom prst="ellipse">
                <a:avLst/>
              </a:prstGeom>
              <a:grpFill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050" dirty="0"/>
                  <a:t>A</a:t>
                </a:r>
                <a:endParaRPr lang="nl-BE" sz="1050" dirty="0"/>
              </a:p>
            </p:txBody>
          </p:sp>
        </p:grpSp>
        <p:grpSp>
          <p:nvGrpSpPr>
            <p:cNvPr id="15" name="Group 95"/>
            <p:cNvGrpSpPr/>
            <p:nvPr/>
          </p:nvGrpSpPr>
          <p:grpSpPr>
            <a:xfrm>
              <a:off x="5180857" y="3665700"/>
              <a:ext cx="323194" cy="439576"/>
              <a:chOff x="990600" y="3657600"/>
              <a:chExt cx="161597" cy="228600"/>
            </a:xfrm>
            <a:solidFill>
              <a:srgbClr val="00B050"/>
            </a:solidFill>
          </p:grpSpPr>
          <p:pic>
            <p:nvPicPr>
              <p:cNvPr id="58" name="Picture 4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066800" y="3657600"/>
                <a:ext cx="85397" cy="12382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59" name="Oval 58"/>
              <p:cNvSpPr/>
              <p:nvPr/>
            </p:nvSpPr>
            <p:spPr>
              <a:xfrm>
                <a:off x="990600" y="3733800"/>
                <a:ext cx="152400" cy="152400"/>
              </a:xfrm>
              <a:prstGeom prst="ellipse">
                <a:avLst/>
              </a:prstGeom>
              <a:grpFill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050" dirty="0"/>
                  <a:t>A</a:t>
                </a:r>
                <a:endParaRPr lang="nl-BE" sz="1050" dirty="0"/>
              </a:p>
            </p:txBody>
          </p:sp>
        </p:grpSp>
        <p:grpSp>
          <p:nvGrpSpPr>
            <p:cNvPr id="16" name="Group 98"/>
            <p:cNvGrpSpPr/>
            <p:nvPr/>
          </p:nvGrpSpPr>
          <p:grpSpPr>
            <a:xfrm>
              <a:off x="6247657" y="4427700"/>
              <a:ext cx="323194" cy="439576"/>
              <a:chOff x="990600" y="3657600"/>
              <a:chExt cx="161597" cy="228600"/>
            </a:xfrm>
            <a:solidFill>
              <a:srgbClr val="00B050"/>
            </a:solidFill>
          </p:grpSpPr>
          <p:pic>
            <p:nvPicPr>
              <p:cNvPr id="56" name="Picture 4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066800" y="3657600"/>
                <a:ext cx="85397" cy="12382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57" name="Oval 56"/>
              <p:cNvSpPr/>
              <p:nvPr/>
            </p:nvSpPr>
            <p:spPr>
              <a:xfrm>
                <a:off x="990600" y="3733800"/>
                <a:ext cx="152400" cy="152400"/>
              </a:xfrm>
              <a:prstGeom prst="ellipse">
                <a:avLst/>
              </a:prstGeom>
              <a:grpFill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050" dirty="0"/>
                  <a:t>A</a:t>
                </a:r>
                <a:endParaRPr lang="nl-BE" sz="1050" dirty="0"/>
              </a:p>
            </p:txBody>
          </p:sp>
        </p:grpSp>
        <p:grpSp>
          <p:nvGrpSpPr>
            <p:cNvPr id="17" name="Group 101"/>
            <p:cNvGrpSpPr/>
            <p:nvPr/>
          </p:nvGrpSpPr>
          <p:grpSpPr>
            <a:xfrm>
              <a:off x="8305057" y="3970500"/>
              <a:ext cx="323194" cy="439576"/>
              <a:chOff x="990600" y="3657600"/>
              <a:chExt cx="161597" cy="228600"/>
            </a:xfrm>
            <a:solidFill>
              <a:srgbClr val="00B050"/>
            </a:solidFill>
          </p:grpSpPr>
          <p:pic>
            <p:nvPicPr>
              <p:cNvPr id="54" name="Picture 4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066800" y="3657600"/>
                <a:ext cx="85397" cy="12382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55" name="Oval 54"/>
              <p:cNvSpPr/>
              <p:nvPr/>
            </p:nvSpPr>
            <p:spPr>
              <a:xfrm>
                <a:off x="990600" y="3733800"/>
                <a:ext cx="152400" cy="152400"/>
              </a:xfrm>
              <a:prstGeom prst="ellipse">
                <a:avLst/>
              </a:prstGeom>
              <a:grpFill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050" dirty="0"/>
                  <a:t>A</a:t>
                </a:r>
                <a:endParaRPr lang="nl-BE" sz="1050" dirty="0"/>
              </a:p>
            </p:txBody>
          </p:sp>
        </p:grpSp>
        <p:grpSp>
          <p:nvGrpSpPr>
            <p:cNvPr id="18" name="Group 104"/>
            <p:cNvGrpSpPr/>
            <p:nvPr/>
          </p:nvGrpSpPr>
          <p:grpSpPr>
            <a:xfrm>
              <a:off x="7009657" y="3970500"/>
              <a:ext cx="323194" cy="439576"/>
              <a:chOff x="990600" y="3657600"/>
              <a:chExt cx="161597" cy="228600"/>
            </a:xfrm>
            <a:solidFill>
              <a:srgbClr val="00B050"/>
            </a:solidFill>
          </p:grpSpPr>
          <p:pic>
            <p:nvPicPr>
              <p:cNvPr id="52" name="Picture 4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066800" y="3657600"/>
                <a:ext cx="85397" cy="12382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53" name="Oval 52"/>
              <p:cNvSpPr/>
              <p:nvPr/>
            </p:nvSpPr>
            <p:spPr>
              <a:xfrm>
                <a:off x="990600" y="3733800"/>
                <a:ext cx="152400" cy="152400"/>
              </a:xfrm>
              <a:prstGeom prst="ellipse">
                <a:avLst/>
              </a:prstGeom>
              <a:grpFill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050" dirty="0"/>
                  <a:t>A</a:t>
                </a:r>
                <a:endParaRPr lang="nl-BE" sz="1050" dirty="0"/>
              </a:p>
            </p:txBody>
          </p:sp>
        </p:grpSp>
        <p:grpSp>
          <p:nvGrpSpPr>
            <p:cNvPr id="19" name="Group 107"/>
            <p:cNvGrpSpPr/>
            <p:nvPr/>
          </p:nvGrpSpPr>
          <p:grpSpPr>
            <a:xfrm>
              <a:off x="7009657" y="3208500"/>
              <a:ext cx="323194" cy="439576"/>
              <a:chOff x="990600" y="3657600"/>
              <a:chExt cx="161597" cy="228600"/>
            </a:xfrm>
            <a:solidFill>
              <a:srgbClr val="00B050"/>
            </a:solidFill>
          </p:grpSpPr>
          <p:pic>
            <p:nvPicPr>
              <p:cNvPr id="50" name="Picture 4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066800" y="3657600"/>
                <a:ext cx="85397" cy="12382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51" name="Oval 50"/>
              <p:cNvSpPr/>
              <p:nvPr/>
            </p:nvSpPr>
            <p:spPr>
              <a:xfrm>
                <a:off x="990600" y="3733800"/>
                <a:ext cx="152400" cy="152400"/>
              </a:xfrm>
              <a:prstGeom prst="ellipse">
                <a:avLst/>
              </a:prstGeom>
              <a:grpFill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050" dirty="0"/>
                  <a:t>A</a:t>
                </a:r>
                <a:endParaRPr lang="nl-BE" sz="1050" dirty="0"/>
              </a:p>
            </p:txBody>
          </p:sp>
        </p:grpSp>
        <p:grpSp>
          <p:nvGrpSpPr>
            <p:cNvPr id="20" name="Group 110"/>
            <p:cNvGrpSpPr>
              <a:grpSpLocks/>
            </p:cNvGrpSpPr>
            <p:nvPr/>
          </p:nvGrpSpPr>
          <p:grpSpPr bwMode="auto">
            <a:xfrm>
              <a:off x="1608653" y="4454072"/>
              <a:ext cx="304800" cy="384629"/>
              <a:chOff x="1219200" y="4905375"/>
              <a:chExt cx="152400" cy="200025"/>
            </a:xfrm>
          </p:grpSpPr>
          <p:pic>
            <p:nvPicPr>
              <p:cNvPr id="48" name="Picture 4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286203" y="4905375"/>
                <a:ext cx="85397" cy="1238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49" name="Isosceles Triangle 48"/>
              <p:cNvSpPr/>
              <p:nvPr/>
            </p:nvSpPr>
            <p:spPr>
              <a:xfrm>
                <a:off x="1219177" y="4953378"/>
                <a:ext cx="152394" cy="151935"/>
              </a:xfrm>
              <a:prstGeom prst="triangl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050" dirty="0"/>
                  <a:t>B</a:t>
                </a:r>
                <a:endParaRPr lang="nl-BE" sz="1050" dirty="0"/>
              </a:p>
            </p:txBody>
          </p:sp>
        </p:grpSp>
        <p:grpSp>
          <p:nvGrpSpPr>
            <p:cNvPr id="21" name="Group 113"/>
            <p:cNvGrpSpPr>
              <a:grpSpLocks/>
            </p:cNvGrpSpPr>
            <p:nvPr/>
          </p:nvGrpSpPr>
          <p:grpSpPr bwMode="auto">
            <a:xfrm>
              <a:off x="694253" y="4149272"/>
              <a:ext cx="304800" cy="384629"/>
              <a:chOff x="1219200" y="4905375"/>
              <a:chExt cx="152400" cy="200025"/>
            </a:xfrm>
          </p:grpSpPr>
          <p:pic>
            <p:nvPicPr>
              <p:cNvPr id="46" name="Picture 4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286203" y="4905375"/>
                <a:ext cx="85397" cy="1238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47" name="Isosceles Triangle 46"/>
              <p:cNvSpPr/>
              <p:nvPr/>
            </p:nvSpPr>
            <p:spPr>
              <a:xfrm>
                <a:off x="1219195" y="4953348"/>
                <a:ext cx="152394" cy="151935"/>
              </a:xfrm>
              <a:prstGeom prst="triangl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050" dirty="0"/>
                  <a:t>B</a:t>
                </a:r>
                <a:endParaRPr lang="nl-BE" sz="1050" dirty="0"/>
              </a:p>
            </p:txBody>
          </p:sp>
        </p:grpSp>
        <p:grpSp>
          <p:nvGrpSpPr>
            <p:cNvPr id="22" name="Group 116"/>
            <p:cNvGrpSpPr>
              <a:grpSpLocks/>
            </p:cNvGrpSpPr>
            <p:nvPr/>
          </p:nvGrpSpPr>
          <p:grpSpPr bwMode="auto">
            <a:xfrm>
              <a:off x="2218253" y="3492047"/>
              <a:ext cx="304800" cy="384629"/>
              <a:chOff x="1219200" y="4905375"/>
              <a:chExt cx="152400" cy="200025"/>
            </a:xfrm>
          </p:grpSpPr>
          <p:pic>
            <p:nvPicPr>
              <p:cNvPr id="44" name="Picture 4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286203" y="4905375"/>
                <a:ext cx="85397" cy="1238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45" name="Isosceles Triangle 44"/>
              <p:cNvSpPr/>
              <p:nvPr/>
            </p:nvSpPr>
            <p:spPr>
              <a:xfrm>
                <a:off x="1219164" y="4953282"/>
                <a:ext cx="152394" cy="151935"/>
              </a:xfrm>
              <a:prstGeom prst="triangl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050" dirty="0"/>
                  <a:t>B</a:t>
                </a:r>
                <a:endParaRPr lang="nl-BE" sz="1050" dirty="0"/>
              </a:p>
            </p:txBody>
          </p:sp>
        </p:grpSp>
        <p:grpSp>
          <p:nvGrpSpPr>
            <p:cNvPr id="23" name="Group 119"/>
            <p:cNvGrpSpPr>
              <a:grpSpLocks/>
            </p:cNvGrpSpPr>
            <p:nvPr/>
          </p:nvGrpSpPr>
          <p:grpSpPr bwMode="auto">
            <a:xfrm>
              <a:off x="3056453" y="3996872"/>
              <a:ext cx="304800" cy="384629"/>
              <a:chOff x="1219200" y="4905375"/>
              <a:chExt cx="152400" cy="200025"/>
            </a:xfrm>
          </p:grpSpPr>
          <p:pic>
            <p:nvPicPr>
              <p:cNvPr id="42" name="Picture 4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286203" y="4905375"/>
                <a:ext cx="85397" cy="1238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43" name="Isosceles Triangle 42"/>
              <p:cNvSpPr/>
              <p:nvPr/>
            </p:nvSpPr>
            <p:spPr>
              <a:xfrm>
                <a:off x="1219148" y="4953333"/>
                <a:ext cx="152394" cy="151935"/>
              </a:xfrm>
              <a:prstGeom prst="triangl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050" dirty="0"/>
                  <a:t>B</a:t>
                </a:r>
                <a:endParaRPr lang="nl-BE" sz="1050" dirty="0"/>
              </a:p>
            </p:txBody>
          </p:sp>
        </p:grpSp>
        <p:grpSp>
          <p:nvGrpSpPr>
            <p:cNvPr id="24" name="Group 122"/>
            <p:cNvGrpSpPr>
              <a:grpSpLocks/>
            </p:cNvGrpSpPr>
            <p:nvPr/>
          </p:nvGrpSpPr>
          <p:grpSpPr bwMode="auto">
            <a:xfrm>
              <a:off x="3437453" y="3311072"/>
              <a:ext cx="304800" cy="384629"/>
              <a:chOff x="1219200" y="4905375"/>
              <a:chExt cx="152400" cy="200025"/>
            </a:xfrm>
          </p:grpSpPr>
          <p:pic>
            <p:nvPicPr>
              <p:cNvPr id="40" name="Picture 4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286203" y="4905375"/>
                <a:ext cx="85397" cy="1238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41" name="Isosceles Triangle 40"/>
              <p:cNvSpPr/>
              <p:nvPr/>
            </p:nvSpPr>
            <p:spPr>
              <a:xfrm>
                <a:off x="1219140" y="4953264"/>
                <a:ext cx="152394" cy="151935"/>
              </a:xfrm>
              <a:prstGeom prst="triangl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050" dirty="0"/>
                  <a:t>B</a:t>
                </a:r>
                <a:endParaRPr lang="nl-BE" sz="1050" dirty="0"/>
              </a:p>
            </p:txBody>
          </p:sp>
        </p:grpSp>
        <p:grpSp>
          <p:nvGrpSpPr>
            <p:cNvPr id="25" name="Group 125"/>
            <p:cNvGrpSpPr>
              <a:grpSpLocks/>
            </p:cNvGrpSpPr>
            <p:nvPr/>
          </p:nvGrpSpPr>
          <p:grpSpPr bwMode="auto">
            <a:xfrm>
              <a:off x="4199453" y="3692072"/>
              <a:ext cx="304800" cy="384629"/>
              <a:chOff x="1219200" y="4905375"/>
              <a:chExt cx="152400" cy="200025"/>
            </a:xfrm>
          </p:grpSpPr>
          <p:pic>
            <p:nvPicPr>
              <p:cNvPr id="38" name="Picture 4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286203" y="4905375"/>
                <a:ext cx="85397" cy="1238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39" name="Isosceles Triangle 38"/>
              <p:cNvSpPr/>
              <p:nvPr/>
            </p:nvSpPr>
            <p:spPr>
              <a:xfrm>
                <a:off x="1219125" y="4953302"/>
                <a:ext cx="152394" cy="151935"/>
              </a:xfrm>
              <a:prstGeom prst="triangl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050" dirty="0"/>
                  <a:t>B</a:t>
                </a:r>
                <a:endParaRPr lang="nl-BE" sz="1050" dirty="0"/>
              </a:p>
            </p:txBody>
          </p:sp>
        </p:grpSp>
        <p:grpSp>
          <p:nvGrpSpPr>
            <p:cNvPr id="26" name="Group 128"/>
            <p:cNvGrpSpPr>
              <a:grpSpLocks/>
            </p:cNvGrpSpPr>
            <p:nvPr/>
          </p:nvGrpSpPr>
          <p:grpSpPr bwMode="auto">
            <a:xfrm>
              <a:off x="6256853" y="3234872"/>
              <a:ext cx="304800" cy="384629"/>
              <a:chOff x="1219200" y="4905375"/>
              <a:chExt cx="152400" cy="200025"/>
            </a:xfrm>
          </p:grpSpPr>
          <p:pic>
            <p:nvPicPr>
              <p:cNvPr id="36" name="Picture 4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286203" y="4905375"/>
                <a:ext cx="85397" cy="1238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37" name="Isosceles Triangle 36"/>
              <p:cNvSpPr/>
              <p:nvPr/>
            </p:nvSpPr>
            <p:spPr>
              <a:xfrm>
                <a:off x="1219083" y="4953257"/>
                <a:ext cx="152394" cy="151935"/>
              </a:xfrm>
              <a:prstGeom prst="triangl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050" dirty="0"/>
                  <a:t>B</a:t>
                </a:r>
                <a:endParaRPr lang="nl-BE" sz="1050" dirty="0"/>
              </a:p>
            </p:txBody>
          </p:sp>
        </p:grpSp>
        <p:grpSp>
          <p:nvGrpSpPr>
            <p:cNvPr id="27" name="Group 131"/>
            <p:cNvGrpSpPr>
              <a:grpSpLocks/>
            </p:cNvGrpSpPr>
            <p:nvPr/>
          </p:nvGrpSpPr>
          <p:grpSpPr bwMode="auto">
            <a:xfrm>
              <a:off x="7552253" y="4454072"/>
              <a:ext cx="304800" cy="384629"/>
              <a:chOff x="1219200" y="4905375"/>
              <a:chExt cx="152400" cy="200025"/>
            </a:xfrm>
          </p:grpSpPr>
          <p:pic>
            <p:nvPicPr>
              <p:cNvPr id="34" name="Picture 4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286203" y="4905375"/>
                <a:ext cx="85397" cy="1238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35" name="Isosceles Triangle 34"/>
              <p:cNvSpPr/>
              <p:nvPr/>
            </p:nvSpPr>
            <p:spPr>
              <a:xfrm>
                <a:off x="1219057" y="4953378"/>
                <a:ext cx="152394" cy="151935"/>
              </a:xfrm>
              <a:prstGeom prst="triangl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050" dirty="0"/>
                  <a:t>B</a:t>
                </a:r>
                <a:endParaRPr lang="nl-BE" sz="1050" dirty="0"/>
              </a:p>
            </p:txBody>
          </p:sp>
        </p:grpSp>
        <p:grpSp>
          <p:nvGrpSpPr>
            <p:cNvPr id="28" name="Group 134"/>
            <p:cNvGrpSpPr>
              <a:grpSpLocks/>
            </p:cNvGrpSpPr>
            <p:nvPr/>
          </p:nvGrpSpPr>
          <p:grpSpPr bwMode="auto">
            <a:xfrm>
              <a:off x="8314253" y="3234872"/>
              <a:ext cx="304800" cy="384629"/>
              <a:chOff x="1219200" y="4905375"/>
              <a:chExt cx="152400" cy="200025"/>
            </a:xfrm>
          </p:grpSpPr>
          <p:pic>
            <p:nvPicPr>
              <p:cNvPr id="32" name="Picture 4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286203" y="4905375"/>
                <a:ext cx="85397" cy="1238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33" name="Isosceles Triangle 32"/>
              <p:cNvSpPr/>
              <p:nvPr/>
            </p:nvSpPr>
            <p:spPr>
              <a:xfrm>
                <a:off x="1219042" y="4953257"/>
                <a:ext cx="152394" cy="151935"/>
              </a:xfrm>
              <a:prstGeom prst="triangl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050" dirty="0"/>
                  <a:t>B</a:t>
                </a:r>
                <a:endParaRPr lang="nl-BE" sz="1050" dirty="0"/>
              </a:p>
            </p:txBody>
          </p:sp>
        </p:grpSp>
        <p:sp>
          <p:nvSpPr>
            <p:cNvPr id="29" name="TextBox 137"/>
            <p:cNvSpPr txBox="1">
              <a:spLocks noChangeArrowheads="1"/>
            </p:cNvSpPr>
            <p:nvPr/>
          </p:nvSpPr>
          <p:spPr bwMode="auto">
            <a:xfrm>
              <a:off x="8190845" y="4437875"/>
              <a:ext cx="73584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b="1" dirty="0"/>
                <a:t>Sink A</a:t>
              </a:r>
              <a:endParaRPr lang="nl-BE" sz="1800" b="1"/>
            </a:p>
          </p:txBody>
        </p:sp>
        <p:sp>
          <p:nvSpPr>
            <p:cNvPr id="30" name="TextBox 138"/>
            <p:cNvSpPr txBox="1">
              <a:spLocks noChangeArrowheads="1"/>
            </p:cNvSpPr>
            <p:nvPr/>
          </p:nvSpPr>
          <p:spPr bwMode="auto">
            <a:xfrm>
              <a:off x="471296" y="4562474"/>
              <a:ext cx="797153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 b="1" dirty="0"/>
                <a:t>Sink B</a:t>
              </a:r>
              <a:endParaRPr lang="nl-BE" sz="1800" b="1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075227" y="5019544"/>
              <a:ext cx="3771749" cy="6859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nl-BE"/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229600" cy="5105400"/>
          </a:xfrm>
        </p:spPr>
        <p:txBody>
          <a:bodyPr>
            <a:normAutofit lnSpcReduction="10000"/>
          </a:bodyPr>
          <a:lstStyle/>
          <a:p>
            <a:endParaRPr lang="en-US" sz="2400" dirty="0" smtClean="0"/>
          </a:p>
          <a:p>
            <a:r>
              <a:rPr lang="en-US" sz="2400" dirty="0" smtClean="0"/>
              <a:t>A service combination represent a state</a:t>
            </a:r>
          </a:p>
          <a:p>
            <a:pPr>
              <a:buNone/>
            </a:pPr>
            <a:r>
              <a:rPr lang="en-US" sz="2400" dirty="0" smtClean="0"/>
              <a:t>	S = {s</a:t>
            </a:r>
            <a:r>
              <a:rPr lang="en-US" sz="1600" dirty="0" smtClean="0"/>
              <a:t>0</a:t>
            </a:r>
            <a:r>
              <a:rPr lang="en-US" sz="2400" dirty="0" smtClean="0"/>
              <a:t>,s</a:t>
            </a:r>
            <a:r>
              <a:rPr lang="en-US" sz="1600" dirty="0" smtClean="0"/>
              <a:t>1</a:t>
            </a:r>
            <a:r>
              <a:rPr lang="en-US" sz="2400" dirty="0" smtClean="0"/>
              <a:t>,s</a:t>
            </a:r>
            <a:r>
              <a:rPr lang="en-US" sz="1600" dirty="0" smtClean="0"/>
              <a:t>2</a:t>
            </a:r>
            <a:r>
              <a:rPr lang="en-US" sz="2400" dirty="0" smtClean="0"/>
              <a:t>,s</a:t>
            </a:r>
            <a:r>
              <a:rPr lang="en-US" sz="1600" dirty="0" smtClean="0"/>
              <a:t>3</a:t>
            </a:r>
            <a:r>
              <a:rPr lang="en-US" sz="2400" dirty="0" smtClean="0"/>
              <a:t>}</a:t>
            </a:r>
          </a:p>
          <a:p>
            <a:pPr>
              <a:buNone/>
            </a:pPr>
            <a:endParaRPr lang="en-US" sz="2400" dirty="0" smtClean="0"/>
          </a:p>
          <a:p>
            <a:r>
              <a:rPr lang="en-US" sz="2400" dirty="0" smtClean="0"/>
              <a:t>Activating or deactivating a service</a:t>
            </a:r>
          </a:p>
          <a:p>
            <a:pPr>
              <a:buNone/>
            </a:pPr>
            <a:r>
              <a:rPr lang="en-US" sz="2400" dirty="0" smtClean="0"/>
              <a:t>	is considered to be an action </a:t>
            </a:r>
          </a:p>
          <a:p>
            <a:pPr>
              <a:buNone/>
            </a:pPr>
            <a:r>
              <a:rPr lang="en-US" sz="2400" dirty="0" smtClean="0"/>
              <a:t>	A = {a</a:t>
            </a:r>
            <a:r>
              <a:rPr lang="en-US" sz="1800" dirty="0" smtClean="0"/>
              <a:t>1</a:t>
            </a:r>
            <a:r>
              <a:rPr lang="en-US" sz="2400" dirty="0" smtClean="0"/>
              <a:t>,a</a:t>
            </a:r>
            <a:r>
              <a:rPr lang="en-US" sz="1800" dirty="0" smtClean="0"/>
              <a:t>2</a:t>
            </a:r>
            <a:r>
              <a:rPr lang="en-US" sz="2400" dirty="0" smtClean="0"/>
              <a:t>,a</a:t>
            </a:r>
            <a:r>
              <a:rPr lang="en-US" sz="1800" dirty="0" smtClean="0"/>
              <a:t>3</a:t>
            </a:r>
            <a:r>
              <a:rPr lang="en-US" sz="2400" dirty="0" smtClean="0"/>
              <a:t>,a</a:t>
            </a:r>
            <a:r>
              <a:rPr lang="en-US" sz="1800" dirty="0" smtClean="0"/>
              <a:t>4</a:t>
            </a:r>
            <a:r>
              <a:rPr lang="en-US" sz="2400" dirty="0" smtClean="0"/>
              <a:t>}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r>
              <a:rPr lang="en-US" dirty="0" smtClean="0"/>
              <a:t>Reuse of the existing data (CPLEX ILP Solver)</a:t>
            </a:r>
          </a:p>
          <a:p>
            <a:pPr>
              <a:buNone/>
            </a:pPr>
            <a:r>
              <a:rPr lang="en-US" dirty="0" smtClean="0"/>
              <a:t>	- </a:t>
            </a:r>
            <a:r>
              <a:rPr lang="en-US" sz="2400" dirty="0" smtClean="0"/>
              <a:t>reduced set of states and constrained actions</a:t>
            </a:r>
            <a:endParaRPr lang="en-US" sz="2400" dirty="0"/>
          </a:p>
        </p:txBody>
      </p:sp>
      <p:pic>
        <p:nvPicPr>
          <p:cNvPr id="4" name="Picture 3" descr="Action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15000" y="1371600"/>
            <a:ext cx="3287557" cy="351064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cs typeface="Times New Roman" pitchFamily="18" charset="0"/>
              </a:rPr>
              <a:t>Two phase process: </a:t>
            </a:r>
            <a:endParaRPr lang="en-US" dirty="0" smtClean="0">
              <a:cs typeface="Times New Roman" pitchFamily="18" charset="0"/>
            </a:endParaRPr>
          </a:p>
          <a:p>
            <a:endParaRPr lang="en-US" dirty="0" smtClean="0">
              <a:cs typeface="Times New Roman" pitchFamily="18" charset="0"/>
            </a:endParaRPr>
          </a:p>
          <a:p>
            <a:pPr lvl="1"/>
            <a:r>
              <a:rPr lang="en-US" dirty="0" smtClean="0">
                <a:cs typeface="Times New Roman" pitchFamily="18" charset="0"/>
              </a:rPr>
              <a:t> </a:t>
            </a:r>
            <a:r>
              <a:rPr lang="en-US" b="1" dirty="0" smtClean="0">
                <a:cs typeface="Times New Roman" pitchFamily="18" charset="0"/>
              </a:rPr>
              <a:t>Exploration</a:t>
            </a:r>
            <a:r>
              <a:rPr lang="en-US" dirty="0" smtClean="0">
                <a:cs typeface="Times New Roman" pitchFamily="18" charset="0"/>
              </a:rPr>
              <a:t> phase – </a:t>
            </a:r>
            <a:r>
              <a:rPr lang="en-US" b="0" dirty="0" smtClean="0">
                <a:cs typeface="Times New Roman" pitchFamily="18" charset="0"/>
              </a:rPr>
              <a:t>Exhaustive search through the state problem space, investigating every service </a:t>
            </a:r>
            <a:r>
              <a:rPr lang="en-US" b="0" dirty="0" smtClean="0">
                <a:cs typeface="Times New Roman" pitchFamily="18" charset="0"/>
              </a:rPr>
              <a:t>combination</a:t>
            </a:r>
          </a:p>
          <a:p>
            <a:pPr lvl="1"/>
            <a:endParaRPr lang="en-US" b="0" dirty="0" smtClean="0">
              <a:cs typeface="Times New Roman" pitchFamily="18" charset="0"/>
            </a:endParaRPr>
          </a:p>
          <a:p>
            <a:pPr lvl="1"/>
            <a:r>
              <a:rPr lang="en-US" dirty="0" smtClean="0">
                <a:cs typeface="Times New Roman" pitchFamily="18" charset="0"/>
              </a:rPr>
              <a:t> </a:t>
            </a:r>
            <a:r>
              <a:rPr lang="en-US" b="1" dirty="0" smtClean="0">
                <a:cs typeface="Times New Roman" pitchFamily="18" charset="0"/>
              </a:rPr>
              <a:t>Exploitation</a:t>
            </a:r>
            <a:r>
              <a:rPr lang="en-US" dirty="0" smtClean="0">
                <a:cs typeface="Times New Roman" pitchFamily="18" charset="0"/>
              </a:rPr>
              <a:t> phase – </a:t>
            </a:r>
            <a:r>
              <a:rPr lang="en-US" b="0" dirty="0" smtClean="0">
                <a:cs typeface="Times New Roman" pitchFamily="18" charset="0"/>
              </a:rPr>
              <a:t>use “Epsilon greedy” algorithm to enforce optimal decisions, while staying versatile to adapt to possible network condition changes</a:t>
            </a:r>
            <a:endParaRPr lang="en-US" b="0" dirty="0"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54A60F7-74A3-481B-8EFE-A8A39D7A3B96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32</a:t>
            </a:fld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00600"/>
          </a:xfrm>
        </p:spPr>
        <p:txBody>
          <a:bodyPr>
            <a:normAutofit/>
          </a:bodyPr>
          <a:lstStyle/>
          <a:p>
            <a:r>
              <a:rPr lang="en-US" dirty="0" smtClean="0"/>
              <a:t>Exploration phase:</a:t>
            </a:r>
          </a:p>
          <a:p>
            <a:pPr lvl="1"/>
            <a:endParaRPr lang="en-US" sz="1800" dirty="0" smtClean="0"/>
          </a:p>
          <a:p>
            <a:pPr lvl="1"/>
            <a:r>
              <a:rPr lang="en-US" sz="1800" dirty="0" smtClean="0"/>
              <a:t>Collect </a:t>
            </a:r>
            <a:r>
              <a:rPr lang="en-US" sz="1800" dirty="0" smtClean="0"/>
              <a:t>the information about </a:t>
            </a:r>
          </a:p>
          <a:p>
            <a:pPr lvl="1">
              <a:buNone/>
            </a:pPr>
            <a:r>
              <a:rPr lang="en-US" sz="1800" dirty="0" smtClean="0"/>
              <a:t>every state/action </a:t>
            </a:r>
            <a:r>
              <a:rPr lang="en-US" sz="1800" dirty="0" smtClean="0"/>
              <a:t>pair</a:t>
            </a:r>
          </a:p>
          <a:p>
            <a:pPr lvl="1">
              <a:buNone/>
            </a:pPr>
            <a:endParaRPr lang="en-US" sz="1800" dirty="0" smtClean="0"/>
          </a:p>
          <a:p>
            <a:pPr lvl="1"/>
            <a:r>
              <a:rPr lang="en-US" sz="1800" dirty="0" smtClean="0"/>
              <a:t>Use a pseudo random walk to</a:t>
            </a:r>
          </a:p>
          <a:p>
            <a:pPr lvl="1">
              <a:buNone/>
            </a:pPr>
            <a:r>
              <a:rPr lang="en-US" sz="1800" dirty="0" smtClean="0"/>
              <a:t> collect samples</a:t>
            </a:r>
          </a:p>
          <a:p>
            <a:pPr lvl="1"/>
            <a:endParaRPr lang="en-US" sz="1800" dirty="0" smtClean="0"/>
          </a:p>
          <a:p>
            <a:pPr lvl="1"/>
            <a:r>
              <a:rPr lang="en-US" sz="1800" dirty="0" smtClean="0"/>
              <a:t>Once it is done, calculate the </a:t>
            </a:r>
          </a:p>
          <a:p>
            <a:pPr lvl="1">
              <a:buNone/>
            </a:pPr>
            <a:r>
              <a:rPr lang="en-US" sz="1800" dirty="0" smtClean="0"/>
              <a:t>initial set of weights and Q values</a:t>
            </a:r>
          </a:p>
        </p:txBody>
      </p:sp>
      <p:pic>
        <p:nvPicPr>
          <p:cNvPr id="5" name="Picture 4" descr="Exploration Phase 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43400" y="2057400"/>
            <a:ext cx="4599516" cy="312420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Exploitation phase:</a:t>
            </a:r>
          </a:p>
          <a:p>
            <a:pPr lvl="1"/>
            <a:r>
              <a:rPr lang="en-US" sz="2000" dirty="0" smtClean="0"/>
              <a:t>Percentage of the number of episodes that system have spent in each state during a particular experimental run. Each run is characterized by a different value of the “epsilon” </a:t>
            </a:r>
            <a:r>
              <a:rPr lang="pt-BR" sz="2000" dirty="0" smtClean="0"/>
              <a:t>factor = (0.9, 0.7, 0.4, 0.1).</a:t>
            </a:r>
            <a:endParaRPr lang="en-US" sz="2000" dirty="0" smtClean="0"/>
          </a:p>
        </p:txBody>
      </p:sp>
      <p:pic>
        <p:nvPicPr>
          <p:cNvPr id="4" name="Picture 3" descr="Exploitation phase - greedy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6800" y="3657600"/>
            <a:ext cx="7271657" cy="16764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r>
              <a:rPr lang="en-US" dirty="0" smtClean="0"/>
              <a:t>The “worst case” scenario:</a:t>
            </a:r>
          </a:p>
          <a:p>
            <a:pPr lvl="1"/>
            <a:r>
              <a:rPr lang="en-US" sz="2000" dirty="0" smtClean="0"/>
              <a:t>The optimal and the worst performing service combinations switch performances (not highly probable – for a demonstration purpose only)</a:t>
            </a:r>
          </a:p>
          <a:p>
            <a:pPr lvl="1"/>
            <a:endParaRPr lang="en-US" dirty="0"/>
          </a:p>
        </p:txBody>
      </p:sp>
      <p:pic>
        <p:nvPicPr>
          <p:cNvPr id="4" name="Picture 3" descr="Condition change - GREEDY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0" y="3048000"/>
            <a:ext cx="5029200" cy="3569802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To find an optimal value for the “epsilon” factor: </a:t>
            </a:r>
          </a:p>
          <a:p>
            <a:pPr lvl="1"/>
            <a:r>
              <a:rPr lang="en-US" sz="2400" dirty="0" smtClean="0"/>
              <a:t>forcing the optimal service combination vs. versatility to condition changes</a:t>
            </a:r>
          </a:p>
          <a:p>
            <a:endParaRPr lang="en-US" dirty="0" smtClean="0"/>
          </a:p>
          <a:p>
            <a:r>
              <a:rPr lang="en-US" dirty="0" smtClean="0"/>
              <a:t>Scalability of the algorithm:</a:t>
            </a:r>
          </a:p>
          <a:p>
            <a:pPr lvl="1"/>
            <a:r>
              <a:rPr lang="en-US" sz="2400" dirty="0" smtClean="0"/>
              <a:t>emphasize on an exploration phase</a:t>
            </a:r>
            <a:endParaRPr lang="en-US" sz="3200" dirty="0" smtClean="0"/>
          </a:p>
          <a:p>
            <a:endParaRPr lang="en-US" dirty="0" smtClean="0"/>
          </a:p>
          <a:p>
            <a:r>
              <a:rPr lang="en-US" dirty="0" smtClean="0"/>
              <a:t>Stopping rules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Implementation – </a:t>
            </a:r>
            <a:r>
              <a:rPr lang="en-US" sz="3600" dirty="0" smtClean="0"/>
              <a:t>a more complex use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16 experimental service combinations (</a:t>
            </a:r>
            <a:r>
              <a:rPr lang="en-US" sz="2400" dirty="0" err="1" smtClean="0"/>
              <a:t>e.g</a:t>
            </a:r>
            <a:r>
              <a:rPr lang="en-US" sz="2400" dirty="0" smtClean="0"/>
              <a:t> A, CD, ABD …)</a:t>
            </a:r>
          </a:p>
          <a:p>
            <a:r>
              <a:rPr lang="en-US" sz="2400" dirty="0" smtClean="0"/>
              <a:t> Pre-estimated influences for each combination</a:t>
            </a:r>
          </a:p>
          <a:p>
            <a:r>
              <a:rPr lang="en-US" sz="2400" dirty="0" smtClean="0"/>
              <a:t>16 actions available at every state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One basis function per incentive – Phi</a:t>
            </a:r>
            <a:r>
              <a:rPr lang="en-US" sz="1800" dirty="0" smtClean="0"/>
              <a:t>1</a:t>
            </a:r>
            <a:r>
              <a:rPr lang="en-US" sz="2400" dirty="0" smtClean="0"/>
              <a:t>, Phi</a:t>
            </a:r>
            <a:r>
              <a:rPr lang="en-US" sz="1800" dirty="0" smtClean="0"/>
              <a:t>2</a:t>
            </a:r>
            <a:r>
              <a:rPr lang="en-US" sz="2400" dirty="0" smtClean="0"/>
              <a:t> (e.g. end-to-end delay, average number of re-transmissions)</a:t>
            </a:r>
          </a:p>
          <a:p>
            <a:endParaRPr lang="en-US" dirty="0"/>
          </a:p>
        </p:txBody>
      </p:sp>
      <p:pic>
        <p:nvPicPr>
          <p:cNvPr id="4" name="Picture 3" descr="Action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76600" y="2819400"/>
            <a:ext cx="2511692" cy="25908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Implementation – </a:t>
            </a:r>
            <a:r>
              <a:rPr lang="en-US" sz="3600" dirty="0" smtClean="0"/>
              <a:t>a more complex use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Exploration phase:</a:t>
            </a:r>
          </a:p>
          <a:p>
            <a:pPr>
              <a:buFontTx/>
              <a:buChar char="-"/>
            </a:pPr>
            <a:r>
              <a:rPr lang="en-US" sz="2400" dirty="0" smtClean="0"/>
              <a:t>Calculate the initial set of weights (</a:t>
            </a:r>
            <a:r>
              <a:rPr lang="el-GR" sz="2400" dirty="0" smtClean="0"/>
              <a:t>ω</a:t>
            </a:r>
            <a:r>
              <a:rPr lang="en-US" sz="2400" dirty="0" smtClean="0"/>
              <a:t>1, w2)</a:t>
            </a:r>
          </a:p>
          <a:p>
            <a:pPr>
              <a:buFontTx/>
              <a:buChar char="-"/>
            </a:pPr>
            <a:r>
              <a:rPr lang="en-US" sz="2400" dirty="0" smtClean="0"/>
              <a:t>Calculate the initial set of Q values for every state/action pair</a:t>
            </a:r>
          </a:p>
          <a:p>
            <a:pPr>
              <a:buNone/>
            </a:pPr>
            <a:endParaRPr lang="en-US" sz="2200" dirty="0" smtClean="0"/>
          </a:p>
          <a:p>
            <a:endParaRPr lang="en-US" dirty="0" smtClean="0"/>
          </a:p>
        </p:txBody>
      </p:sp>
      <p:pic>
        <p:nvPicPr>
          <p:cNvPr id="4" name="Picture 3" descr="ExplorationPhas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0" y="3429000"/>
            <a:ext cx="4491385" cy="297180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Implementation – </a:t>
            </a:r>
            <a:r>
              <a:rPr lang="en-US" sz="3600" dirty="0" smtClean="0"/>
              <a:t>a more complex use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Exploitation phase (epsilon greedy)</a:t>
            </a:r>
          </a:p>
          <a:p>
            <a:pPr lvl="1"/>
            <a:r>
              <a:rPr lang="en-US" sz="2000" dirty="0" smtClean="0"/>
              <a:t>Results after 100 learning episodes, no disturbances present:</a:t>
            </a:r>
          </a:p>
          <a:p>
            <a:pPr>
              <a:buFontTx/>
              <a:buChar char="-"/>
            </a:pPr>
            <a:endParaRPr lang="en-US" sz="2400" dirty="0" smtClean="0"/>
          </a:p>
          <a:p>
            <a:pPr>
              <a:buNone/>
            </a:pPr>
            <a:endParaRPr lang="en-US" dirty="0" smtClean="0"/>
          </a:p>
        </p:txBody>
      </p:sp>
      <p:pic>
        <p:nvPicPr>
          <p:cNvPr id="4" name="Picture 3" descr="Percentage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57400" y="2743200"/>
            <a:ext cx="4800600" cy="3474467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diversity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 huge variety of network preferences and their hardware/software capabilities:</a:t>
            </a:r>
          </a:p>
          <a:p>
            <a:pPr>
              <a:buNone/>
            </a:pPr>
            <a:endParaRPr lang="en-US" dirty="0" smtClean="0"/>
          </a:p>
          <a:p>
            <a:pPr lvl="7"/>
            <a:r>
              <a:rPr lang="en-US" sz="1600" b="1" dirty="0" err="1" smtClean="0"/>
              <a:t>Wifi</a:t>
            </a:r>
            <a:r>
              <a:rPr lang="en-US" sz="1600" b="1" dirty="0" smtClean="0"/>
              <a:t> </a:t>
            </a:r>
            <a:r>
              <a:rPr lang="en-US" sz="1600" dirty="0" smtClean="0"/>
              <a:t>standards IEEE 802.11a, 802.11b, 802.11g and 802.11n (at 2.4 GHz)</a:t>
            </a:r>
          </a:p>
          <a:p>
            <a:pPr lvl="7"/>
            <a:r>
              <a:rPr lang="en-US" sz="1600" b="1" dirty="0" err="1" smtClean="0"/>
              <a:t>Zigbee</a:t>
            </a:r>
            <a:r>
              <a:rPr lang="en-US" sz="1600" b="1" dirty="0" smtClean="0"/>
              <a:t> </a:t>
            </a:r>
            <a:r>
              <a:rPr lang="en-US" sz="1600" dirty="0" smtClean="0"/>
              <a:t>standard</a:t>
            </a:r>
            <a:r>
              <a:rPr lang="en-US" sz="1600" b="1" dirty="0" smtClean="0"/>
              <a:t> </a:t>
            </a:r>
            <a:r>
              <a:rPr lang="en-US" sz="1600" dirty="0" smtClean="0"/>
              <a:t>IEEE</a:t>
            </a:r>
            <a:r>
              <a:rPr lang="en-US" sz="1600" b="1" dirty="0" smtClean="0"/>
              <a:t> </a:t>
            </a:r>
            <a:r>
              <a:rPr lang="en-US" sz="1600" dirty="0" smtClean="0"/>
              <a:t>802.15.4 (at 2.4 GHz)</a:t>
            </a:r>
          </a:p>
          <a:p>
            <a:pPr lvl="7"/>
            <a:r>
              <a:rPr lang="en-US" sz="1600" b="1" dirty="0" smtClean="0"/>
              <a:t>6LoWPAN</a:t>
            </a:r>
            <a:r>
              <a:rPr lang="en-US" sz="1600" dirty="0" smtClean="0"/>
              <a:t> (RFC 4944) standard IEEE 802.15.4 (at 2.4 GHz)</a:t>
            </a:r>
          </a:p>
          <a:p>
            <a:pPr lvl="7"/>
            <a:r>
              <a:rPr lang="en-US" sz="1600" b="1" dirty="0" smtClean="0"/>
              <a:t>ONE-NET</a:t>
            </a:r>
            <a:r>
              <a:rPr lang="en-US" sz="1600" dirty="0" smtClean="0"/>
              <a:t> is an open-source standard for designed for low-cost, low-power control networks</a:t>
            </a:r>
          </a:p>
          <a:p>
            <a:pPr lvl="7"/>
            <a:r>
              <a:rPr lang="en-US" sz="1600" b="1" dirty="0" smtClean="0"/>
              <a:t>Bluetooth </a:t>
            </a:r>
            <a:r>
              <a:rPr lang="en-US" sz="1600" dirty="0" smtClean="0"/>
              <a:t>standard 802.15.1 (2.4 up to 2.8 GHz)</a:t>
            </a:r>
          </a:p>
          <a:p>
            <a:pPr lvl="7"/>
            <a:r>
              <a:rPr lang="en-US" sz="1600" b="1" dirty="0" smtClean="0"/>
              <a:t>Bluetooth Low Energy (</a:t>
            </a:r>
            <a:r>
              <a:rPr lang="en-US" sz="1600" b="1" dirty="0" err="1" smtClean="0"/>
              <a:t>Wibree</a:t>
            </a:r>
            <a:r>
              <a:rPr lang="en-US" sz="1600" b="1" dirty="0" smtClean="0"/>
              <a:t>)</a:t>
            </a:r>
            <a:r>
              <a:rPr lang="en-US" sz="1600" dirty="0" smtClean="0"/>
              <a:t> is a subset to Bluetooth V4.0 with an entirely new protocol stack for rapid build-up of simple links. </a:t>
            </a:r>
          </a:p>
          <a:p>
            <a:pPr lvl="7"/>
            <a:r>
              <a:rPr lang="en-US" sz="1600" b="1" dirty="0" smtClean="0"/>
              <a:t>ANT</a:t>
            </a:r>
            <a:r>
              <a:rPr lang="en-US" sz="1600" dirty="0" smtClean="0"/>
              <a:t>: ANT is a proprietary wireless sensor network technology operating at 2.4 GHz that provides a low-cost and ultra-low power solution for short-range wireless communication in point-to-point and more complex network topologies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endParaRPr lang="en-US" sz="1800" dirty="0" smtClean="0"/>
          </a:p>
          <a:p>
            <a:pPr lvl="7">
              <a:buNone/>
            </a:pPr>
            <a:endParaRPr lang="en-US" dirty="0"/>
          </a:p>
        </p:txBody>
      </p:sp>
      <p:pic>
        <p:nvPicPr>
          <p:cNvPr id="5" name="Picture 4" descr="wireless_standards_rang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1000" y="2667000"/>
            <a:ext cx="3314414" cy="2971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09600" y="5715000"/>
            <a:ext cx="4953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Source: Texas Instruments Wireless Connectivity</a:t>
            </a:r>
            <a:endParaRPr lang="en-US" sz="1100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Implementation – </a:t>
            </a:r>
            <a:r>
              <a:rPr lang="en-US" sz="3600" dirty="0" smtClean="0"/>
              <a:t>a more complex use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Exploitation phase:</a:t>
            </a:r>
            <a:endParaRPr lang="en-US" sz="2400" dirty="0" smtClean="0"/>
          </a:p>
          <a:p>
            <a:pPr>
              <a:buFontTx/>
              <a:buChar char="-"/>
            </a:pPr>
            <a:r>
              <a:rPr lang="en-US" sz="2000" dirty="0" smtClean="0"/>
              <a:t>Reaction to a network condition disturbance (worst case scenario)</a:t>
            </a:r>
          </a:p>
          <a:p>
            <a:pPr>
              <a:buNone/>
            </a:pPr>
            <a:endParaRPr lang="en-US" sz="2400" dirty="0" smtClean="0"/>
          </a:p>
          <a:p>
            <a:endParaRPr lang="en-US" dirty="0" smtClean="0"/>
          </a:p>
        </p:txBody>
      </p:sp>
      <p:pic>
        <p:nvPicPr>
          <p:cNvPr id="4" name="Picture 3" descr="ConditionsChang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57400" y="2971800"/>
            <a:ext cx="5009570" cy="335280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Implementation - </a:t>
            </a:r>
            <a:r>
              <a:rPr lang="en-US" sz="3600" dirty="0" smtClean="0"/>
              <a:t>a more complex use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816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Exploitation phase:</a:t>
            </a:r>
          </a:p>
          <a:p>
            <a:pPr lvl="1"/>
            <a:r>
              <a:rPr lang="en-US" sz="2000" dirty="0" smtClean="0"/>
              <a:t>Introducing a simple efficiency-improving procedure</a:t>
            </a:r>
          </a:p>
          <a:p>
            <a:pPr lvl="1"/>
            <a:r>
              <a:rPr lang="en-US" sz="2000" dirty="0" smtClean="0"/>
              <a:t>Q value threshold: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r>
              <a:rPr lang="en-US" sz="1900" dirty="0" smtClean="0"/>
              <a:t>Effects:</a:t>
            </a:r>
          </a:p>
          <a:p>
            <a:pPr lvl="1">
              <a:buFontTx/>
              <a:buChar char="-"/>
            </a:pPr>
            <a:r>
              <a:rPr lang="en-US" sz="1800" dirty="0" smtClean="0"/>
              <a:t>No significant difference in the number of episodes spent in the optimal state</a:t>
            </a:r>
          </a:p>
          <a:p>
            <a:pPr lvl="1">
              <a:buFontTx/>
              <a:buChar char="-"/>
            </a:pPr>
            <a:r>
              <a:rPr lang="en-US" sz="1800" dirty="0" smtClean="0"/>
              <a:t>Significant reduction in the number of episodes spent in the worst performing states</a:t>
            </a:r>
          </a:p>
          <a:p>
            <a:pPr>
              <a:buNone/>
            </a:pPr>
            <a:endParaRPr lang="en-US" sz="2400" dirty="0" smtClean="0"/>
          </a:p>
          <a:p>
            <a:endParaRPr lang="en-US" dirty="0" smtClean="0"/>
          </a:p>
        </p:txBody>
      </p:sp>
      <p:pic>
        <p:nvPicPr>
          <p:cNvPr id="5" name="Picture 4" descr="SpeedUpLimi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9600" y="2590800"/>
            <a:ext cx="3725930" cy="2465324"/>
          </a:xfrm>
          <a:prstGeom prst="rect">
            <a:avLst/>
          </a:prstGeom>
        </p:spPr>
      </p:pic>
      <p:pic>
        <p:nvPicPr>
          <p:cNvPr id="6" name="Picture 5" descr="SpeedUp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953000" y="2362200"/>
            <a:ext cx="3622139" cy="2977028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Implementation – introducing SOFTMAX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3600" dirty="0" smtClean="0">
                <a:cs typeface="Times New Roman" pitchFamily="18" charset="0"/>
              </a:rPr>
              <a:t>SOFTMAX exploiting strategy:</a:t>
            </a:r>
          </a:p>
          <a:p>
            <a:endParaRPr lang="en-US" dirty="0" smtClean="0">
              <a:cs typeface="Times New Roman" pitchFamily="18" charset="0"/>
            </a:endParaRPr>
          </a:p>
          <a:p>
            <a:endParaRPr lang="en-US" dirty="0" smtClean="0">
              <a:cs typeface="Times New Roman" pitchFamily="18" charset="0"/>
            </a:endParaRPr>
          </a:p>
          <a:p>
            <a:endParaRPr lang="en-US" dirty="0" smtClean="0">
              <a:cs typeface="Times New Roman" pitchFamily="18" charset="0"/>
            </a:endParaRPr>
          </a:p>
          <a:p>
            <a:endParaRPr lang="en-US" dirty="0" smtClean="0">
              <a:cs typeface="Times New Roman" pitchFamily="18" charset="0"/>
            </a:endParaRPr>
          </a:p>
          <a:p>
            <a:pPr>
              <a:buNone/>
            </a:pPr>
            <a:r>
              <a:rPr lang="en-US" dirty="0" smtClean="0">
                <a:cs typeface="Times New Roman" pitchFamily="18" charset="0"/>
              </a:rPr>
              <a:t> </a:t>
            </a:r>
          </a:p>
          <a:p>
            <a:r>
              <a:rPr lang="en-US" dirty="0" smtClean="0">
                <a:cs typeface="Times New Roman" pitchFamily="18" charset="0"/>
              </a:rPr>
              <a:t>Probability of choosing a service combination depends on it’s Q value. </a:t>
            </a:r>
          </a:p>
          <a:p>
            <a:endParaRPr lang="en-US" dirty="0" smtClean="0">
              <a:cs typeface="Times New Roman" pitchFamily="18" charset="0"/>
            </a:endParaRPr>
          </a:p>
          <a:p>
            <a:r>
              <a:rPr lang="el-GR" dirty="0" smtClean="0">
                <a:cs typeface="Times New Roman" pitchFamily="18" charset="0"/>
              </a:rPr>
              <a:t>τ</a:t>
            </a:r>
            <a:r>
              <a:rPr lang="en-US" dirty="0" smtClean="0">
                <a:cs typeface="Times New Roman" pitchFamily="18" charset="0"/>
              </a:rPr>
              <a:t>  is a positive parameter called the </a:t>
            </a:r>
            <a:r>
              <a:rPr lang="en-US" i="1" dirty="0" smtClean="0">
                <a:cs typeface="Times New Roman" pitchFamily="18" charset="0"/>
              </a:rPr>
              <a:t>temperature</a:t>
            </a:r>
            <a:r>
              <a:rPr lang="en-US" dirty="0" smtClean="0">
                <a:cs typeface="Times New Roman" pitchFamily="18" charset="0"/>
              </a:rPr>
              <a:t>. Low</a:t>
            </a:r>
            <a:r>
              <a:rPr lang="en-US" i="1" dirty="0" smtClean="0">
                <a:cs typeface="Times New Roman" pitchFamily="18" charset="0"/>
              </a:rPr>
              <a:t> </a:t>
            </a:r>
            <a:r>
              <a:rPr lang="en-US" dirty="0" smtClean="0">
                <a:cs typeface="Times New Roman" pitchFamily="18" charset="0"/>
              </a:rPr>
              <a:t>temperatures cause a greater difference in selection probability for actions that differ in their value estimates.</a:t>
            </a:r>
          </a:p>
          <a:p>
            <a:endParaRPr lang="en-US" dirty="0"/>
          </a:p>
        </p:txBody>
      </p:sp>
      <p:pic>
        <p:nvPicPr>
          <p:cNvPr id="4" name="Picture 3" descr="Softmax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29000" y="2362200"/>
            <a:ext cx="2133600" cy="120015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300" dirty="0" smtClean="0">
                <a:cs typeface="Times New Roman" pitchFamily="18" charset="0"/>
              </a:rPr>
              <a:t>Implementation</a:t>
            </a:r>
            <a:r>
              <a:rPr lang="en-US" sz="5400" dirty="0" smtClean="0">
                <a:cs typeface="Times New Roman" pitchFamily="18" charset="0"/>
              </a:rPr>
              <a:t> – </a:t>
            </a:r>
            <a:r>
              <a:rPr lang="en-US" sz="3100" dirty="0" smtClean="0">
                <a:cs typeface="Times New Roman" pitchFamily="18" charset="0"/>
              </a:rPr>
              <a:t>real life measurements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/>
              <a:t>Exploring 32 different states</a:t>
            </a:r>
          </a:p>
          <a:p>
            <a:r>
              <a:rPr lang="en-US" sz="2800" dirty="0" smtClean="0"/>
              <a:t>Real life measurements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pPr>
              <a:lnSpc>
                <a:spcPct val="90000"/>
              </a:lnSpc>
              <a:buNone/>
              <a:defRPr/>
            </a:pPr>
            <a:r>
              <a:rPr lang="en-US" sz="1600" dirty="0" smtClean="0">
                <a:solidFill>
                  <a:srgbClr val="20AC00"/>
                </a:solidFill>
              </a:rPr>
              <a:t>Sub-net  A: temperature monitoring sensor nodes</a:t>
            </a:r>
          </a:p>
          <a:p>
            <a:pPr lvl="1">
              <a:lnSpc>
                <a:spcPct val="90000"/>
              </a:lnSpc>
              <a:defRPr/>
            </a:pPr>
            <a:r>
              <a:rPr lang="en-US" sz="1600" dirty="0" smtClean="0">
                <a:solidFill>
                  <a:srgbClr val="000000"/>
                </a:solidFill>
              </a:rPr>
              <a:t>Incentives: high network lifetime</a:t>
            </a:r>
          </a:p>
          <a:p>
            <a:pPr lvl="1">
              <a:lnSpc>
                <a:spcPct val="90000"/>
              </a:lnSpc>
              <a:defRPr/>
            </a:pPr>
            <a:r>
              <a:rPr lang="en-US" sz="1600" dirty="0" smtClean="0">
                <a:solidFill>
                  <a:srgbClr val="000000"/>
                </a:solidFill>
              </a:rPr>
              <a:t>Available services: packet sharing, aggregation</a:t>
            </a:r>
            <a:endParaRPr lang="en-US" sz="1200" dirty="0" smtClean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buNone/>
              <a:defRPr/>
            </a:pPr>
            <a:r>
              <a:rPr lang="en-US" sz="1600" dirty="0" smtClean="0">
                <a:solidFill>
                  <a:srgbClr val="E72D00"/>
                </a:solidFill>
              </a:rPr>
              <a:t>Sub-net  B: temperature sensor nodes</a:t>
            </a:r>
          </a:p>
          <a:p>
            <a:pPr lvl="1">
              <a:lnSpc>
                <a:spcPct val="90000"/>
              </a:lnSpc>
              <a:defRPr/>
            </a:pPr>
            <a:r>
              <a:rPr lang="en-US" sz="1600" dirty="0" smtClean="0">
                <a:solidFill>
                  <a:srgbClr val="000000"/>
                </a:solidFill>
              </a:rPr>
              <a:t>Incentives: low delay, high network lifetime</a:t>
            </a:r>
          </a:p>
          <a:p>
            <a:pPr lvl="1">
              <a:lnSpc>
                <a:spcPct val="90000"/>
              </a:lnSpc>
              <a:defRPr/>
            </a:pPr>
            <a:r>
              <a:rPr lang="en-US" sz="1600" dirty="0" smtClean="0">
                <a:solidFill>
                  <a:srgbClr val="000000"/>
                </a:solidFill>
              </a:rPr>
              <a:t>Available services: packet sharing, aggregation</a:t>
            </a:r>
          </a:p>
          <a:p>
            <a:pPr lvl="1">
              <a:lnSpc>
                <a:spcPct val="90000"/>
              </a:lnSpc>
              <a:buNone/>
              <a:defRPr/>
            </a:pPr>
            <a:endParaRPr lang="en-US" sz="1400" dirty="0" smtClean="0">
              <a:solidFill>
                <a:srgbClr val="000000"/>
              </a:solidFill>
            </a:endParaRPr>
          </a:p>
          <a:p>
            <a:endParaRPr lang="en-US" sz="1800" b="1" dirty="0" smtClean="0"/>
          </a:p>
          <a:p>
            <a:endParaRPr lang="en-US" sz="2800" dirty="0" smtClean="0"/>
          </a:p>
          <a:p>
            <a:endParaRPr lang="en-US" dirty="0"/>
          </a:p>
        </p:txBody>
      </p:sp>
      <p:grpSp>
        <p:nvGrpSpPr>
          <p:cNvPr id="6" name="Group 2"/>
          <p:cNvGrpSpPr>
            <a:grpSpLocks/>
          </p:cNvGrpSpPr>
          <p:nvPr/>
        </p:nvGrpSpPr>
        <p:grpSpPr bwMode="auto">
          <a:xfrm>
            <a:off x="1066800" y="2667000"/>
            <a:ext cx="7356475" cy="1886895"/>
            <a:chOff x="427553" y="3208500"/>
            <a:chExt cx="8499134" cy="2496976"/>
          </a:xfrm>
        </p:grpSpPr>
        <p:pic>
          <p:nvPicPr>
            <p:cNvPr id="7" name="Picture 2" descr="D:\SVN\research\publications\Papers\Network Negotiation\Journal Version\measurements\Zuiderpoort3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27553" y="3295650"/>
              <a:ext cx="8305800" cy="1619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8" name="Group 75"/>
            <p:cNvGrpSpPr>
              <a:grpSpLocks/>
            </p:cNvGrpSpPr>
            <p:nvPr/>
          </p:nvGrpSpPr>
          <p:grpSpPr bwMode="auto">
            <a:xfrm>
              <a:off x="1151453" y="5429250"/>
              <a:ext cx="152400" cy="200025"/>
              <a:chOff x="1219200" y="4905375"/>
              <a:chExt cx="152400" cy="200025"/>
            </a:xfrm>
          </p:grpSpPr>
          <p:pic>
            <p:nvPicPr>
              <p:cNvPr id="71" name="Picture 4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286203" y="4905375"/>
                <a:ext cx="85397" cy="1238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72" name="Isosceles Triangle 71"/>
              <p:cNvSpPr/>
              <p:nvPr/>
            </p:nvSpPr>
            <p:spPr>
              <a:xfrm>
                <a:off x="1219171" y="4952957"/>
                <a:ext cx="152394" cy="152429"/>
              </a:xfrm>
              <a:prstGeom prst="triangl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050" dirty="0"/>
                  <a:t>B</a:t>
                </a:r>
                <a:endParaRPr lang="nl-BE" sz="1050" dirty="0"/>
              </a:p>
            </p:txBody>
          </p:sp>
        </p:grpSp>
        <p:grpSp>
          <p:nvGrpSpPr>
            <p:cNvPr id="9" name="Group 78"/>
            <p:cNvGrpSpPr/>
            <p:nvPr/>
          </p:nvGrpSpPr>
          <p:grpSpPr>
            <a:xfrm>
              <a:off x="1151453" y="5095875"/>
              <a:ext cx="161597" cy="228600"/>
              <a:chOff x="1143000" y="4419600"/>
              <a:chExt cx="161597" cy="228600"/>
            </a:xfrm>
            <a:solidFill>
              <a:srgbClr val="00B050"/>
            </a:solidFill>
          </p:grpSpPr>
          <p:pic>
            <p:nvPicPr>
              <p:cNvPr id="69" name="Picture 4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219200" y="4419600"/>
                <a:ext cx="85397" cy="12382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70" name="Oval 69"/>
              <p:cNvSpPr/>
              <p:nvPr/>
            </p:nvSpPr>
            <p:spPr>
              <a:xfrm>
                <a:off x="1143000" y="4495800"/>
                <a:ext cx="152400" cy="152400"/>
              </a:xfrm>
              <a:prstGeom prst="ellipse">
                <a:avLst/>
              </a:prstGeom>
              <a:grpFill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050" dirty="0"/>
                  <a:t>A</a:t>
                </a:r>
                <a:endParaRPr lang="nl-BE" sz="1050" dirty="0"/>
              </a:p>
            </p:txBody>
          </p:sp>
        </p:grpSp>
        <p:grpSp>
          <p:nvGrpSpPr>
            <p:cNvPr id="10" name="Group 81"/>
            <p:cNvGrpSpPr/>
            <p:nvPr/>
          </p:nvGrpSpPr>
          <p:grpSpPr>
            <a:xfrm>
              <a:off x="1599457" y="4122900"/>
              <a:ext cx="323194" cy="439576"/>
              <a:chOff x="990600" y="3657600"/>
              <a:chExt cx="161597" cy="228600"/>
            </a:xfrm>
            <a:solidFill>
              <a:srgbClr val="00B050"/>
            </a:solidFill>
          </p:grpSpPr>
          <p:pic>
            <p:nvPicPr>
              <p:cNvPr id="67" name="Picture 4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066800" y="3657600"/>
                <a:ext cx="85397" cy="12382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68" name="Oval 67"/>
              <p:cNvSpPr/>
              <p:nvPr/>
            </p:nvSpPr>
            <p:spPr>
              <a:xfrm>
                <a:off x="990600" y="3733800"/>
                <a:ext cx="152400" cy="152400"/>
              </a:xfrm>
              <a:prstGeom prst="ellipse">
                <a:avLst/>
              </a:prstGeom>
              <a:grpFill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050" dirty="0"/>
                  <a:t>A</a:t>
                </a:r>
                <a:endParaRPr lang="nl-BE" sz="1050" dirty="0"/>
              </a:p>
            </p:txBody>
          </p:sp>
        </p:grpSp>
        <p:sp>
          <p:nvSpPr>
            <p:cNvPr id="11" name="TextBox 84"/>
            <p:cNvSpPr txBox="1">
              <a:spLocks noChangeArrowheads="1"/>
            </p:cNvSpPr>
            <p:nvPr/>
          </p:nvSpPr>
          <p:spPr bwMode="auto">
            <a:xfrm>
              <a:off x="1456253" y="5095874"/>
              <a:ext cx="2785634" cy="277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dirty="0"/>
                <a:t>Temperature  sensor node (community A)</a:t>
              </a:r>
              <a:endParaRPr lang="nl-BE" sz="1200"/>
            </a:p>
          </p:txBody>
        </p:sp>
        <p:sp>
          <p:nvSpPr>
            <p:cNvPr id="12" name="TextBox 85"/>
            <p:cNvSpPr txBox="1">
              <a:spLocks noChangeArrowheads="1"/>
            </p:cNvSpPr>
            <p:nvPr/>
          </p:nvSpPr>
          <p:spPr bwMode="auto">
            <a:xfrm>
              <a:off x="1467830" y="5428475"/>
              <a:ext cx="3135410" cy="277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dirty="0"/>
                <a:t>Intrusion detection sensor node (community B)</a:t>
              </a:r>
            </a:p>
          </p:txBody>
        </p:sp>
        <p:grpSp>
          <p:nvGrpSpPr>
            <p:cNvPr id="13" name="Group 86"/>
            <p:cNvGrpSpPr/>
            <p:nvPr/>
          </p:nvGrpSpPr>
          <p:grpSpPr>
            <a:xfrm>
              <a:off x="3047257" y="3437100"/>
              <a:ext cx="323194" cy="439576"/>
              <a:chOff x="990600" y="3657600"/>
              <a:chExt cx="161597" cy="228600"/>
            </a:xfrm>
            <a:solidFill>
              <a:srgbClr val="00B050"/>
            </a:solidFill>
          </p:grpSpPr>
          <p:pic>
            <p:nvPicPr>
              <p:cNvPr id="65" name="Picture 4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066800" y="3657600"/>
                <a:ext cx="85397" cy="12382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66" name="Oval 65"/>
              <p:cNvSpPr/>
              <p:nvPr/>
            </p:nvSpPr>
            <p:spPr>
              <a:xfrm>
                <a:off x="990600" y="3733800"/>
                <a:ext cx="152400" cy="152400"/>
              </a:xfrm>
              <a:prstGeom prst="ellipse">
                <a:avLst/>
              </a:prstGeom>
              <a:grpFill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050" dirty="0"/>
                  <a:t>A</a:t>
                </a:r>
                <a:endParaRPr lang="nl-BE" sz="1050" dirty="0"/>
              </a:p>
            </p:txBody>
          </p:sp>
        </p:grpSp>
        <p:grpSp>
          <p:nvGrpSpPr>
            <p:cNvPr id="14" name="Group 89"/>
            <p:cNvGrpSpPr/>
            <p:nvPr/>
          </p:nvGrpSpPr>
          <p:grpSpPr>
            <a:xfrm>
              <a:off x="3428257" y="3970500"/>
              <a:ext cx="323194" cy="439576"/>
              <a:chOff x="990600" y="3657600"/>
              <a:chExt cx="161597" cy="228600"/>
            </a:xfrm>
            <a:solidFill>
              <a:srgbClr val="00B050"/>
            </a:solidFill>
          </p:grpSpPr>
          <p:pic>
            <p:nvPicPr>
              <p:cNvPr id="63" name="Picture 4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066800" y="3657600"/>
                <a:ext cx="85397" cy="12382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64" name="Oval 63"/>
              <p:cNvSpPr/>
              <p:nvPr/>
            </p:nvSpPr>
            <p:spPr>
              <a:xfrm>
                <a:off x="990600" y="3733800"/>
                <a:ext cx="152400" cy="152400"/>
              </a:xfrm>
              <a:prstGeom prst="ellipse">
                <a:avLst/>
              </a:prstGeom>
              <a:grpFill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050" dirty="0"/>
                  <a:t>A</a:t>
                </a:r>
                <a:endParaRPr lang="nl-BE" sz="1050" dirty="0"/>
              </a:p>
            </p:txBody>
          </p:sp>
        </p:grpSp>
        <p:grpSp>
          <p:nvGrpSpPr>
            <p:cNvPr id="15" name="Group 92"/>
            <p:cNvGrpSpPr/>
            <p:nvPr/>
          </p:nvGrpSpPr>
          <p:grpSpPr>
            <a:xfrm>
              <a:off x="4190257" y="3284700"/>
              <a:ext cx="323194" cy="439576"/>
              <a:chOff x="990600" y="3657600"/>
              <a:chExt cx="161597" cy="228600"/>
            </a:xfrm>
            <a:solidFill>
              <a:srgbClr val="00B050"/>
            </a:solidFill>
          </p:grpSpPr>
          <p:pic>
            <p:nvPicPr>
              <p:cNvPr id="61" name="Picture 4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066800" y="3657600"/>
                <a:ext cx="85397" cy="12382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62" name="Oval 61"/>
              <p:cNvSpPr/>
              <p:nvPr/>
            </p:nvSpPr>
            <p:spPr>
              <a:xfrm>
                <a:off x="990600" y="3733800"/>
                <a:ext cx="152400" cy="152400"/>
              </a:xfrm>
              <a:prstGeom prst="ellipse">
                <a:avLst/>
              </a:prstGeom>
              <a:grpFill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050" dirty="0"/>
                  <a:t>A</a:t>
                </a:r>
                <a:endParaRPr lang="nl-BE" sz="1050" dirty="0"/>
              </a:p>
            </p:txBody>
          </p:sp>
        </p:grpSp>
        <p:grpSp>
          <p:nvGrpSpPr>
            <p:cNvPr id="16" name="Group 95"/>
            <p:cNvGrpSpPr/>
            <p:nvPr/>
          </p:nvGrpSpPr>
          <p:grpSpPr>
            <a:xfrm>
              <a:off x="5180857" y="3665700"/>
              <a:ext cx="323194" cy="439576"/>
              <a:chOff x="990600" y="3657600"/>
              <a:chExt cx="161597" cy="228600"/>
            </a:xfrm>
            <a:solidFill>
              <a:srgbClr val="00B050"/>
            </a:solidFill>
          </p:grpSpPr>
          <p:pic>
            <p:nvPicPr>
              <p:cNvPr id="59" name="Picture 4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066800" y="3657600"/>
                <a:ext cx="85397" cy="12382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60" name="Oval 59"/>
              <p:cNvSpPr/>
              <p:nvPr/>
            </p:nvSpPr>
            <p:spPr>
              <a:xfrm>
                <a:off x="990600" y="3733800"/>
                <a:ext cx="152400" cy="152400"/>
              </a:xfrm>
              <a:prstGeom prst="ellipse">
                <a:avLst/>
              </a:prstGeom>
              <a:grpFill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050" dirty="0"/>
                  <a:t>A</a:t>
                </a:r>
                <a:endParaRPr lang="nl-BE" sz="1050" dirty="0"/>
              </a:p>
            </p:txBody>
          </p:sp>
        </p:grpSp>
        <p:grpSp>
          <p:nvGrpSpPr>
            <p:cNvPr id="17" name="Group 98"/>
            <p:cNvGrpSpPr/>
            <p:nvPr/>
          </p:nvGrpSpPr>
          <p:grpSpPr>
            <a:xfrm>
              <a:off x="6247657" y="4427700"/>
              <a:ext cx="323194" cy="439576"/>
              <a:chOff x="990600" y="3657600"/>
              <a:chExt cx="161597" cy="228600"/>
            </a:xfrm>
            <a:solidFill>
              <a:srgbClr val="00B050"/>
            </a:solidFill>
          </p:grpSpPr>
          <p:pic>
            <p:nvPicPr>
              <p:cNvPr id="57" name="Picture 4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066800" y="3657600"/>
                <a:ext cx="85397" cy="12382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58" name="Oval 57"/>
              <p:cNvSpPr/>
              <p:nvPr/>
            </p:nvSpPr>
            <p:spPr>
              <a:xfrm>
                <a:off x="990600" y="3733800"/>
                <a:ext cx="152400" cy="152400"/>
              </a:xfrm>
              <a:prstGeom prst="ellipse">
                <a:avLst/>
              </a:prstGeom>
              <a:grpFill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050" dirty="0"/>
                  <a:t>A</a:t>
                </a:r>
                <a:endParaRPr lang="nl-BE" sz="1050" dirty="0"/>
              </a:p>
            </p:txBody>
          </p:sp>
        </p:grpSp>
        <p:grpSp>
          <p:nvGrpSpPr>
            <p:cNvPr id="18" name="Group 101"/>
            <p:cNvGrpSpPr/>
            <p:nvPr/>
          </p:nvGrpSpPr>
          <p:grpSpPr>
            <a:xfrm>
              <a:off x="8305057" y="3970500"/>
              <a:ext cx="323194" cy="439576"/>
              <a:chOff x="990600" y="3657600"/>
              <a:chExt cx="161597" cy="228600"/>
            </a:xfrm>
            <a:solidFill>
              <a:srgbClr val="00B050"/>
            </a:solidFill>
          </p:grpSpPr>
          <p:pic>
            <p:nvPicPr>
              <p:cNvPr id="55" name="Picture 4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066800" y="3657600"/>
                <a:ext cx="85397" cy="12382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56" name="Oval 55"/>
              <p:cNvSpPr/>
              <p:nvPr/>
            </p:nvSpPr>
            <p:spPr>
              <a:xfrm>
                <a:off x="990600" y="3733800"/>
                <a:ext cx="152400" cy="152400"/>
              </a:xfrm>
              <a:prstGeom prst="ellipse">
                <a:avLst/>
              </a:prstGeom>
              <a:grpFill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050" dirty="0"/>
                  <a:t>A</a:t>
                </a:r>
                <a:endParaRPr lang="nl-BE" sz="1050" dirty="0"/>
              </a:p>
            </p:txBody>
          </p:sp>
        </p:grpSp>
        <p:grpSp>
          <p:nvGrpSpPr>
            <p:cNvPr id="19" name="Group 104"/>
            <p:cNvGrpSpPr/>
            <p:nvPr/>
          </p:nvGrpSpPr>
          <p:grpSpPr>
            <a:xfrm>
              <a:off x="7009657" y="3970500"/>
              <a:ext cx="323194" cy="439576"/>
              <a:chOff x="990600" y="3657600"/>
              <a:chExt cx="161597" cy="228600"/>
            </a:xfrm>
            <a:solidFill>
              <a:srgbClr val="00B050"/>
            </a:solidFill>
          </p:grpSpPr>
          <p:pic>
            <p:nvPicPr>
              <p:cNvPr id="53" name="Picture 4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066800" y="3657600"/>
                <a:ext cx="85397" cy="12382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54" name="Oval 53"/>
              <p:cNvSpPr/>
              <p:nvPr/>
            </p:nvSpPr>
            <p:spPr>
              <a:xfrm>
                <a:off x="990600" y="3733800"/>
                <a:ext cx="152400" cy="152400"/>
              </a:xfrm>
              <a:prstGeom prst="ellipse">
                <a:avLst/>
              </a:prstGeom>
              <a:grpFill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050" dirty="0"/>
                  <a:t>A</a:t>
                </a:r>
                <a:endParaRPr lang="nl-BE" sz="1050" dirty="0"/>
              </a:p>
            </p:txBody>
          </p:sp>
        </p:grpSp>
        <p:grpSp>
          <p:nvGrpSpPr>
            <p:cNvPr id="20" name="Group 107"/>
            <p:cNvGrpSpPr/>
            <p:nvPr/>
          </p:nvGrpSpPr>
          <p:grpSpPr>
            <a:xfrm>
              <a:off x="7009657" y="3208500"/>
              <a:ext cx="323194" cy="439576"/>
              <a:chOff x="990600" y="3657600"/>
              <a:chExt cx="161597" cy="228600"/>
            </a:xfrm>
            <a:solidFill>
              <a:srgbClr val="00B050"/>
            </a:solidFill>
          </p:grpSpPr>
          <p:pic>
            <p:nvPicPr>
              <p:cNvPr id="51" name="Picture 4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066800" y="3657600"/>
                <a:ext cx="85397" cy="12382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52" name="Oval 51"/>
              <p:cNvSpPr/>
              <p:nvPr/>
            </p:nvSpPr>
            <p:spPr>
              <a:xfrm>
                <a:off x="990600" y="3733800"/>
                <a:ext cx="152400" cy="152400"/>
              </a:xfrm>
              <a:prstGeom prst="ellipse">
                <a:avLst/>
              </a:prstGeom>
              <a:grpFill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050" dirty="0"/>
                  <a:t>A</a:t>
                </a:r>
                <a:endParaRPr lang="nl-BE" sz="1050" dirty="0"/>
              </a:p>
            </p:txBody>
          </p:sp>
        </p:grpSp>
        <p:grpSp>
          <p:nvGrpSpPr>
            <p:cNvPr id="21" name="Group 110"/>
            <p:cNvGrpSpPr>
              <a:grpSpLocks/>
            </p:cNvGrpSpPr>
            <p:nvPr/>
          </p:nvGrpSpPr>
          <p:grpSpPr bwMode="auto">
            <a:xfrm>
              <a:off x="1608653" y="4454072"/>
              <a:ext cx="304800" cy="384629"/>
              <a:chOff x="1219200" y="4905375"/>
              <a:chExt cx="152400" cy="200025"/>
            </a:xfrm>
          </p:grpSpPr>
          <p:pic>
            <p:nvPicPr>
              <p:cNvPr id="49" name="Picture 4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286203" y="4905375"/>
                <a:ext cx="85397" cy="1238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50" name="Isosceles Triangle 49"/>
              <p:cNvSpPr/>
              <p:nvPr/>
            </p:nvSpPr>
            <p:spPr>
              <a:xfrm>
                <a:off x="1219177" y="4953378"/>
                <a:ext cx="152394" cy="151935"/>
              </a:xfrm>
              <a:prstGeom prst="triangl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050" dirty="0"/>
                  <a:t>B</a:t>
                </a:r>
                <a:endParaRPr lang="nl-BE" sz="1050" dirty="0"/>
              </a:p>
            </p:txBody>
          </p:sp>
        </p:grpSp>
        <p:grpSp>
          <p:nvGrpSpPr>
            <p:cNvPr id="22" name="Group 113"/>
            <p:cNvGrpSpPr>
              <a:grpSpLocks/>
            </p:cNvGrpSpPr>
            <p:nvPr/>
          </p:nvGrpSpPr>
          <p:grpSpPr bwMode="auto">
            <a:xfrm>
              <a:off x="694253" y="4149272"/>
              <a:ext cx="304800" cy="384629"/>
              <a:chOff x="1219200" y="4905375"/>
              <a:chExt cx="152400" cy="200025"/>
            </a:xfrm>
          </p:grpSpPr>
          <p:pic>
            <p:nvPicPr>
              <p:cNvPr id="47" name="Picture 4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286203" y="4905375"/>
                <a:ext cx="85397" cy="1238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48" name="Isosceles Triangle 47"/>
              <p:cNvSpPr/>
              <p:nvPr/>
            </p:nvSpPr>
            <p:spPr>
              <a:xfrm>
                <a:off x="1219195" y="4953348"/>
                <a:ext cx="152394" cy="151935"/>
              </a:xfrm>
              <a:prstGeom prst="triangl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050" dirty="0"/>
                  <a:t>B</a:t>
                </a:r>
                <a:endParaRPr lang="nl-BE" sz="1050" dirty="0"/>
              </a:p>
            </p:txBody>
          </p:sp>
        </p:grpSp>
        <p:grpSp>
          <p:nvGrpSpPr>
            <p:cNvPr id="23" name="Group 116"/>
            <p:cNvGrpSpPr>
              <a:grpSpLocks/>
            </p:cNvGrpSpPr>
            <p:nvPr/>
          </p:nvGrpSpPr>
          <p:grpSpPr bwMode="auto">
            <a:xfrm>
              <a:off x="2218253" y="3492047"/>
              <a:ext cx="304800" cy="384629"/>
              <a:chOff x="1219200" y="4905375"/>
              <a:chExt cx="152400" cy="200025"/>
            </a:xfrm>
          </p:grpSpPr>
          <p:pic>
            <p:nvPicPr>
              <p:cNvPr id="45" name="Picture 4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286203" y="4905375"/>
                <a:ext cx="85397" cy="1238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46" name="Isosceles Triangle 45"/>
              <p:cNvSpPr/>
              <p:nvPr/>
            </p:nvSpPr>
            <p:spPr>
              <a:xfrm>
                <a:off x="1219164" y="4953282"/>
                <a:ext cx="152394" cy="151935"/>
              </a:xfrm>
              <a:prstGeom prst="triangl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050" dirty="0"/>
                  <a:t>B</a:t>
                </a:r>
                <a:endParaRPr lang="nl-BE" sz="1050" dirty="0"/>
              </a:p>
            </p:txBody>
          </p:sp>
        </p:grpSp>
        <p:grpSp>
          <p:nvGrpSpPr>
            <p:cNvPr id="24" name="Group 119"/>
            <p:cNvGrpSpPr>
              <a:grpSpLocks/>
            </p:cNvGrpSpPr>
            <p:nvPr/>
          </p:nvGrpSpPr>
          <p:grpSpPr bwMode="auto">
            <a:xfrm>
              <a:off x="3056453" y="3996872"/>
              <a:ext cx="304800" cy="384629"/>
              <a:chOff x="1219200" y="4905375"/>
              <a:chExt cx="152400" cy="200025"/>
            </a:xfrm>
          </p:grpSpPr>
          <p:pic>
            <p:nvPicPr>
              <p:cNvPr id="43" name="Picture 4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286203" y="4905375"/>
                <a:ext cx="85397" cy="1238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44" name="Isosceles Triangle 43"/>
              <p:cNvSpPr/>
              <p:nvPr/>
            </p:nvSpPr>
            <p:spPr>
              <a:xfrm>
                <a:off x="1219148" y="4953333"/>
                <a:ext cx="152394" cy="151935"/>
              </a:xfrm>
              <a:prstGeom prst="triangl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050" dirty="0"/>
                  <a:t>B</a:t>
                </a:r>
                <a:endParaRPr lang="nl-BE" sz="1050" dirty="0"/>
              </a:p>
            </p:txBody>
          </p:sp>
        </p:grpSp>
        <p:grpSp>
          <p:nvGrpSpPr>
            <p:cNvPr id="25" name="Group 122"/>
            <p:cNvGrpSpPr>
              <a:grpSpLocks/>
            </p:cNvGrpSpPr>
            <p:nvPr/>
          </p:nvGrpSpPr>
          <p:grpSpPr bwMode="auto">
            <a:xfrm>
              <a:off x="3437453" y="3311072"/>
              <a:ext cx="304800" cy="384629"/>
              <a:chOff x="1219200" y="4905375"/>
              <a:chExt cx="152400" cy="200025"/>
            </a:xfrm>
          </p:grpSpPr>
          <p:pic>
            <p:nvPicPr>
              <p:cNvPr id="41" name="Picture 4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286203" y="4905375"/>
                <a:ext cx="85397" cy="1238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42" name="Isosceles Triangle 41"/>
              <p:cNvSpPr/>
              <p:nvPr/>
            </p:nvSpPr>
            <p:spPr>
              <a:xfrm>
                <a:off x="1219140" y="4953264"/>
                <a:ext cx="152394" cy="151935"/>
              </a:xfrm>
              <a:prstGeom prst="triangl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050" dirty="0"/>
                  <a:t>B</a:t>
                </a:r>
                <a:endParaRPr lang="nl-BE" sz="1050" dirty="0"/>
              </a:p>
            </p:txBody>
          </p:sp>
        </p:grpSp>
        <p:grpSp>
          <p:nvGrpSpPr>
            <p:cNvPr id="26" name="Group 125"/>
            <p:cNvGrpSpPr>
              <a:grpSpLocks/>
            </p:cNvGrpSpPr>
            <p:nvPr/>
          </p:nvGrpSpPr>
          <p:grpSpPr bwMode="auto">
            <a:xfrm>
              <a:off x="4199453" y="3692072"/>
              <a:ext cx="304800" cy="384629"/>
              <a:chOff x="1219200" y="4905375"/>
              <a:chExt cx="152400" cy="200025"/>
            </a:xfrm>
          </p:grpSpPr>
          <p:pic>
            <p:nvPicPr>
              <p:cNvPr id="39" name="Picture 4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286203" y="4905375"/>
                <a:ext cx="85397" cy="1238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40" name="Isosceles Triangle 39"/>
              <p:cNvSpPr/>
              <p:nvPr/>
            </p:nvSpPr>
            <p:spPr>
              <a:xfrm>
                <a:off x="1219125" y="4953302"/>
                <a:ext cx="152394" cy="151935"/>
              </a:xfrm>
              <a:prstGeom prst="triangl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050" dirty="0"/>
                  <a:t>B</a:t>
                </a:r>
                <a:endParaRPr lang="nl-BE" sz="1050" dirty="0"/>
              </a:p>
            </p:txBody>
          </p:sp>
        </p:grpSp>
        <p:grpSp>
          <p:nvGrpSpPr>
            <p:cNvPr id="27" name="Group 128"/>
            <p:cNvGrpSpPr>
              <a:grpSpLocks/>
            </p:cNvGrpSpPr>
            <p:nvPr/>
          </p:nvGrpSpPr>
          <p:grpSpPr bwMode="auto">
            <a:xfrm>
              <a:off x="6256853" y="3234872"/>
              <a:ext cx="304800" cy="384629"/>
              <a:chOff x="1219200" y="4905375"/>
              <a:chExt cx="152400" cy="200025"/>
            </a:xfrm>
          </p:grpSpPr>
          <p:pic>
            <p:nvPicPr>
              <p:cNvPr id="37" name="Picture 4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286203" y="4905375"/>
                <a:ext cx="85397" cy="1238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38" name="Isosceles Triangle 37"/>
              <p:cNvSpPr/>
              <p:nvPr/>
            </p:nvSpPr>
            <p:spPr>
              <a:xfrm>
                <a:off x="1219083" y="4953257"/>
                <a:ext cx="152394" cy="151935"/>
              </a:xfrm>
              <a:prstGeom prst="triangl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050" dirty="0"/>
                  <a:t>B</a:t>
                </a:r>
                <a:endParaRPr lang="nl-BE" sz="1050" dirty="0"/>
              </a:p>
            </p:txBody>
          </p:sp>
        </p:grpSp>
        <p:grpSp>
          <p:nvGrpSpPr>
            <p:cNvPr id="28" name="Group 131"/>
            <p:cNvGrpSpPr>
              <a:grpSpLocks/>
            </p:cNvGrpSpPr>
            <p:nvPr/>
          </p:nvGrpSpPr>
          <p:grpSpPr bwMode="auto">
            <a:xfrm>
              <a:off x="7552253" y="4454072"/>
              <a:ext cx="304800" cy="384629"/>
              <a:chOff x="1219200" y="4905375"/>
              <a:chExt cx="152400" cy="200025"/>
            </a:xfrm>
          </p:grpSpPr>
          <p:pic>
            <p:nvPicPr>
              <p:cNvPr id="35" name="Picture 4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286203" y="4905375"/>
                <a:ext cx="85397" cy="1238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36" name="Isosceles Triangle 35"/>
              <p:cNvSpPr/>
              <p:nvPr/>
            </p:nvSpPr>
            <p:spPr>
              <a:xfrm>
                <a:off x="1219057" y="4953378"/>
                <a:ext cx="152394" cy="151935"/>
              </a:xfrm>
              <a:prstGeom prst="triangl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050" dirty="0"/>
                  <a:t>B</a:t>
                </a:r>
                <a:endParaRPr lang="nl-BE" sz="1050" dirty="0"/>
              </a:p>
            </p:txBody>
          </p:sp>
        </p:grpSp>
        <p:grpSp>
          <p:nvGrpSpPr>
            <p:cNvPr id="29" name="Group 134"/>
            <p:cNvGrpSpPr>
              <a:grpSpLocks/>
            </p:cNvGrpSpPr>
            <p:nvPr/>
          </p:nvGrpSpPr>
          <p:grpSpPr bwMode="auto">
            <a:xfrm>
              <a:off x="8314253" y="3234872"/>
              <a:ext cx="304800" cy="384629"/>
              <a:chOff x="1219200" y="4905375"/>
              <a:chExt cx="152400" cy="200025"/>
            </a:xfrm>
          </p:grpSpPr>
          <p:pic>
            <p:nvPicPr>
              <p:cNvPr id="33" name="Picture 4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286203" y="4905375"/>
                <a:ext cx="85397" cy="1238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34" name="Isosceles Triangle 33"/>
              <p:cNvSpPr/>
              <p:nvPr/>
            </p:nvSpPr>
            <p:spPr>
              <a:xfrm>
                <a:off x="1219042" y="4953257"/>
                <a:ext cx="152394" cy="151935"/>
              </a:xfrm>
              <a:prstGeom prst="triangl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050" dirty="0"/>
                  <a:t>B</a:t>
                </a:r>
                <a:endParaRPr lang="nl-BE" sz="1050" dirty="0"/>
              </a:p>
            </p:txBody>
          </p:sp>
        </p:grpSp>
        <p:sp>
          <p:nvSpPr>
            <p:cNvPr id="30" name="TextBox 137"/>
            <p:cNvSpPr txBox="1">
              <a:spLocks noChangeArrowheads="1"/>
            </p:cNvSpPr>
            <p:nvPr/>
          </p:nvSpPr>
          <p:spPr bwMode="auto">
            <a:xfrm>
              <a:off x="8190845" y="4437875"/>
              <a:ext cx="73584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b="1" dirty="0"/>
                <a:t>Sink A</a:t>
              </a:r>
              <a:endParaRPr lang="nl-BE" sz="1800" b="1"/>
            </a:p>
          </p:txBody>
        </p:sp>
        <p:sp>
          <p:nvSpPr>
            <p:cNvPr id="31" name="TextBox 138"/>
            <p:cNvSpPr txBox="1">
              <a:spLocks noChangeArrowheads="1"/>
            </p:cNvSpPr>
            <p:nvPr/>
          </p:nvSpPr>
          <p:spPr bwMode="auto">
            <a:xfrm>
              <a:off x="471296" y="4562474"/>
              <a:ext cx="797153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 b="1" dirty="0"/>
                <a:t>Sink B</a:t>
              </a:r>
              <a:endParaRPr lang="nl-BE" sz="1800" b="1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075227" y="5019544"/>
              <a:ext cx="3771749" cy="6859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nl-BE"/>
            </a:p>
          </p:txBody>
        </p:sp>
      </p:grp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dirty="0" smtClean="0">
                <a:cs typeface="Times New Roman" pitchFamily="18" charset="0"/>
              </a:rPr>
              <a:t>Implementation – </a:t>
            </a:r>
            <a:r>
              <a:rPr lang="en-US" sz="2800" dirty="0" smtClean="0">
                <a:cs typeface="Times New Roman" pitchFamily="18" charset="0"/>
              </a:rPr>
              <a:t>real life measurements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Exploration phase results:</a:t>
            </a:r>
          </a:p>
          <a:p>
            <a:endParaRPr lang="en-US" dirty="0"/>
          </a:p>
        </p:txBody>
      </p:sp>
      <p:pic>
        <p:nvPicPr>
          <p:cNvPr id="4" name="Picture 3" descr="Exploration - SOFTMAX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81200" y="2362200"/>
            <a:ext cx="5715666" cy="367665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dirty="0" smtClean="0">
                <a:cs typeface="Times New Roman" pitchFamily="18" charset="0"/>
              </a:rPr>
              <a:t>Implementation – </a:t>
            </a:r>
            <a:r>
              <a:rPr lang="en-US" sz="2800" dirty="0" smtClean="0">
                <a:cs typeface="Times New Roman" pitchFamily="18" charset="0"/>
              </a:rPr>
              <a:t>real life measurements</a:t>
            </a:r>
            <a:endParaRPr lang="en-US" sz="32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r>
              <a:rPr lang="en-US" sz="2800" dirty="0" smtClean="0">
                <a:cs typeface="Times New Roman" pitchFamily="18" charset="0"/>
              </a:rPr>
              <a:t>Exploration phase results - steady network conditions: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54A60F7-74A3-481B-8EFE-A8A39D7A3B96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45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6" name="Picture 5" descr="Dut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1000" y="2534247"/>
            <a:ext cx="4114800" cy="1725246"/>
          </a:xfrm>
          <a:prstGeom prst="rect">
            <a:avLst/>
          </a:prstGeom>
        </p:spPr>
      </p:pic>
      <p:pic>
        <p:nvPicPr>
          <p:cNvPr id="7" name="Picture 6" descr="Hop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00600" y="2503726"/>
            <a:ext cx="4059560" cy="1740116"/>
          </a:xfrm>
          <a:prstGeom prst="rect">
            <a:avLst/>
          </a:prstGeom>
        </p:spPr>
      </p:pic>
      <p:pic>
        <p:nvPicPr>
          <p:cNvPr id="8" name="Picture 7" descr="Reliability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438400" y="4495800"/>
            <a:ext cx="4474840" cy="19181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+mn-lt"/>
                <a:cs typeface="Times New Roman" pitchFamily="18" charset="0"/>
              </a:rPr>
              <a:t>Implementation – </a:t>
            </a:r>
            <a:r>
              <a:rPr lang="en-US" sz="3600" dirty="0" smtClean="0">
                <a:latin typeface="+mn-lt"/>
                <a:cs typeface="Times New Roman" pitchFamily="18" charset="0"/>
              </a:rPr>
              <a:t>real life measurements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cs typeface="Times New Roman" pitchFamily="18" charset="0"/>
              </a:rPr>
              <a:t>Steady network conditions: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0" dirty="0" smtClean="0">
                <a:cs typeface="Times New Roman" pitchFamily="18" charset="0"/>
              </a:rPr>
              <a:t>For the temperature factor values &lt; 1, SOFTMAX enforces the optimal service combination for over than 90% of time</a:t>
            </a:r>
          </a:p>
          <a:p>
            <a:endParaRPr lang="en-US" sz="2000" b="0" dirty="0" smtClean="0">
              <a:cs typeface="Times New Roman" pitchFamily="18" charset="0"/>
            </a:endParaRPr>
          </a:p>
          <a:p>
            <a:r>
              <a:rPr lang="en-US" sz="2000" b="0" dirty="0" smtClean="0">
                <a:cs typeface="Times New Roman" pitchFamily="18" charset="0"/>
              </a:rPr>
              <a:t>For comparison, for values higher than 2.5, the percentage drops below 75%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54A60F7-74A3-481B-8EFE-A8A39D7A3B96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46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8" name="Picture 7" descr="PercentageOfTim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90800" y="2133600"/>
            <a:ext cx="4042969" cy="26670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cs typeface="Times New Roman" pitchFamily="18" charset="0"/>
              </a:rPr>
              <a:t>Implementation – </a:t>
            </a:r>
            <a:r>
              <a:rPr lang="en-US" sz="3200" dirty="0" smtClean="0">
                <a:cs typeface="Times New Roman" pitchFamily="18" charset="0"/>
              </a:rPr>
              <a:t>real life measurements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685800" y="1524000"/>
            <a:ext cx="8034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performance summary for both networks, in a single hop and multi-hop use cases</a:t>
            </a:r>
            <a:endParaRPr lang="en-US" dirty="0"/>
          </a:p>
        </p:txBody>
      </p:sp>
      <p:pic>
        <p:nvPicPr>
          <p:cNvPr id="7" name="Content Placeholder 6" descr="SummarizeMultiHop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33400" y="2438400"/>
            <a:ext cx="3977876" cy="3429000"/>
          </a:xfrm>
        </p:spPr>
      </p:pic>
      <p:pic>
        <p:nvPicPr>
          <p:cNvPr id="8" name="Picture 7" descr="SummarizeSingleHop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48200" y="3657600"/>
            <a:ext cx="4307425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– </a:t>
            </a:r>
            <a:r>
              <a:rPr lang="en-US" sz="3200" dirty="0" smtClean="0"/>
              <a:t>the newest 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Values of each of the relevant network properties will be divided into a certain number of intervals: 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000" dirty="0" smtClean="0"/>
              <a:t>Every </a:t>
            </a:r>
            <a:r>
              <a:rPr lang="en-US" sz="2000" dirty="0" smtClean="0"/>
              <a:t>possible combination of the intervals will represent a network state. The maximum number of states can be calculated as: </a:t>
            </a:r>
          </a:p>
          <a:p>
            <a:pPr>
              <a:buNone/>
            </a:pPr>
            <a:endParaRPr lang="en-US" sz="2400" dirty="0"/>
          </a:p>
        </p:txBody>
      </p:sp>
      <p:pic>
        <p:nvPicPr>
          <p:cNvPr id="4" name="Picture 3" descr="Final idea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95400" y="2667000"/>
            <a:ext cx="6657889" cy="1219200"/>
          </a:xfrm>
          <a:prstGeom prst="rect">
            <a:avLst/>
          </a:prstGeom>
        </p:spPr>
      </p:pic>
      <p:pic>
        <p:nvPicPr>
          <p:cNvPr id="5" name="Picture 4" descr="Final idea - formula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352800" y="5029200"/>
            <a:ext cx="2171700" cy="59055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– </a:t>
            </a:r>
            <a:r>
              <a:rPr lang="en-US" sz="3200" dirty="0" smtClean="0"/>
              <a:t>the newest 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600" dirty="0" smtClean="0"/>
              <a:t>The simplest interpretation of the property intervals could be as: </a:t>
            </a:r>
            <a:r>
              <a:rPr lang="en-US" sz="2600" b="1" dirty="0" smtClean="0"/>
              <a:t>bad, acceptable, good. </a:t>
            </a:r>
            <a:r>
              <a:rPr lang="en-US" sz="2600" dirty="0" smtClean="0"/>
              <a:t>Additional intervals will ensure a finer differentiation between states. However, this will </a:t>
            </a:r>
            <a:r>
              <a:rPr lang="en-US" sz="2600" dirty="0" smtClean="0"/>
              <a:t>result </a:t>
            </a:r>
            <a:r>
              <a:rPr lang="en-US" sz="2600" dirty="0" smtClean="0"/>
              <a:t>in the higher number of them and, consequently, a longer learning period. </a:t>
            </a:r>
            <a:endParaRPr lang="en-US" sz="2600" dirty="0" smtClean="0"/>
          </a:p>
          <a:p>
            <a:endParaRPr lang="en-US" sz="2600" dirty="0" smtClean="0"/>
          </a:p>
          <a:p>
            <a:r>
              <a:rPr lang="en-US" sz="2400" b="1" dirty="0" smtClean="0"/>
              <a:t>Interference</a:t>
            </a:r>
            <a:r>
              <a:rPr lang="en-US" sz="2400" dirty="0" smtClean="0"/>
              <a:t> </a:t>
            </a:r>
            <a:r>
              <a:rPr lang="en-US" sz="2400" dirty="0" smtClean="0"/>
              <a:t>is also included </a:t>
            </a:r>
            <a:r>
              <a:rPr lang="en-US" sz="2400" dirty="0" smtClean="0"/>
              <a:t>as a part of a </a:t>
            </a:r>
            <a:r>
              <a:rPr lang="en-US" sz="2400" dirty="0" smtClean="0"/>
              <a:t>state, which changes voluntarily</a:t>
            </a:r>
            <a:r>
              <a:rPr lang="en-US" sz="2400" dirty="0" smtClean="0"/>
              <a:t>. The level of interference </a:t>
            </a:r>
            <a:r>
              <a:rPr lang="en-US" sz="2400" dirty="0" smtClean="0"/>
              <a:t>is assessed before taking an action. </a:t>
            </a:r>
            <a:r>
              <a:rPr lang="en-US" sz="2400" dirty="0" smtClean="0"/>
              <a:t>If the measured interference level between the two states is different, the corresponding transition </a:t>
            </a:r>
            <a:r>
              <a:rPr lang="en-US" sz="2400" dirty="0" smtClean="0"/>
              <a:t>is not given </a:t>
            </a:r>
            <a:r>
              <a:rPr lang="en-US" sz="2400" dirty="0" smtClean="0"/>
              <a:t>a Q value. </a:t>
            </a:r>
            <a:r>
              <a:rPr lang="en-US" sz="2400" dirty="0" smtClean="0"/>
              <a:t>Learning processes are separated.</a:t>
            </a:r>
            <a:endParaRPr lang="en-US" sz="2400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Sharing a common radio frequency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Communication interference is commonplace: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Interference avoidance as a basic form of inter-network cooperation</a:t>
            </a:r>
          </a:p>
          <a:p>
            <a:endParaRPr lang="en-US" dirty="0"/>
          </a:p>
        </p:txBody>
      </p:sp>
      <p:pic>
        <p:nvPicPr>
          <p:cNvPr id="4" name="Picture 3" descr="Interferenc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95600" y="2209800"/>
            <a:ext cx="3786003" cy="2593683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– </a:t>
            </a:r>
            <a:r>
              <a:rPr lang="en-US" sz="3200" dirty="0" smtClean="0"/>
              <a:t>the newest 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r>
              <a:rPr lang="en-US" sz="2800" dirty="0" smtClean="0"/>
              <a:t>Action is represented as an </a:t>
            </a:r>
            <a:r>
              <a:rPr lang="en-US" sz="2800" dirty="0" smtClean="0"/>
              <a:t>activation or deactivation </a:t>
            </a:r>
            <a:r>
              <a:rPr lang="en-US" sz="2800" dirty="0" smtClean="0"/>
              <a:t>of exclusively one service </a:t>
            </a:r>
            <a:r>
              <a:rPr lang="en-US" sz="2800" dirty="0" smtClean="0"/>
              <a:t>at a </a:t>
            </a:r>
            <a:r>
              <a:rPr lang="en-US" sz="2800" dirty="0" smtClean="0"/>
              <a:t>time: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000" dirty="0" smtClean="0"/>
          </a:p>
          <a:p>
            <a:r>
              <a:rPr lang="en-US" sz="2000" dirty="0" smtClean="0"/>
              <a:t>An </a:t>
            </a:r>
            <a:r>
              <a:rPr lang="en-US" sz="2000" dirty="0" smtClean="0"/>
              <a:t>action is denominated not by the sole service that is changed, but by service combination it </a:t>
            </a:r>
            <a:r>
              <a:rPr lang="en-US" sz="2000" dirty="0" smtClean="0"/>
              <a:t>resulted </a:t>
            </a:r>
            <a:r>
              <a:rPr lang="en-US" sz="2000" dirty="0" smtClean="0"/>
              <a:t>in. </a:t>
            </a:r>
          </a:p>
          <a:p>
            <a:endParaRPr lang="en-US" sz="2800" dirty="0" smtClean="0"/>
          </a:p>
          <a:p>
            <a:endParaRPr lang="en-US" dirty="0"/>
          </a:p>
        </p:txBody>
      </p:sp>
      <p:pic>
        <p:nvPicPr>
          <p:cNvPr id="4" name="Picture 3" descr="Final idea - diagram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67000" y="2590800"/>
            <a:ext cx="4191000" cy="2836266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– </a:t>
            </a:r>
            <a:r>
              <a:rPr lang="en-US" sz="3200" dirty="0" smtClean="0"/>
              <a:t>the newest 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lnSpcReduction="10000"/>
          </a:bodyPr>
          <a:lstStyle/>
          <a:p>
            <a:r>
              <a:rPr lang="en-US" sz="1800" dirty="0" smtClean="0"/>
              <a:t>Every service combination will, eventually, be associated with a certain state, meaning that taking a certain action at no matter what state, will result in a transfer to one particular state. </a:t>
            </a:r>
            <a:endParaRPr lang="en-US" sz="18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This </a:t>
            </a:r>
            <a:r>
              <a:rPr lang="en-US" sz="2000" dirty="0" smtClean="0"/>
              <a:t>can be interpreted in the following way: once a service combination – an action Ax– is activated, Q values for every (</a:t>
            </a:r>
            <a:r>
              <a:rPr lang="en-US" sz="2000" dirty="0" err="1" smtClean="0"/>
              <a:t>S,a</a:t>
            </a:r>
            <a:r>
              <a:rPr lang="en-US" sz="2000" dirty="0" smtClean="0"/>
              <a:t>) pair that includes Ax -&gt; (S, Ax) will be updated.</a:t>
            </a:r>
          </a:p>
          <a:p>
            <a:endParaRPr lang="en-US" dirty="0"/>
          </a:p>
        </p:txBody>
      </p:sp>
      <p:pic>
        <p:nvPicPr>
          <p:cNvPr id="5" name="Picture 4" descr="Final idea - diagram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90800" y="2362200"/>
            <a:ext cx="3962400" cy="268156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preliminary 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Static grouping of mobile devices is complex, inefficient and might lead to a waste of resources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Network </a:t>
            </a:r>
            <a:r>
              <a:rPr lang="en-US" dirty="0"/>
              <a:t>solutions that dynamically support at run-time cooperation between devices from different types of networks are becoming a necessity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 smtClean="0"/>
          </a:p>
          <a:p>
            <a:pPr algn="just"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Incentive driven networking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 cross-layer, cross-network negotiation methodology for optimizing network resources</a:t>
            </a:r>
            <a:endParaRPr lang="en-US" sz="2800" dirty="0"/>
          </a:p>
        </p:txBody>
      </p:sp>
      <p:pic>
        <p:nvPicPr>
          <p:cNvPr id="4" name="Picture 3" descr="Incentive cross-layer cross-network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33600" y="2895600"/>
            <a:ext cx="4905375" cy="307449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Incentive driven networking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Incentive describes a high-level network behavior or a reason for cooperation:</a:t>
            </a:r>
          </a:p>
          <a:p>
            <a:pPr lvl="1"/>
            <a:r>
              <a:rPr lang="en-US" sz="2400" dirty="0" smtClean="0"/>
              <a:t>Describe behavioral aspects of the network</a:t>
            </a:r>
          </a:p>
          <a:p>
            <a:pPr lvl="1"/>
            <a:r>
              <a:rPr lang="en-US" sz="2400" dirty="0" smtClean="0"/>
              <a:t>Express the need for additional functionality</a:t>
            </a:r>
          </a:p>
          <a:p>
            <a:pPr lvl="1"/>
            <a:r>
              <a:rPr lang="en-US" sz="2400" dirty="0" smtClean="0"/>
              <a:t>Give an indication of the expected performance network metric</a:t>
            </a:r>
          </a:p>
          <a:p>
            <a:pPr lvl="1">
              <a:buNone/>
            </a:pPr>
            <a:r>
              <a:rPr lang="en-US" sz="2000" dirty="0" smtClean="0"/>
              <a:t>Examples:</a:t>
            </a:r>
          </a:p>
          <a:p>
            <a:pPr lvl="1"/>
            <a:r>
              <a:rPr lang="en-US" sz="2000" dirty="0" smtClean="0"/>
              <a:t>High throughput, high reliability, low delay (better </a:t>
            </a:r>
            <a:r>
              <a:rPr lang="en-US" sz="2000" dirty="0" err="1" smtClean="0"/>
              <a:t>QoS</a:t>
            </a:r>
            <a:r>
              <a:rPr lang="en-US" sz="2000" dirty="0" smtClean="0"/>
              <a:t>)</a:t>
            </a:r>
          </a:p>
          <a:p>
            <a:pPr lvl="1"/>
            <a:r>
              <a:rPr lang="en-US" sz="2000" dirty="0" smtClean="0"/>
              <a:t>High network lifetime </a:t>
            </a:r>
          </a:p>
          <a:p>
            <a:pPr lvl="1"/>
            <a:r>
              <a:rPr lang="en-US" sz="2000" dirty="0" smtClean="0"/>
              <a:t>High coverage</a:t>
            </a:r>
          </a:p>
          <a:p>
            <a:pPr lvl="1"/>
            <a:r>
              <a:rPr lang="en-US" sz="2000" dirty="0" smtClean="0"/>
              <a:t>Low exposure</a:t>
            </a:r>
          </a:p>
          <a:p>
            <a:pPr lvl="1"/>
            <a:r>
              <a:rPr lang="en-US" sz="2000" dirty="0" smtClean="0"/>
              <a:t>Public access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Whereas incentives indicate network goals, network services are means to realize these goals</a:t>
            </a:r>
          </a:p>
          <a:p>
            <a:r>
              <a:rPr lang="en-US" dirty="0" smtClean="0"/>
              <a:t>Network services should be understood as optimization techniques that have influence over one or more incentives</a:t>
            </a:r>
          </a:p>
          <a:p>
            <a:pPr>
              <a:buNone/>
            </a:pPr>
            <a:r>
              <a:rPr lang="en-US" dirty="0" smtClean="0"/>
              <a:t>Examples: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sz="2400" dirty="0" smtClean="0"/>
              <a:t>packet aggregation and sharing, MAC protocols, interference avoidance techniques …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7007</TotalTime>
  <Words>2103</Words>
  <Application>Microsoft Office PowerPoint</Application>
  <PresentationFormat>On-screen Show (4:3)</PresentationFormat>
  <Paragraphs>445</Paragraphs>
  <Slides>51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2" baseType="lpstr">
      <vt:lpstr>Office Theme</vt:lpstr>
      <vt:lpstr>Learning to cooperate or “How I became a good neighbor”</vt:lpstr>
      <vt:lpstr>Status quo</vt:lpstr>
      <vt:lpstr>Zooming in</vt:lpstr>
      <vt:lpstr>Network diversity</vt:lpstr>
      <vt:lpstr>Sharing a common radio frequency</vt:lpstr>
      <vt:lpstr>A preliminary conclusion</vt:lpstr>
      <vt:lpstr>Incentive driven networking</vt:lpstr>
      <vt:lpstr>Incentive driven networking</vt:lpstr>
      <vt:lpstr>Network services</vt:lpstr>
      <vt:lpstr>Network services</vt:lpstr>
      <vt:lpstr>The major issue</vt:lpstr>
      <vt:lpstr>Incentive driven networking</vt:lpstr>
      <vt:lpstr>Incentive driven networking</vt:lpstr>
      <vt:lpstr>Incentive driven networking</vt:lpstr>
      <vt:lpstr>A self learning decision maker</vt:lpstr>
      <vt:lpstr>A self learning approach – use case</vt:lpstr>
      <vt:lpstr>The initial approach</vt:lpstr>
      <vt:lpstr>Disadvantages</vt:lpstr>
      <vt:lpstr>Disadvantages</vt:lpstr>
      <vt:lpstr>Possible alternatives</vt:lpstr>
      <vt:lpstr>Cognition cycle </vt:lpstr>
      <vt:lpstr>Reinforcement learning </vt:lpstr>
      <vt:lpstr>Reinforcement learning </vt:lpstr>
      <vt:lpstr>The major issue</vt:lpstr>
      <vt:lpstr>Least Squares Policy Iteration - LSPI </vt:lpstr>
      <vt:lpstr>Least Squares Policy Iteration - LSPI</vt:lpstr>
      <vt:lpstr>Least Squares Policy Iteration - LSPI</vt:lpstr>
      <vt:lpstr>Least Squares Policy Iteration - LSPI</vt:lpstr>
      <vt:lpstr>Least Squares Policy Iteration - LSPI</vt:lpstr>
      <vt:lpstr>Implementation </vt:lpstr>
      <vt:lpstr>Implementation </vt:lpstr>
      <vt:lpstr>Implementation</vt:lpstr>
      <vt:lpstr>Implementation</vt:lpstr>
      <vt:lpstr>Implementation</vt:lpstr>
      <vt:lpstr>Implementation</vt:lpstr>
      <vt:lpstr>Open issues</vt:lpstr>
      <vt:lpstr>Implementation – a more complex use case</vt:lpstr>
      <vt:lpstr>Implementation – a more complex use case</vt:lpstr>
      <vt:lpstr>Implementation – a more complex use case</vt:lpstr>
      <vt:lpstr>Implementation – a more complex use case</vt:lpstr>
      <vt:lpstr>Implementation - a more complex use case</vt:lpstr>
      <vt:lpstr>Implementation – introducing SOFTMAX</vt:lpstr>
      <vt:lpstr>Implementation – real life measurements</vt:lpstr>
      <vt:lpstr>Implementation – real life measurements</vt:lpstr>
      <vt:lpstr>Implementation – real life measurements</vt:lpstr>
      <vt:lpstr>Implementation – real life measurements</vt:lpstr>
      <vt:lpstr>Implementation – real life measurements</vt:lpstr>
      <vt:lpstr>Implementation – the newest idea</vt:lpstr>
      <vt:lpstr>Implementation – the newest idea</vt:lpstr>
      <vt:lpstr>Implementation – the newest idea</vt:lpstr>
      <vt:lpstr>Implementation – the newest idea</vt:lpstr>
    </vt:vector>
  </TitlesOfParts>
  <Company>UGent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 to cooperate or “How I became a good neighbor”</dc:title>
  <dc:creator>IBCN</dc:creator>
  <cp:lastModifiedBy>IBCN</cp:lastModifiedBy>
  <cp:revision>254</cp:revision>
  <dcterms:created xsi:type="dcterms:W3CDTF">2014-06-12T11:35:18Z</dcterms:created>
  <dcterms:modified xsi:type="dcterms:W3CDTF">2014-06-24T17:32:40Z</dcterms:modified>
</cp:coreProperties>
</file>