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7" r:id="rId9"/>
    <p:sldId id="268" r:id="rId10"/>
    <p:sldId id="270" r:id="rId11"/>
    <p:sldId id="260" r:id="rId12"/>
    <p:sldId id="263" r:id="rId13"/>
    <p:sldId id="264" r:id="rId14"/>
    <p:sldId id="265" r:id="rId15"/>
    <p:sldId id="271" r:id="rId16"/>
    <p:sldId id="275" r:id="rId17"/>
    <p:sldId id="272" r:id="rId18"/>
    <p:sldId id="276" r:id="rId19"/>
    <p:sldId id="273" r:id="rId20"/>
    <p:sldId id="277" r:id="rId21"/>
    <p:sldId id="278" r:id="rId22"/>
    <p:sldId id="280" r:id="rId23"/>
    <p:sldId id="284" r:id="rId24"/>
    <p:sldId id="283" r:id="rId25"/>
    <p:sldId id="282" r:id="rId26"/>
    <p:sldId id="286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11" r:id="rId39"/>
    <p:sldId id="301" r:id="rId40"/>
    <p:sldId id="304" r:id="rId41"/>
    <p:sldId id="305" r:id="rId42"/>
    <p:sldId id="303" r:id="rId43"/>
    <p:sldId id="302" r:id="rId44"/>
    <p:sldId id="306" r:id="rId45"/>
    <p:sldId id="307" r:id="rId46"/>
    <p:sldId id="308" r:id="rId47"/>
    <p:sldId id="30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logo_ibcn_1109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1989138"/>
            <a:ext cx="18716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7150" y="2690813"/>
            <a:ext cx="89376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894312" cy="2287161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216" y="3933056"/>
            <a:ext cx="2160240" cy="2016224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0166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42088" y="60213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dk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2780928"/>
            <a:ext cx="8280920" cy="1296144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dk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5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5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dk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2780928"/>
            <a:ext cx="8280920" cy="1296144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5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6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8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4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3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6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3132138" y="6356350"/>
            <a:ext cx="3311525" cy="365125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6" name="Picture 8" descr="FutureInternetDept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6391275"/>
            <a:ext cx="1008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248400"/>
            <a:ext cx="7064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2916238" y="6332538"/>
            <a:ext cx="1008062" cy="365125"/>
          </a:xfrm>
        </p:spPr>
        <p:txBody>
          <a:bodyPr/>
          <a:lstStyle>
            <a:lvl1pPr>
              <a:defRPr/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728CDCE0-B3CA-4E31-BE8F-C371E524937F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482600" cy="61102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latin typeface="Berlin Sans FB" pitchFamily="34" charset="0"/>
              </a:rPr>
              <a:t>Learning to cooperate or “How I became a good neighbor”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Milo</a:t>
            </a:r>
            <a:r>
              <a:rPr lang="sr-Latn-ME" dirty="0" smtClean="0"/>
              <a:t>š</a:t>
            </a:r>
            <a:r>
              <a:rPr lang="en-US" dirty="0" smtClean="0"/>
              <a:t> </a:t>
            </a:r>
            <a:r>
              <a:rPr lang="en-US" dirty="0" err="1" smtClean="0"/>
              <a:t>Rov</a:t>
            </a:r>
            <a:r>
              <a:rPr lang="sr-Latn-ME" dirty="0" smtClean="0"/>
              <a:t>č</a:t>
            </a:r>
            <a:r>
              <a:rPr lang="en-US" dirty="0" err="1" smtClean="0"/>
              <a:t>anin</a:t>
            </a:r>
            <a:endParaRPr lang="en-US" dirty="0" smtClean="0"/>
          </a:p>
          <a:p>
            <a:r>
              <a:rPr lang="en-US" sz="1400" dirty="0" smtClean="0"/>
              <a:t>IBCN </a:t>
            </a:r>
            <a:r>
              <a:rPr lang="en-US" sz="1400" dirty="0" err="1" smtClean="0"/>
              <a:t>reasearch</a:t>
            </a:r>
            <a:r>
              <a:rPr lang="en-US" sz="1400" dirty="0" smtClean="0"/>
              <a:t> group, INTEC, </a:t>
            </a:r>
            <a:r>
              <a:rPr lang="en-US" sz="1400" dirty="0" err="1" smtClean="0"/>
              <a:t>UGhent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Activating network services has (positive or negative) influence not only in a network where the service is activated.</a:t>
            </a:r>
          </a:p>
          <a:p>
            <a:endParaRPr lang="en-US" dirty="0" smtClean="0"/>
          </a:p>
          <a:p>
            <a:r>
              <a:rPr lang="en-US" dirty="0" smtClean="0"/>
              <a:t>By carefully choosing which service to activate, networks can improve not only their own, but the neighboring network’s performance as well.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How to efficiently determine the optimal configuration parameters for all the participating networks, considering their high level goals and ensuring that the cooperation in mutually beneficial?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marL="914400" lvl="1" indent="-457200"/>
            <a:r>
              <a:rPr lang="en-US" sz="2000" dirty="0" smtClean="0"/>
              <a:t>Devices dynamically search for co-located devices with similar network preferences and hardware and/or software capabilities</a:t>
            </a:r>
          </a:p>
        </p:txBody>
      </p:sp>
      <p:pic>
        <p:nvPicPr>
          <p:cNvPr id="6" name="Picture 5" descr="legenda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10200"/>
            <a:ext cx="8458200" cy="819110"/>
          </a:xfrm>
          <a:prstGeom prst="rect">
            <a:avLst/>
          </a:prstGeom>
        </p:spPr>
      </p:pic>
      <p:pic>
        <p:nvPicPr>
          <p:cNvPr id="8" name="Picture 7" descr="Incentive driven networking  step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2709960"/>
            <a:ext cx="1933575" cy="235530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pPr lvl="1"/>
            <a:r>
              <a:rPr lang="en-US" sz="2000" dirty="0" smtClean="0"/>
              <a:t>If such devices are found, communities consisting of interconnected objects with similar network expectations are formed on an ad hoc basis</a:t>
            </a:r>
          </a:p>
          <a:p>
            <a:pPr lvl="1"/>
            <a:endParaRPr lang="en-US" dirty="0"/>
          </a:p>
        </p:txBody>
      </p:sp>
      <p:pic>
        <p:nvPicPr>
          <p:cNvPr id="7" name="Picture 6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10200"/>
            <a:ext cx="8229600" cy="796972"/>
          </a:xfrm>
          <a:prstGeom prst="rect">
            <a:avLst/>
          </a:prstGeom>
        </p:spPr>
      </p:pic>
      <p:pic>
        <p:nvPicPr>
          <p:cNvPr id="9" name="Picture 8" descr="Incentive driven networking  step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895600"/>
            <a:ext cx="1784046" cy="23050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</a:p>
          <a:p>
            <a:pPr lvl="1"/>
            <a:r>
              <a:rPr lang="en-US" sz="2000" dirty="0" smtClean="0"/>
              <a:t>Different communities will now able to cooperate with each other by activating and sharing (software or hardware) network resources. </a:t>
            </a:r>
          </a:p>
          <a:p>
            <a:pPr lvl="1"/>
            <a:endParaRPr lang="en-US" dirty="0"/>
          </a:p>
        </p:txBody>
      </p:sp>
      <p:pic>
        <p:nvPicPr>
          <p:cNvPr id="5" name="Picture 4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417578"/>
            <a:ext cx="8382000" cy="811731"/>
          </a:xfrm>
          <a:prstGeom prst="rect">
            <a:avLst/>
          </a:prstGeom>
        </p:spPr>
      </p:pic>
      <p:pic>
        <p:nvPicPr>
          <p:cNvPr id="6" name="Picture 5" descr="Incentive driven networking  step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971800"/>
            <a:ext cx="1762125" cy="227672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self learning decision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is a need for a reasoning entity that will initiate and control the cooperation process.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It will use certain performance metrics to make an assessment of every relevant and utilized service combination, over an entire symbiotic network.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It must be able to automatically reconfigure all the participating networks, depending on a decision it makes.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" y="3657600"/>
            <a:ext cx="8499475" cy="2496495"/>
            <a:chOff x="427553" y="3208500"/>
            <a:chExt cx="8499134" cy="2496976"/>
          </a:xfrm>
        </p:grpSpPr>
        <p:pic>
          <p:nvPicPr>
            <p:cNvPr id="4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Isosceles Triangle 133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7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Oval 131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2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5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5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9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Oval 12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Oval 12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1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Oval 12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2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Oval 12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Oval 11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Oval 11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" name="Oval 11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Oval 11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Isosceles Triangle 111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Isosceles Triangle 109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" name="Isosceles Triangle 107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10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" name="Isosceles Triangle 105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Isosceles Triangle 103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Isosceles Triangle 101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9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Isosceles Triangle 99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9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Isosceles Triangle 97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9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" name="Isosceles Triangle 95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92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93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A self learning approach – use case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Final goal: three-tiered learning paradigm</a:t>
            </a:r>
          </a:p>
          <a:p>
            <a:pPr lvl="1"/>
            <a:r>
              <a:rPr lang="en-US" sz="1800" dirty="0" smtClean="0"/>
              <a:t>Tier 1: Optimization of service settings (in-layer)</a:t>
            </a:r>
          </a:p>
          <a:p>
            <a:pPr lvl="1"/>
            <a:r>
              <a:rPr lang="en-US" sz="1800" dirty="0" smtClean="0"/>
              <a:t>Tier 2: Selection of optimal service sets (cross-layer)</a:t>
            </a:r>
          </a:p>
          <a:p>
            <a:pPr lvl="1"/>
            <a:r>
              <a:rPr lang="en-US" sz="1800" dirty="0" smtClean="0"/>
              <a:t>Tier 3: Cross-network negotiation (cross-network)</a:t>
            </a:r>
          </a:p>
          <a:p>
            <a:pPr lvl="2"/>
            <a:r>
              <a:rPr lang="en-US" sz="1600" dirty="0" smtClean="0"/>
              <a:t>Also take into account the requirements of co-located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B9DA7-6DF3-4483-8BEC-E1F41FD9DB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5" name="Oval Callout 74"/>
          <p:cNvSpPr/>
          <p:nvPr/>
        </p:nvSpPr>
        <p:spPr>
          <a:xfrm>
            <a:off x="6248400" y="2971800"/>
            <a:ext cx="2895600" cy="10332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best combinations of  network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Linear programming </a:t>
            </a:r>
            <a:r>
              <a:rPr lang="en-US" dirty="0" smtClean="0">
                <a:cs typeface="Times New Roman" pitchFamily="18" charset="0"/>
              </a:rPr>
              <a:t>(LP)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sr-Latn-ME" sz="2400" dirty="0" smtClean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r>
              <a:rPr lang="en-US" sz="2400" dirty="0" smtClean="0"/>
              <a:t>Negotiation entity (NE) collects network’s service profiles and “calculates” the optimal service set for every sub-net using an IBM’s linear programming engine </a:t>
            </a:r>
          </a:p>
          <a:p>
            <a:endParaRPr lang="en-US" dirty="0"/>
          </a:p>
        </p:txBody>
      </p:sp>
      <p:pic>
        <p:nvPicPr>
          <p:cNvPr id="4" name="Picture 3" descr="Sol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514600"/>
            <a:ext cx="8229600" cy="1600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Requires a priori knowledge - fixed benefits </a:t>
            </a:r>
            <a:r>
              <a:rPr lang="en-US" sz="2400" dirty="0"/>
              <a:t>and costs </a:t>
            </a:r>
            <a:r>
              <a:rPr lang="en-US" sz="2400" dirty="0" smtClean="0"/>
              <a:t> for activating each service: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algn="just">
              <a:buNone/>
            </a:pPr>
            <a:r>
              <a:rPr lang="sr-Latn-ME" sz="1400" dirty="0" smtClean="0"/>
              <a:t>       </a:t>
            </a:r>
            <a:r>
              <a:rPr lang="en-US" sz="1400" dirty="0" smtClean="0"/>
              <a:t>Eli de </a:t>
            </a:r>
            <a:r>
              <a:rPr lang="en-US" sz="1400" dirty="0" err="1" smtClean="0"/>
              <a:t>Poorter</a:t>
            </a:r>
            <a:r>
              <a:rPr lang="en-US" sz="1400" dirty="0" smtClean="0"/>
              <a:t>, Pieter </a:t>
            </a:r>
            <a:r>
              <a:rPr lang="en-US" sz="1400" dirty="0" err="1" smtClean="0"/>
              <a:t>Becue</a:t>
            </a:r>
            <a:r>
              <a:rPr lang="en-US" sz="1400" dirty="0" smtClean="0"/>
              <a:t>, </a:t>
            </a:r>
            <a:r>
              <a:rPr lang="en-US" sz="1400" dirty="0" err="1" smtClean="0"/>
              <a:t>Milos</a:t>
            </a:r>
            <a:r>
              <a:rPr lang="en-US" sz="1400" dirty="0" smtClean="0"/>
              <a:t> </a:t>
            </a:r>
            <a:r>
              <a:rPr lang="en-US" sz="1400" dirty="0" err="1" smtClean="0"/>
              <a:t>Rovcanin</a:t>
            </a:r>
            <a:r>
              <a:rPr lang="en-US" sz="1400" dirty="0" smtClean="0"/>
              <a:t>, </a:t>
            </a:r>
            <a:r>
              <a:rPr lang="en-US" sz="1400" dirty="0" err="1" smtClean="0"/>
              <a:t>ingrid</a:t>
            </a:r>
            <a:r>
              <a:rPr lang="en-US" sz="1400" dirty="0" smtClean="0"/>
              <a:t> </a:t>
            </a:r>
            <a:r>
              <a:rPr lang="en-US" sz="1400" dirty="0" err="1" smtClean="0"/>
              <a:t>Moerman</a:t>
            </a:r>
            <a:r>
              <a:rPr lang="en-US" sz="1400" dirty="0" smtClean="0"/>
              <a:t>, Piet </a:t>
            </a:r>
            <a:r>
              <a:rPr lang="en-US" sz="1400" dirty="0" err="1" smtClean="0"/>
              <a:t>Demeester</a:t>
            </a:r>
            <a:r>
              <a:rPr lang="en-US" sz="1400" dirty="0" smtClean="0"/>
              <a:t>, </a:t>
            </a:r>
            <a:r>
              <a:rPr lang="en-US" sz="1500" dirty="0" smtClean="0"/>
              <a:t>“</a:t>
            </a:r>
            <a:r>
              <a:rPr lang="en-US" sz="1500" b="1" i="1" dirty="0" smtClean="0"/>
              <a:t>A negotiation-based networking methodology to enable cooperation across heterogeneous co-located networks</a:t>
            </a:r>
            <a:r>
              <a:rPr lang="en-US" sz="1500" dirty="0" smtClean="0"/>
              <a:t>”</a:t>
            </a:r>
          </a:p>
        </p:txBody>
      </p:sp>
      <p:pic>
        <p:nvPicPr>
          <p:cNvPr id="4" name="Picture 3" descr="PS influence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14600"/>
            <a:ext cx="5212814" cy="275744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about the service influences is extremely difficult to obtain:</a:t>
            </a:r>
          </a:p>
          <a:p>
            <a:pPr lvl="1"/>
            <a:r>
              <a:rPr lang="en-US" sz="2000" dirty="0" smtClean="0"/>
              <a:t>Simulation </a:t>
            </a:r>
          </a:p>
          <a:p>
            <a:pPr lvl="1"/>
            <a:r>
              <a:rPr lang="en-US" sz="2000" dirty="0" smtClean="0"/>
              <a:t>From a literature</a:t>
            </a:r>
          </a:p>
          <a:p>
            <a:pPr lvl="1"/>
            <a:r>
              <a:rPr lang="en-US" sz="2000" dirty="0" smtClean="0"/>
              <a:t>Assumed …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Most of this data relates to static networking cases and change drastically when some of the network parameters change. </a:t>
            </a:r>
          </a:p>
          <a:p>
            <a:r>
              <a:rPr lang="en-US" sz="2400" dirty="0" smtClean="0"/>
              <a:t>Conclusion: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000" u="sng" dirty="0" smtClean="0"/>
              <a:t>ILP solver is a poor solution for dynamic environments </a:t>
            </a:r>
            <a:endParaRPr lang="en-US" sz="2400" u="sng" dirty="0" smtClean="0"/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Status quo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Content Placeholder 3" descr="I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8308049" cy="4093603"/>
          </a:xfr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4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Enormous increase of the density of co-located, multi-purpose </a:t>
            </a:r>
            <a:r>
              <a:rPr lang="en-US" sz="2000" dirty="0" smtClean="0">
                <a:latin typeface="Berlin Sans FB" pitchFamily="34" charset="0"/>
              </a:rPr>
              <a:t>networks</a:t>
            </a:r>
            <a:endParaRPr lang="en-US" sz="2000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More adaptable to environments with fast changing parameters and much less demanding when it comes to a priory input information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b="1" dirty="0" smtClean="0"/>
              <a:t>Simulators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Mathematical modeling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Game theory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Machine – reinforcement learning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Cognition cycle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4-steps: </a:t>
            </a:r>
          </a:p>
          <a:p>
            <a:pPr lvl="1"/>
            <a:r>
              <a:rPr lang="en-US" dirty="0" smtClean="0"/>
              <a:t>Gathering Information (GI)</a:t>
            </a:r>
          </a:p>
          <a:p>
            <a:pPr lvl="1"/>
            <a:r>
              <a:rPr lang="en-US" dirty="0" smtClean="0"/>
              <a:t>Planning Actions (PA)</a:t>
            </a:r>
          </a:p>
          <a:p>
            <a:pPr lvl="1"/>
            <a:r>
              <a:rPr lang="en-US" dirty="0" smtClean="0"/>
              <a:t>Act (A)</a:t>
            </a:r>
          </a:p>
          <a:p>
            <a:pPr lvl="1"/>
            <a:r>
              <a:rPr lang="en-US" dirty="0" smtClean="0"/>
              <a:t>Collecting Feedback</a:t>
            </a:r>
            <a:endParaRPr lang="en-US" dirty="0"/>
          </a:p>
        </p:txBody>
      </p:sp>
      <p:pic>
        <p:nvPicPr>
          <p:cNvPr id="4" name="Picture 3" descr="Cognitive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438400"/>
            <a:ext cx="3895724" cy="389572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 smtClean="0"/>
              <a:t>Modeled as a Markov decision process (MDP)</a:t>
            </a:r>
          </a:p>
          <a:p>
            <a:r>
              <a:rPr lang="en-US" sz="2000" dirty="0" smtClean="0"/>
              <a:t>A decision maker goes through states: S = {S</a:t>
            </a:r>
            <a:r>
              <a:rPr lang="en-US" sz="1600" dirty="0" smtClean="0"/>
              <a:t>1</a:t>
            </a:r>
            <a:r>
              <a:rPr lang="en-US" sz="2000" dirty="0" smtClean="0"/>
              <a:t>, S</a:t>
            </a:r>
            <a:r>
              <a:rPr lang="en-US" sz="1600" dirty="0" smtClean="0"/>
              <a:t>2</a:t>
            </a:r>
            <a:r>
              <a:rPr lang="en-US" sz="2000" dirty="0" smtClean="0"/>
              <a:t>, … , S</a:t>
            </a:r>
            <a:r>
              <a:rPr lang="en-US" sz="1600" dirty="0" smtClean="0"/>
              <a:t>3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Taking one of the available </a:t>
            </a:r>
            <a:r>
              <a:rPr lang="en-US" sz="2000" dirty="0"/>
              <a:t>actions A = </a:t>
            </a:r>
            <a:r>
              <a:rPr lang="en-US" sz="2000" dirty="0" smtClean="0"/>
              <a:t>{a</a:t>
            </a:r>
            <a:r>
              <a:rPr lang="en-US" sz="1200" dirty="0" smtClean="0"/>
              <a:t>1</a:t>
            </a:r>
            <a:r>
              <a:rPr lang="en-US" sz="2000" dirty="0" smtClean="0"/>
              <a:t>, a</a:t>
            </a:r>
            <a:r>
              <a:rPr lang="en-US" sz="1200" dirty="0" smtClean="0"/>
              <a:t>2</a:t>
            </a:r>
            <a:r>
              <a:rPr lang="en-US" sz="2000" dirty="0" smtClean="0"/>
              <a:t>,… </a:t>
            </a:r>
            <a:r>
              <a:rPr lang="en-US" sz="2000" dirty="0" err="1" smtClean="0"/>
              <a:t>a</a:t>
            </a:r>
            <a:r>
              <a:rPr lang="en-US" sz="1200" dirty="0" err="1" smtClean="0"/>
              <a:t>N</a:t>
            </a:r>
            <a:r>
              <a:rPr lang="en-US" sz="2000" dirty="0" smtClean="0"/>
              <a:t>} at each step</a:t>
            </a:r>
            <a:endParaRPr lang="sr-Latn-ME" sz="2000" dirty="0" smtClean="0"/>
          </a:p>
          <a:p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Bellman</a:t>
            </a:r>
            <a:r>
              <a:rPr lang="en-US" sz="2400" dirty="0" smtClean="0"/>
              <a:t> equation describes the learning process:</a:t>
            </a:r>
          </a:p>
          <a:p>
            <a:endParaRPr lang="en-US" sz="2400" dirty="0" smtClean="0"/>
          </a:p>
          <a:p>
            <a:pPr>
              <a:buNone/>
            </a:pPr>
            <a:endParaRPr lang="sr-Latn-ME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At each step, take the action that will maximize Q-value for the given state/action pair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81400"/>
            <a:ext cx="5597425" cy="83819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An MDP model differs from case to case. In most of them, it is not known a priory</a:t>
            </a:r>
          </a:p>
          <a:p>
            <a:endParaRPr lang="en-US" dirty="0" smtClean="0"/>
          </a:p>
          <a:p>
            <a:r>
              <a:rPr lang="en-US" dirty="0" smtClean="0"/>
              <a:t>A universal method for solving these kind of optimization problems has to be model-free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Introduced in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M. </a:t>
            </a:r>
            <a:r>
              <a:rPr lang="en-US" sz="2000" dirty="0" err="1" smtClean="0"/>
              <a:t>Lagoudakis</a:t>
            </a:r>
            <a:r>
              <a:rPr lang="en-US" sz="2000" dirty="0" smtClean="0"/>
              <a:t> and R. Parr. “</a:t>
            </a:r>
            <a:r>
              <a:rPr lang="en-US" sz="2000" i="1" dirty="0" smtClean="0"/>
              <a:t>Model-free least-squares policy iteration</a:t>
            </a:r>
            <a:r>
              <a:rPr lang="en-US" sz="2000" dirty="0" smtClean="0"/>
              <a:t>”. In Proc. of NIPS, 2001. </a:t>
            </a:r>
          </a:p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Instead of relying on a pre-learned MDP model, an agent collects process samples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set can be used for different policies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 samples can be added, during the learning process, to an existing set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 descr="sa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810000"/>
            <a:ext cx="5082598" cy="59185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800" dirty="0" smtClean="0"/>
              <a:t>Approximates Q-function with its linear represent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- </a:t>
            </a:r>
            <a:r>
              <a:rPr lang="en-US" sz="2000" dirty="0" smtClean="0"/>
              <a:t>basis functions represent a network’s feature (e.g., residual energy of s’, link quality between s and s’ etc.)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- a corresponding weight factor</a:t>
            </a:r>
            <a:endParaRPr lang="en-US" sz="2000" dirty="0"/>
          </a:p>
        </p:txBody>
      </p:sp>
      <p:pic>
        <p:nvPicPr>
          <p:cNvPr id="4" name="Picture 3" descr="Linear approxi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4191000" cy="571101"/>
          </a:xfrm>
          <a:prstGeom prst="rect">
            <a:avLst/>
          </a:prstGeom>
        </p:spPr>
      </p:pic>
      <p:pic>
        <p:nvPicPr>
          <p:cNvPr id="5" name="Picture 4" descr="basis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33800"/>
            <a:ext cx="943107" cy="362001"/>
          </a:xfrm>
          <a:prstGeom prst="rect">
            <a:avLst/>
          </a:prstGeom>
        </p:spPr>
      </p:pic>
      <p:pic>
        <p:nvPicPr>
          <p:cNvPr id="6" name="Picture 5" descr="weight fa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4953000"/>
            <a:ext cx="381000" cy="32657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LSPI - strong points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000" dirty="0" smtClean="0"/>
              <a:t>It converges faster than all other known algorithms, since the samples are used more efficiently.</a:t>
            </a:r>
          </a:p>
          <a:p>
            <a:endParaRPr lang="en-US" sz="2000" dirty="0" smtClean="0"/>
          </a:p>
          <a:p>
            <a:r>
              <a:rPr lang="en-US" sz="2000" dirty="0" smtClean="0"/>
              <a:t>It does not require fine tuning of the initial parameters such as learning rate</a:t>
            </a:r>
          </a:p>
          <a:p>
            <a:endParaRPr lang="en-US" sz="2000" dirty="0" smtClean="0"/>
          </a:p>
          <a:p>
            <a:r>
              <a:rPr lang="en-US" sz="2000" dirty="0" smtClean="0"/>
              <a:t>LSPI learns the weights of the linear functions and updates Q-values based on the most updated information regarding the </a:t>
            </a:r>
            <a:r>
              <a:rPr lang="en-US" sz="2000" dirty="0" smtClean="0"/>
              <a:t>features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same set of samples is used to evaluate different policies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1700" dirty="0" err="1" smtClean="0"/>
              <a:t>Milos</a:t>
            </a:r>
            <a:r>
              <a:rPr lang="en-US" sz="1700" dirty="0" smtClean="0"/>
              <a:t> </a:t>
            </a:r>
            <a:r>
              <a:rPr lang="en-US" sz="1700" dirty="0" err="1" smtClean="0"/>
              <a:t>Rovcanin</a:t>
            </a:r>
            <a:r>
              <a:rPr lang="en-US" sz="1700" dirty="0" smtClean="0"/>
              <a:t>, Eli De </a:t>
            </a:r>
            <a:r>
              <a:rPr lang="en-US" sz="1700" dirty="0" err="1" smtClean="0"/>
              <a:t>Poorter</a:t>
            </a:r>
            <a:r>
              <a:rPr lang="en-US" sz="1700" dirty="0" smtClean="0"/>
              <a:t>, Ingrid </a:t>
            </a:r>
            <a:r>
              <a:rPr lang="en-US" sz="1700" dirty="0" err="1" smtClean="0"/>
              <a:t>Moerman</a:t>
            </a:r>
            <a:r>
              <a:rPr lang="en-US" sz="1700" dirty="0" smtClean="0"/>
              <a:t>, Piet </a:t>
            </a:r>
            <a:r>
              <a:rPr lang="en-US" sz="1700" dirty="0" err="1" smtClean="0"/>
              <a:t>Demeester</a:t>
            </a:r>
            <a:r>
              <a:rPr lang="en-US" sz="1700" dirty="0" smtClean="0"/>
              <a:t>, “</a:t>
            </a:r>
            <a:r>
              <a:rPr lang="en-US" sz="1700" b="1" i="1" dirty="0" smtClean="0"/>
              <a:t>A reinforcement learning based solution for cognitive network cooperation between co-located, heterogeneous wireless sensor networks</a:t>
            </a:r>
            <a:r>
              <a:rPr lang="en-US" sz="1700" b="1" dirty="0" smtClean="0"/>
              <a:t>”, </a:t>
            </a:r>
            <a:r>
              <a:rPr lang="en-US" sz="1700" dirty="0" smtClean="0"/>
              <a:t>AD HOC Networks, 17: 98-113 (2014)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20AC00"/>
                </a:solidFill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E72D00"/>
                </a:solidFill>
              </a:rPr>
              <a:t>Sub-net  B: intrusion detection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b="1" dirty="0"/>
          </a:p>
        </p:txBody>
      </p:sp>
      <p:grpSp>
        <p:nvGrpSpPr>
          <p:cNvPr id="72" name="Group 2"/>
          <p:cNvGrpSpPr>
            <a:grpSpLocks/>
          </p:cNvGrpSpPr>
          <p:nvPr/>
        </p:nvGrpSpPr>
        <p:grpSpPr bwMode="auto">
          <a:xfrm>
            <a:off x="685800" y="2438400"/>
            <a:ext cx="8194675" cy="2057399"/>
            <a:chOff x="427553" y="3208500"/>
            <a:chExt cx="8499134" cy="2496976"/>
          </a:xfrm>
        </p:grpSpPr>
        <p:pic>
          <p:nvPicPr>
            <p:cNvPr id="73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4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13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8" name="Isosceles Triangle 137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75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13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6" name="Oval 135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76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Oval 13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77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78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79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Oval 13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0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2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1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Oval 12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2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Oval 12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3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Oval 12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4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Oval 12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5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Oval 11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6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Oval 11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7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" name="Isosceles Triangle 115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88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Isosceles Triangle 113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89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Isosceles Triangle 111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0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Isosceles Triangle 109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1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" name="Isosceles Triangle 107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2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10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" name="Isosceles Triangle 105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3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Isosceles Triangle 103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4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Isosceles Triangle 101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5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9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Isosceles Triangle 99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96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97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service combination represent </a:t>
            </a:r>
            <a:r>
              <a:rPr lang="en-US" sz="2400" dirty="0" smtClean="0"/>
              <a:t>a </a:t>
            </a:r>
          </a:p>
          <a:p>
            <a:pPr>
              <a:buNone/>
            </a:pPr>
            <a:r>
              <a:rPr lang="en-US" sz="2400" dirty="0" smtClean="0"/>
              <a:t>	state:</a:t>
            </a:r>
            <a:r>
              <a:rPr lang="en-US" sz="2400" dirty="0" smtClean="0"/>
              <a:t> </a:t>
            </a:r>
            <a:r>
              <a:rPr lang="en-US" sz="2400" dirty="0" smtClean="0"/>
              <a:t>S </a:t>
            </a:r>
            <a:r>
              <a:rPr lang="en-US" sz="2400" dirty="0" smtClean="0"/>
              <a:t>= {s</a:t>
            </a:r>
            <a:r>
              <a:rPr lang="en-US" sz="1600" dirty="0" smtClean="0"/>
              <a:t>0</a:t>
            </a:r>
            <a:r>
              <a:rPr lang="en-US" sz="2400" dirty="0" smtClean="0"/>
              <a:t>,s</a:t>
            </a:r>
            <a:r>
              <a:rPr lang="en-US" sz="1600" dirty="0" smtClean="0"/>
              <a:t>1</a:t>
            </a:r>
            <a:r>
              <a:rPr lang="en-US" sz="2400" dirty="0" smtClean="0"/>
              <a:t>,s</a:t>
            </a:r>
            <a:r>
              <a:rPr lang="en-US" sz="1600" dirty="0" smtClean="0"/>
              <a:t>2</a:t>
            </a:r>
            <a:r>
              <a:rPr lang="en-US" sz="2400" dirty="0" smtClean="0"/>
              <a:t>,s</a:t>
            </a:r>
            <a:r>
              <a:rPr lang="en-US" sz="1600" dirty="0" smtClean="0"/>
              <a:t>3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Activating or deactivating a service</a:t>
            </a:r>
          </a:p>
          <a:p>
            <a:pPr>
              <a:buNone/>
            </a:pPr>
            <a:r>
              <a:rPr lang="en-US" sz="2400" dirty="0" smtClean="0"/>
              <a:t>	is considered to be an action </a:t>
            </a:r>
          </a:p>
          <a:p>
            <a:pPr>
              <a:buNone/>
            </a:pPr>
            <a:r>
              <a:rPr lang="en-US" sz="2400" dirty="0" smtClean="0"/>
              <a:t>	A = {a</a:t>
            </a:r>
            <a:r>
              <a:rPr lang="en-US" sz="1800" dirty="0" smtClean="0"/>
              <a:t>1</a:t>
            </a:r>
            <a:r>
              <a:rPr lang="en-US" sz="2400" dirty="0" smtClean="0"/>
              <a:t>,a</a:t>
            </a:r>
            <a:r>
              <a:rPr lang="en-US" sz="1800" dirty="0" smtClean="0"/>
              <a:t>2</a:t>
            </a:r>
            <a:r>
              <a:rPr lang="en-US" sz="2400" dirty="0" smtClean="0"/>
              <a:t>,a</a:t>
            </a:r>
            <a:r>
              <a:rPr lang="en-US" sz="1800" dirty="0" smtClean="0"/>
              <a:t>3</a:t>
            </a:r>
            <a:r>
              <a:rPr lang="en-US" sz="2400" dirty="0" smtClean="0"/>
              <a:t>,a</a:t>
            </a:r>
            <a:r>
              <a:rPr lang="en-US" sz="1800" dirty="0" smtClean="0"/>
              <a:t>4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Reuse of the existing data (CPLEX ILP Solver)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400" dirty="0" smtClean="0"/>
              <a:t>reduced set of states and constrained actions</a:t>
            </a:r>
            <a:endParaRPr lang="en-US" sz="2400" dirty="0"/>
          </a:p>
        </p:txBody>
      </p:sp>
      <p:pic>
        <p:nvPicPr>
          <p:cNvPr id="4" name="Picture 3" descr="Ac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6443" y="1371600"/>
            <a:ext cx="3287557" cy="35106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Two phase process: </a:t>
            </a:r>
          </a:p>
          <a:p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Exploration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Exhaustive search through the state problem space, investigating every service combination</a:t>
            </a:r>
          </a:p>
          <a:p>
            <a:pPr lvl="1"/>
            <a:endParaRPr lang="en-US" b="0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Exploitation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use “Epsilon greedy” algorithm to enforce optimal decisions, while staying versatile to adapt to possible network condition changes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Zooming in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219200"/>
            <a:ext cx="5419403" cy="3467748"/>
          </a:xfrm>
        </p:spPr>
      </p:pic>
      <p:sp>
        <p:nvSpPr>
          <p:cNvPr id="5" name="TextBox 4"/>
          <p:cNvSpPr txBox="1"/>
          <p:nvPr/>
        </p:nvSpPr>
        <p:spPr>
          <a:xfrm>
            <a:off x="1524000" y="5105400"/>
            <a:ext cx="6569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Berlin Sans FB" pitchFamily="34" charset="0"/>
              </a:rPr>
              <a:t>A typical household will (is) be equipped with a number of </a:t>
            </a:r>
          </a:p>
          <a:p>
            <a:pPr algn="just"/>
            <a:r>
              <a:rPr lang="en-US" dirty="0" smtClean="0">
                <a:latin typeface="Berlin Sans FB" pitchFamily="34" charset="0"/>
              </a:rPr>
              <a:t>wireless networks, for all sorts of purposes: controlling temperature, </a:t>
            </a:r>
          </a:p>
          <a:p>
            <a:pPr algn="just"/>
            <a:r>
              <a:rPr lang="en-US" dirty="0" smtClean="0">
                <a:latin typeface="Berlin Sans FB" pitchFamily="34" charset="0"/>
              </a:rPr>
              <a:t>access to premises, temperature, ventilation etc.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phase: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Collect the information about </a:t>
            </a:r>
          </a:p>
          <a:p>
            <a:pPr lvl="1">
              <a:buNone/>
            </a:pPr>
            <a:r>
              <a:rPr lang="en-US" sz="1800" dirty="0" smtClean="0"/>
              <a:t>every state/action pair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Use a pseudo random walk to</a:t>
            </a:r>
          </a:p>
          <a:p>
            <a:pPr lvl="1">
              <a:buNone/>
            </a:pPr>
            <a:r>
              <a:rPr lang="en-US" sz="1800" dirty="0" smtClean="0"/>
              <a:t> collect samples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Once it is done, calculate the </a:t>
            </a:r>
          </a:p>
          <a:p>
            <a:pPr lvl="1">
              <a:buNone/>
            </a:pPr>
            <a:r>
              <a:rPr lang="en-US" sz="1800" dirty="0" smtClean="0"/>
              <a:t>initial set of weights and Q values</a:t>
            </a:r>
          </a:p>
        </p:txBody>
      </p:sp>
      <p:pic>
        <p:nvPicPr>
          <p:cNvPr id="6" name="Picture 5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752600"/>
            <a:ext cx="4572000" cy="31095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phase:</a:t>
            </a:r>
          </a:p>
          <a:p>
            <a:pPr lvl="1"/>
            <a:r>
              <a:rPr lang="en-US" sz="2000" dirty="0" smtClean="0"/>
              <a:t>Percentage of the number of episodes that system have spent in each state during a particular experimental run. Each run is characterized by a different value of the “epsilon” </a:t>
            </a:r>
            <a:r>
              <a:rPr lang="pt-BR" sz="2000" dirty="0" smtClean="0"/>
              <a:t>factor = (0.9, 0.7, 0.4, 0.1).</a:t>
            </a:r>
            <a:endParaRPr lang="en-US" sz="2000" dirty="0" smtClean="0"/>
          </a:p>
        </p:txBody>
      </p:sp>
      <p:pic>
        <p:nvPicPr>
          <p:cNvPr id="4" name="Picture 3" descr="Exploitation phas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581400"/>
            <a:ext cx="6204857" cy="143046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“worst case” scenario:</a:t>
            </a:r>
          </a:p>
          <a:p>
            <a:pPr lvl="1"/>
            <a:r>
              <a:rPr lang="en-US" sz="2000" dirty="0" smtClean="0"/>
              <a:t>The optimal and the worst performing service combinations switch performances (not highly probable – for a demonstration purpose only)</a:t>
            </a:r>
          </a:p>
          <a:p>
            <a:pPr lvl="1"/>
            <a:endParaRPr lang="en-US" dirty="0"/>
          </a:p>
        </p:txBody>
      </p:sp>
      <p:pic>
        <p:nvPicPr>
          <p:cNvPr id="5" name="Picture 4" descr="ConditionChange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124200"/>
            <a:ext cx="4210050" cy="309216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ME" sz="2400" b="1" dirty="0" smtClean="0"/>
          </a:p>
          <a:p>
            <a:r>
              <a:rPr lang="en-US" sz="2400" b="1" dirty="0" smtClean="0"/>
              <a:t>To </a:t>
            </a:r>
            <a:r>
              <a:rPr lang="en-US" sz="2400" b="1" dirty="0" smtClean="0"/>
              <a:t>find an optimal value for the “epsilon” factor: </a:t>
            </a:r>
          </a:p>
          <a:p>
            <a:pPr lvl="1"/>
            <a:r>
              <a:rPr lang="en-US" sz="2400" dirty="0" smtClean="0"/>
              <a:t>forcing the optimal service combination vs. versatility to condition changes</a:t>
            </a:r>
          </a:p>
          <a:p>
            <a:endParaRPr lang="en-US" dirty="0" smtClean="0"/>
          </a:p>
          <a:p>
            <a:r>
              <a:rPr lang="en-US" sz="2400" b="1" dirty="0" smtClean="0"/>
              <a:t>Scalability of the algorithm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emphasize on an exploration phase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sz="2400" b="1" dirty="0" smtClean="0"/>
              <a:t>Stopping rules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16 experimental service combinations (</a:t>
            </a:r>
            <a:r>
              <a:rPr lang="en-US" sz="2000" dirty="0" err="1" smtClean="0"/>
              <a:t>e.g</a:t>
            </a:r>
            <a:r>
              <a:rPr lang="en-US" sz="2000" dirty="0" smtClean="0"/>
              <a:t> A, CD, ABD …)</a:t>
            </a:r>
          </a:p>
          <a:p>
            <a:r>
              <a:rPr lang="en-US" sz="2000" dirty="0" smtClean="0"/>
              <a:t> Pre-estimated influences for each combination</a:t>
            </a:r>
          </a:p>
          <a:p>
            <a:r>
              <a:rPr lang="en-US" sz="2000" dirty="0" smtClean="0"/>
              <a:t>16 actions available at every state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sr-Latn-ME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One basis function per incentive – Phi</a:t>
            </a:r>
            <a:r>
              <a:rPr lang="en-US" sz="1600" dirty="0" smtClean="0"/>
              <a:t>1</a:t>
            </a:r>
            <a:r>
              <a:rPr lang="en-US" sz="2000" dirty="0" smtClean="0"/>
              <a:t>, Phi</a:t>
            </a:r>
            <a:r>
              <a:rPr lang="en-US" sz="1600" dirty="0" smtClean="0"/>
              <a:t>2</a:t>
            </a:r>
            <a:r>
              <a:rPr lang="en-US" sz="2000" dirty="0" smtClean="0"/>
              <a:t> (e.g. end-to-end delay, average number of re-transmissions)</a:t>
            </a:r>
          </a:p>
          <a:p>
            <a:endParaRPr lang="en-US" dirty="0"/>
          </a:p>
        </p:txBody>
      </p:sp>
      <p:pic>
        <p:nvPicPr>
          <p:cNvPr id="4" name="Picture 3" descr="A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667000"/>
            <a:ext cx="2511692" cy="2590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Exploration phase :             Exploitation phase:</a:t>
            </a:r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endParaRPr lang="en-US" dirty="0" smtClean="0"/>
          </a:p>
        </p:txBody>
      </p:sp>
      <p:pic>
        <p:nvPicPr>
          <p:cNvPr id="4" name="Picture 3" descr="ExplorationPh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4152036" cy="2747264"/>
          </a:xfrm>
          <a:prstGeom prst="rect">
            <a:avLst/>
          </a:prstGeom>
        </p:spPr>
      </p:pic>
      <p:pic>
        <p:nvPicPr>
          <p:cNvPr id="5" name="Picture 4" descr="Percent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133600"/>
            <a:ext cx="3962400" cy="286781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Adaptability: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000" dirty="0" smtClean="0"/>
              <a:t>Reaction to a network condition disturbance (worst case scenario)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 descr="ConditionsCh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514600"/>
            <a:ext cx="5334000" cy="356993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-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Exploitation phase:</a:t>
            </a:r>
          </a:p>
          <a:p>
            <a:pPr lvl="1"/>
            <a:r>
              <a:rPr lang="en-US" sz="1800" dirty="0" smtClean="0"/>
              <a:t>Introducing a simple efficiency-improving procedure</a:t>
            </a:r>
          </a:p>
          <a:p>
            <a:pPr lvl="1"/>
            <a:r>
              <a:rPr lang="en-US" sz="1800" dirty="0" smtClean="0"/>
              <a:t>Q value threshold: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Effects:</a:t>
            </a:r>
          </a:p>
          <a:p>
            <a:pPr lvl="1">
              <a:buFontTx/>
              <a:buChar char="-"/>
            </a:pPr>
            <a:r>
              <a:rPr lang="en-US" sz="1800" dirty="0" smtClean="0"/>
              <a:t>No significant difference in the number of episodes spent in the optimal state</a:t>
            </a:r>
          </a:p>
          <a:p>
            <a:pPr lvl="1">
              <a:buFontTx/>
              <a:buChar char="-"/>
            </a:pPr>
            <a:r>
              <a:rPr lang="en-US" sz="1800" dirty="0" smtClean="0"/>
              <a:t>Significant reduction in the number of episodes spent in the worst performing states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5" name="Picture 4" descr="SpeedUpLim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14600"/>
            <a:ext cx="3421130" cy="2263648"/>
          </a:xfrm>
          <a:prstGeom prst="rect">
            <a:avLst/>
          </a:prstGeom>
        </p:spPr>
      </p:pic>
      <p:pic>
        <p:nvPicPr>
          <p:cNvPr id="6" name="Picture 5" descr="Speed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209800"/>
            <a:ext cx="3352800" cy="275565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Challenges – </a:t>
            </a:r>
            <a:r>
              <a:rPr lang="en-US" sz="3200" dirty="0" smtClean="0"/>
              <a:t>to be resolved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Coping with competing goals:</a:t>
            </a:r>
          </a:p>
          <a:p>
            <a:pPr lvl="1"/>
            <a:r>
              <a:rPr lang="en-US" dirty="0" smtClean="0"/>
              <a:t>Tradeoffs must be made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Long exploration phase:</a:t>
            </a:r>
          </a:p>
          <a:p>
            <a:pPr lvl="1"/>
            <a:r>
              <a:rPr lang="en-US" dirty="0" smtClean="0"/>
              <a:t>Using less samples, enforcing strict policies, discarding actions a priori…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Adaptability to condition disturbances</a:t>
            </a:r>
          </a:p>
          <a:p>
            <a:pPr lvl="1"/>
            <a:r>
              <a:rPr lang="en-US" sz="2200" dirty="0" smtClean="0"/>
              <a:t>Find a better performing replacement for the  “epsilon greedy” algorithm</a:t>
            </a:r>
          </a:p>
          <a:p>
            <a:pPr lvl="1"/>
            <a:r>
              <a:rPr lang="en-US" sz="2200" dirty="0" smtClean="0"/>
              <a:t>A non-stop monitoring of the crucial network parameters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– </a:t>
            </a:r>
            <a:r>
              <a:rPr lang="en-US" sz="2400" dirty="0" smtClean="0"/>
              <a:t>introducing SOFTMAX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 smtClean="0">
                <a:cs typeface="Times New Roman" pitchFamily="18" charset="0"/>
              </a:rPr>
              <a:t>SOFTMAX exploiting strategy: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</a:p>
          <a:p>
            <a:r>
              <a:rPr lang="en-US" dirty="0" smtClean="0">
                <a:cs typeface="Times New Roman" pitchFamily="18" charset="0"/>
              </a:rPr>
              <a:t>Probability of choosing a service combination depends on it’s Q value. 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l-GR" dirty="0" smtClean="0">
                <a:cs typeface="Times New Roman" pitchFamily="18" charset="0"/>
              </a:rPr>
              <a:t>τ</a:t>
            </a:r>
            <a:r>
              <a:rPr lang="en-US" dirty="0" smtClean="0">
                <a:cs typeface="Times New Roman" pitchFamily="18" charset="0"/>
              </a:rPr>
              <a:t>  is a positive parameter called the </a:t>
            </a:r>
            <a:r>
              <a:rPr lang="en-US" i="1" dirty="0" smtClean="0">
                <a:cs typeface="Times New Roman" pitchFamily="18" charset="0"/>
              </a:rPr>
              <a:t>temperature</a:t>
            </a:r>
            <a:r>
              <a:rPr lang="en-US" dirty="0" smtClean="0">
                <a:cs typeface="Times New Roman" pitchFamily="18" charset="0"/>
              </a:rPr>
              <a:t>. Low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temperatures cause a greater difference in selection probability for actions that differ in their value estimates.</a:t>
            </a:r>
          </a:p>
          <a:p>
            <a:endParaRPr lang="en-US" dirty="0"/>
          </a:p>
        </p:txBody>
      </p:sp>
      <p:pic>
        <p:nvPicPr>
          <p:cNvPr id="4" name="Picture 3" descr="Soft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362200"/>
            <a:ext cx="2133600" cy="1200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Network diversity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erlin Sans FB" pitchFamily="34" charset="0"/>
              </a:rPr>
              <a:t>A huge variety of network preferences and their hardware/software capabilities:</a:t>
            </a:r>
          </a:p>
          <a:p>
            <a:pPr>
              <a:buNone/>
            </a:pPr>
            <a:endParaRPr lang="en-US" dirty="0" smtClean="0">
              <a:latin typeface="Berlin Sans FB" pitchFamily="34" charset="0"/>
            </a:endParaRPr>
          </a:p>
          <a:p>
            <a:pPr lvl="7"/>
            <a:r>
              <a:rPr lang="en-US" sz="1600" b="1" dirty="0" err="1" smtClean="0">
                <a:latin typeface="Berlin Sans FB" pitchFamily="34" charset="0"/>
              </a:rPr>
              <a:t>Wifi</a:t>
            </a:r>
            <a:r>
              <a:rPr lang="en-US" sz="1600" b="1" dirty="0" smtClean="0">
                <a:latin typeface="Berlin Sans FB" pitchFamily="34" charset="0"/>
              </a:rPr>
              <a:t> </a:t>
            </a:r>
            <a:r>
              <a:rPr lang="en-US" sz="1600" dirty="0" smtClean="0">
                <a:latin typeface="Berlin Sans FB" pitchFamily="34" charset="0"/>
              </a:rPr>
              <a:t>standards IEEE 802.11a, 802.11b, 802.11g and 802.11n (at 2.4 GHz)</a:t>
            </a:r>
          </a:p>
          <a:p>
            <a:pPr lvl="7"/>
            <a:r>
              <a:rPr lang="en-US" sz="1600" b="1" dirty="0" err="1" smtClean="0">
                <a:latin typeface="Berlin Sans FB" pitchFamily="34" charset="0"/>
              </a:rPr>
              <a:t>Zigbee</a:t>
            </a:r>
            <a:r>
              <a:rPr lang="en-US" sz="1600" b="1" dirty="0" smtClean="0">
                <a:latin typeface="Berlin Sans FB" pitchFamily="34" charset="0"/>
              </a:rPr>
              <a:t> </a:t>
            </a:r>
            <a:r>
              <a:rPr lang="en-US" sz="1600" dirty="0" smtClean="0">
                <a:latin typeface="Berlin Sans FB" pitchFamily="34" charset="0"/>
              </a:rPr>
              <a:t>standard</a:t>
            </a:r>
            <a:r>
              <a:rPr lang="en-US" sz="1600" b="1" dirty="0" smtClean="0">
                <a:latin typeface="Berlin Sans FB" pitchFamily="34" charset="0"/>
              </a:rPr>
              <a:t> </a:t>
            </a:r>
            <a:r>
              <a:rPr lang="en-US" sz="1600" dirty="0" smtClean="0">
                <a:latin typeface="Berlin Sans FB" pitchFamily="34" charset="0"/>
              </a:rPr>
              <a:t>IEEE</a:t>
            </a:r>
            <a:r>
              <a:rPr lang="en-US" sz="1600" b="1" dirty="0" smtClean="0">
                <a:latin typeface="Berlin Sans FB" pitchFamily="34" charset="0"/>
              </a:rPr>
              <a:t> </a:t>
            </a:r>
            <a:r>
              <a:rPr lang="en-US" sz="1600" dirty="0" smtClean="0">
                <a:latin typeface="Berlin Sans FB" pitchFamily="34" charset="0"/>
              </a:rPr>
              <a:t>802.15.4 (at 2.4 GHz)</a:t>
            </a:r>
          </a:p>
          <a:p>
            <a:pPr lvl="7"/>
            <a:r>
              <a:rPr lang="en-US" sz="1600" b="1" dirty="0" smtClean="0">
                <a:latin typeface="Berlin Sans FB" pitchFamily="34" charset="0"/>
              </a:rPr>
              <a:t>6LoWPAN</a:t>
            </a:r>
            <a:r>
              <a:rPr lang="en-US" sz="1600" dirty="0" smtClean="0">
                <a:latin typeface="Berlin Sans FB" pitchFamily="34" charset="0"/>
              </a:rPr>
              <a:t> (RFC 4944) standard IEEE 802.15.4 (at 2.4 GHz)</a:t>
            </a:r>
          </a:p>
          <a:p>
            <a:pPr lvl="7"/>
            <a:r>
              <a:rPr lang="en-US" sz="1600" b="1" dirty="0" smtClean="0">
                <a:latin typeface="Berlin Sans FB" pitchFamily="34" charset="0"/>
              </a:rPr>
              <a:t>ONE-NET</a:t>
            </a:r>
            <a:r>
              <a:rPr lang="en-US" sz="1600" dirty="0" smtClean="0">
                <a:latin typeface="Berlin Sans FB" pitchFamily="34" charset="0"/>
              </a:rPr>
              <a:t> is an open-source standard for designed for low-cost, low-power control networks</a:t>
            </a:r>
          </a:p>
          <a:p>
            <a:pPr lvl="7"/>
            <a:r>
              <a:rPr lang="en-US" sz="1600" b="1" dirty="0" smtClean="0">
                <a:latin typeface="Berlin Sans FB" pitchFamily="34" charset="0"/>
              </a:rPr>
              <a:t>Bluetooth </a:t>
            </a:r>
            <a:r>
              <a:rPr lang="en-US" sz="1600" dirty="0" smtClean="0">
                <a:latin typeface="Berlin Sans FB" pitchFamily="34" charset="0"/>
              </a:rPr>
              <a:t>standard 802.15.1 (2.4 up to 2.8 GHz)</a:t>
            </a:r>
          </a:p>
          <a:p>
            <a:pPr lvl="7"/>
            <a:r>
              <a:rPr lang="en-US" sz="1600" b="1" dirty="0" smtClean="0">
                <a:latin typeface="Berlin Sans FB" pitchFamily="34" charset="0"/>
              </a:rPr>
              <a:t>Bluetooth Low Energy (</a:t>
            </a:r>
            <a:r>
              <a:rPr lang="en-US" sz="1600" b="1" dirty="0" err="1" smtClean="0">
                <a:latin typeface="Berlin Sans FB" pitchFamily="34" charset="0"/>
              </a:rPr>
              <a:t>Wibree</a:t>
            </a:r>
            <a:r>
              <a:rPr lang="en-US" sz="1600" b="1" dirty="0" smtClean="0">
                <a:latin typeface="Berlin Sans FB" pitchFamily="34" charset="0"/>
              </a:rPr>
              <a:t>)</a:t>
            </a:r>
            <a:r>
              <a:rPr lang="en-US" sz="1600" dirty="0" smtClean="0">
                <a:latin typeface="Berlin Sans FB" pitchFamily="34" charset="0"/>
              </a:rPr>
              <a:t> is a subset to Bluetooth V4.0 with an entirely new protocol stack for rapid build-up of simple links. </a:t>
            </a:r>
          </a:p>
          <a:p>
            <a:pPr lvl="7"/>
            <a:r>
              <a:rPr lang="en-US" sz="1600" b="1" dirty="0" smtClean="0">
                <a:latin typeface="Berlin Sans FB" pitchFamily="34" charset="0"/>
              </a:rPr>
              <a:t>ANT</a:t>
            </a:r>
            <a:r>
              <a:rPr lang="en-US" sz="1600" dirty="0" smtClean="0">
                <a:latin typeface="Berlin Sans FB" pitchFamily="34" charset="0"/>
              </a:rPr>
              <a:t>: ANT is a proprietary wireless sensor network technology operating at 2.4 GHz that provides a low-cost and ultra-low power solution for short-range wireless communication in point-to-point and more complex network topologies</a:t>
            </a:r>
            <a:r>
              <a:rPr lang="en-US" sz="1800" dirty="0" smtClean="0">
                <a:latin typeface="Berlin Sans FB" pitchFamily="34" charset="0"/>
              </a:rPr>
              <a:t/>
            </a:r>
            <a:br>
              <a:rPr lang="en-US" sz="1800" dirty="0" smtClean="0">
                <a:latin typeface="Berlin Sans FB" pitchFamily="34" charset="0"/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7">
              <a:buNone/>
            </a:pPr>
            <a:endParaRPr lang="en-US" dirty="0"/>
          </a:p>
        </p:txBody>
      </p:sp>
      <p:pic>
        <p:nvPicPr>
          <p:cNvPr id="5" name="Picture 4" descr="wireless_standards_r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3144444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41020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Texas Instruments Wireless Connectivity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erlin Sans FB" pitchFamily="34" charset="0"/>
                <a:cs typeface="Times New Roman" pitchFamily="18" charset="0"/>
              </a:rPr>
              <a:t>Implementation</a:t>
            </a:r>
            <a:r>
              <a:rPr lang="en-US" sz="4800" dirty="0" smtClean="0">
                <a:latin typeface="Berlin Sans FB" pitchFamily="34" charset="0"/>
                <a:cs typeface="Times New Roman" pitchFamily="18" charset="0"/>
              </a:rPr>
              <a:t> – </a:t>
            </a:r>
            <a:r>
              <a:rPr lang="en-US" sz="2400" dirty="0" smtClean="0">
                <a:latin typeface="Berlin Sans FB" pitchFamily="34" charset="0"/>
                <a:cs typeface="Times New Roman" pitchFamily="18" charset="0"/>
              </a:rPr>
              <a:t>real life measurements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Exploring 32 different </a:t>
            </a:r>
            <a:r>
              <a:rPr lang="en-US" sz="2800" dirty="0" smtClean="0">
                <a:latin typeface="Berlin Sans FB" pitchFamily="34" charset="0"/>
              </a:rPr>
              <a:t>states (</a:t>
            </a:r>
            <a:r>
              <a:rPr lang="en-US" sz="2000" dirty="0" smtClean="0">
                <a:latin typeface="Berlin Sans FB" pitchFamily="34" charset="0"/>
              </a:rPr>
              <a:t>real </a:t>
            </a:r>
            <a:r>
              <a:rPr lang="en-US" sz="2000" dirty="0" smtClean="0">
                <a:latin typeface="Berlin Sans FB" pitchFamily="34" charset="0"/>
              </a:rPr>
              <a:t>life </a:t>
            </a:r>
            <a:r>
              <a:rPr lang="en-US" sz="2000" dirty="0" smtClean="0">
                <a:latin typeface="Berlin Sans FB" pitchFamily="34" charset="0"/>
              </a:rPr>
              <a:t>measurements</a:t>
            </a:r>
            <a:r>
              <a:rPr lang="en-US" sz="2800" dirty="0" smtClean="0">
                <a:latin typeface="Berlin Sans FB" pitchFamily="34" charset="0"/>
              </a:rPr>
              <a:t>)</a:t>
            </a:r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pPr>
              <a:buNone/>
            </a:pPr>
            <a:endParaRPr lang="en-US" dirty="0" smtClean="0">
              <a:latin typeface="Berlin Sans FB" pitchFamily="34" charset="0"/>
            </a:endParaRPr>
          </a:p>
          <a:p>
            <a:pPr>
              <a:buNone/>
            </a:pPr>
            <a:endParaRPr lang="en-US" sz="2800" dirty="0" smtClean="0">
              <a:latin typeface="Berlin Sans FB" pitchFamily="34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20AC00"/>
                </a:solidFill>
                <a:latin typeface="Berlin Sans FB" pitchFamily="34" charset="0"/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  <a:latin typeface="Berlin Sans FB" pitchFamily="34" charset="0"/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  <a:latin typeface="Berlin Sans FB" pitchFamily="34" charset="0"/>
              </a:rPr>
              <a:t>Available services: packet sharing, aggregation, TDMA, LPL</a:t>
            </a:r>
            <a:endParaRPr lang="en-US" sz="1200" dirty="0" smtClean="0">
              <a:solidFill>
                <a:srgbClr val="000000"/>
              </a:solidFill>
              <a:latin typeface="Berlin Sans FB" pitchFamily="34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E72D00"/>
                </a:solidFill>
                <a:latin typeface="Berlin Sans FB" pitchFamily="34" charset="0"/>
              </a:rPr>
              <a:t>Sub-net  B: intrusion detecting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  <a:latin typeface="Berlin Sans FB" pitchFamily="34" charset="0"/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  <a:latin typeface="Berlin Sans FB" pitchFamily="34" charset="0"/>
              </a:rPr>
              <a:t>Available services: packet sharing, aggregation, CSMA-CA, LPL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  <a:latin typeface="Berlin Sans FB" pitchFamily="34" charset="0"/>
            </a:endParaRPr>
          </a:p>
          <a:p>
            <a:endParaRPr lang="en-US" sz="1800" b="1" dirty="0" smtClean="0"/>
          </a:p>
          <a:p>
            <a:endParaRPr lang="en-US" sz="2800" dirty="0" smtClean="0"/>
          </a:p>
          <a:p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38200" y="2209800"/>
            <a:ext cx="7772400" cy="2209800"/>
            <a:chOff x="427553" y="3208500"/>
            <a:chExt cx="8499134" cy="2496976"/>
          </a:xfrm>
        </p:grpSpPr>
        <p:pic>
          <p:nvPicPr>
            <p:cNvPr id="7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Isosceles Triangle 71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6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" name="Oval 69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" name="Oval 6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11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12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13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Oval 6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6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Oval 6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Oval 5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Oval 5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8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Oval 5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0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" name="Oval 5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1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4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Isosceles Triangle 49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4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Isosceles Triangle 47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" name="Isosceles Triangle 45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Isosceles Triangle 43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Isosceles Triangle 41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6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Isosceles Triangle 39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7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Isosceles Triangle 37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8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Isosceles Triangle 35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Isosceles Triangle 33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30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31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Berlin Sans FB" pitchFamily="34" charset="0"/>
                <a:cs typeface="Times New Roman" pitchFamily="18" charset="0"/>
              </a:rPr>
              <a:t>Implementation – </a:t>
            </a:r>
            <a:r>
              <a:rPr lang="en-US" sz="2400" dirty="0" smtClean="0">
                <a:latin typeface="Berlin Sans FB" pitchFamily="34" charset="0"/>
                <a:cs typeface="Times New Roman" pitchFamily="18" charset="0"/>
              </a:rPr>
              <a:t>real life measurements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Exploration phase results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Exploration - SOFT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943600" cy="382327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cs typeface="Times New Roman" pitchFamily="18" charset="0"/>
              </a:rPr>
              <a:t>Implementation – </a:t>
            </a:r>
            <a:r>
              <a:rPr lang="en-US" sz="2400" dirty="0" smtClean="0">
                <a:cs typeface="Times New Roman" pitchFamily="18" charset="0"/>
              </a:rPr>
              <a:t>real life measurements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Exploration phase results - steady network conditions: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Du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14600"/>
            <a:ext cx="3962400" cy="1661348"/>
          </a:xfrm>
          <a:prstGeom prst="rect">
            <a:avLst/>
          </a:prstGeom>
        </p:spPr>
      </p:pic>
      <p:pic>
        <p:nvPicPr>
          <p:cNvPr id="7" name="Picture 6" descr="Hop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503726"/>
            <a:ext cx="4059560" cy="1740116"/>
          </a:xfrm>
          <a:prstGeom prst="rect">
            <a:avLst/>
          </a:prstGeom>
        </p:spPr>
      </p:pic>
      <p:pic>
        <p:nvPicPr>
          <p:cNvPr id="8" name="Picture 7" descr="Reliabilit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4343400"/>
            <a:ext cx="4322440" cy="185279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cs typeface="Times New Roman" pitchFamily="18" charset="0"/>
              </a:rPr>
              <a:t>Implementation – </a:t>
            </a:r>
            <a:r>
              <a:rPr lang="en-US" sz="2400" dirty="0" smtClean="0">
                <a:cs typeface="Times New Roman" pitchFamily="18" charset="0"/>
              </a:rPr>
              <a:t>real life measurements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Steady network conditions: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0" dirty="0" smtClean="0">
                <a:cs typeface="Times New Roman" pitchFamily="18" charset="0"/>
              </a:rPr>
              <a:t>For the temperature factor values &lt; 1, SOFTMAX enforces the optimal service combination for over than 90% of time</a:t>
            </a:r>
          </a:p>
          <a:p>
            <a:endParaRPr lang="en-US" sz="2000" b="0" dirty="0" smtClean="0">
              <a:cs typeface="Times New Roman" pitchFamily="18" charset="0"/>
            </a:endParaRPr>
          </a:p>
          <a:p>
            <a:r>
              <a:rPr lang="en-US" sz="2000" b="0" dirty="0" smtClean="0">
                <a:cs typeface="Times New Roman" pitchFamily="18" charset="0"/>
              </a:rPr>
              <a:t>For comparison, for values higher than 2.5, the percentage drops below 75%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PercentageOfT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752600"/>
            <a:ext cx="4042969" cy="2667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cs typeface="Times New Roman" pitchFamily="18" charset="0"/>
              </a:rPr>
              <a:t>Implementation – </a:t>
            </a:r>
            <a:r>
              <a:rPr lang="en-US" sz="2400" dirty="0" smtClean="0">
                <a:cs typeface="Times New Roman" pitchFamily="18" charset="0"/>
              </a:rPr>
              <a:t>real life measurements</a:t>
            </a:r>
            <a:endParaRPr lang="en-US" sz="2000" dirty="0"/>
          </a:p>
        </p:txBody>
      </p:sp>
      <p:pic>
        <p:nvPicPr>
          <p:cNvPr id="7" name="Content Placeholder 6" descr="SummarizeMultiH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3977876" cy="3429000"/>
          </a:xfrm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846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summary </a:t>
            </a:r>
            <a:r>
              <a:rPr lang="en-US" dirty="0" smtClean="0"/>
              <a:t>for both networks, in a single hop and multi-hop use cases</a:t>
            </a:r>
            <a:endParaRPr lang="en-US" dirty="0"/>
          </a:p>
        </p:txBody>
      </p:sp>
      <p:pic>
        <p:nvPicPr>
          <p:cNvPr id="8" name="Picture 7" descr="SummarizeSingleH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657600"/>
            <a:ext cx="4307425" cy="1600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Values of each of the relevant network properties will be divided into a certain number of intervals: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Every possible combination of the intervals will represent a network state. The maximum number of states can be calculated as: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Final id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906243" cy="1447800"/>
          </a:xfrm>
          <a:prstGeom prst="rect">
            <a:avLst/>
          </a:prstGeom>
        </p:spPr>
      </p:pic>
      <p:pic>
        <p:nvPicPr>
          <p:cNvPr id="5" name="Picture 4" descr="Final idea - formu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4800600"/>
            <a:ext cx="2732139" cy="7429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Easier to comprehend</a:t>
            </a:r>
            <a:endParaRPr lang="sr-Latn-ME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Directly </a:t>
            </a:r>
            <a:r>
              <a:rPr lang="en-US" sz="2400" dirty="0" smtClean="0"/>
              <a:t>categorize </a:t>
            </a:r>
            <a:r>
              <a:rPr lang="en-US" sz="2400" dirty="0" smtClean="0"/>
              <a:t> performance as </a:t>
            </a:r>
            <a:r>
              <a:rPr lang="en-US" sz="2400" dirty="0" smtClean="0"/>
              <a:t>less and more acceptable.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Easily implement a </a:t>
            </a:r>
            <a:r>
              <a:rPr lang="en-US" sz="2400" dirty="0" smtClean="0"/>
              <a:t>performance-wise stopping rule.</a:t>
            </a:r>
            <a:endParaRPr lang="sr-Latn-ME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By engraving </a:t>
            </a:r>
            <a:r>
              <a:rPr lang="en-US" sz="2400" dirty="0" smtClean="0"/>
              <a:t>interference, as an independent factor, in </a:t>
            </a:r>
            <a:r>
              <a:rPr lang="en-US" sz="2400" dirty="0" smtClean="0"/>
              <a:t>a state, we are able to </a:t>
            </a:r>
            <a:r>
              <a:rPr lang="en-US" sz="2400" dirty="0" smtClean="0"/>
              <a:t>maintain parallel </a:t>
            </a:r>
            <a:r>
              <a:rPr lang="en-US" sz="2400" dirty="0" smtClean="0"/>
              <a:t>learning </a:t>
            </a:r>
            <a:r>
              <a:rPr lang="en-US" sz="2400" dirty="0" smtClean="0"/>
              <a:t>policies. </a:t>
            </a:r>
          </a:p>
          <a:p>
            <a:endParaRPr lang="en-US" sz="2400" dirty="0" smtClean="0"/>
          </a:p>
          <a:p>
            <a:r>
              <a:rPr lang="en-US" sz="2400" dirty="0" smtClean="0"/>
              <a:t>Not a single bit of information </a:t>
            </a:r>
            <a:r>
              <a:rPr lang="en-US" sz="2400" dirty="0" smtClean="0"/>
              <a:t>is ever wasted.</a:t>
            </a:r>
            <a:endParaRPr lang="en-US" sz="3600" dirty="0"/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An action </a:t>
            </a:r>
            <a:r>
              <a:rPr lang="en-US" sz="2800" dirty="0" smtClean="0"/>
              <a:t>is represented as an activation or deactivation of exclusively one service at a time: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000" dirty="0" smtClean="0"/>
          </a:p>
          <a:p>
            <a:r>
              <a:rPr lang="en-US" sz="2000" dirty="0" smtClean="0"/>
              <a:t>An action is denominated not by the sole service that is changed, but by service combination it resulted in. 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 descr="Final idea -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438400"/>
            <a:ext cx="4495800" cy="30425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Sharing a common radio frequency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Communication interference is commonplace:</a:t>
            </a:r>
          </a:p>
          <a:p>
            <a:endParaRPr lang="en-US" sz="2400" dirty="0" smtClean="0">
              <a:latin typeface="Berlin Sans FB" pitchFamily="34" charset="0"/>
            </a:endParaRPr>
          </a:p>
          <a:p>
            <a:endParaRPr lang="en-US" sz="2400" dirty="0" smtClean="0">
              <a:latin typeface="Berlin Sans FB" pitchFamily="34" charset="0"/>
            </a:endParaRPr>
          </a:p>
          <a:p>
            <a:endParaRPr lang="en-US" sz="2400" dirty="0" smtClean="0">
              <a:latin typeface="Berlin Sans FB" pitchFamily="34" charset="0"/>
            </a:endParaRPr>
          </a:p>
          <a:p>
            <a:endParaRPr lang="en-US" sz="2400" dirty="0" smtClean="0">
              <a:latin typeface="Berlin Sans FB" pitchFamily="34" charset="0"/>
            </a:endParaRPr>
          </a:p>
          <a:p>
            <a:endParaRPr lang="en-US" sz="2400" dirty="0" smtClean="0">
              <a:latin typeface="Berlin Sans FB" pitchFamily="34" charset="0"/>
            </a:endParaRPr>
          </a:p>
          <a:p>
            <a:endParaRPr lang="sr-Latn-ME" sz="2400" dirty="0" smtClean="0">
              <a:latin typeface="Berlin Sans FB" pitchFamily="34" charset="0"/>
            </a:endParaRPr>
          </a:p>
          <a:p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Interference avoidance as a basic form of inter-network cooperation</a:t>
            </a:r>
          </a:p>
          <a:p>
            <a:endParaRPr lang="en-US" dirty="0"/>
          </a:p>
        </p:txBody>
      </p:sp>
      <p:pic>
        <p:nvPicPr>
          <p:cNvPr id="4" name="Picture 3" descr="Interfer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057400"/>
            <a:ext cx="3786003" cy="259368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preliminary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sr-Latn-ME" dirty="0" smtClean="0"/>
          </a:p>
          <a:p>
            <a:pPr algn="just"/>
            <a:r>
              <a:rPr lang="en-US" dirty="0" smtClean="0"/>
              <a:t>Static </a:t>
            </a:r>
            <a:r>
              <a:rPr lang="sr-Latn-ME" dirty="0" smtClean="0"/>
              <a:t>configuration</a:t>
            </a:r>
            <a:r>
              <a:rPr lang="en-US" dirty="0" smtClean="0"/>
              <a:t> </a:t>
            </a:r>
            <a:r>
              <a:rPr lang="en-US" dirty="0" smtClean="0"/>
              <a:t>of mobile devices is complex, inefficient and might lead to a waste of resources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Network </a:t>
            </a:r>
            <a:r>
              <a:rPr lang="en-US" dirty="0"/>
              <a:t>solutions that dynamically support at run-time cooperation between devices from different types of networks are becoming a necessity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cross-layer, cross-network negotiation methodology for optimizing network resources</a:t>
            </a:r>
            <a:endParaRPr lang="en-US" sz="2800" dirty="0"/>
          </a:p>
        </p:txBody>
      </p:sp>
      <p:pic>
        <p:nvPicPr>
          <p:cNvPr id="4" name="Picture 3" descr="Incentive cross-layer cross-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4752975" cy="297897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Incentive describes a high-level network behavior or a reason for cooperation:</a:t>
            </a:r>
          </a:p>
          <a:p>
            <a:pPr lvl="1"/>
            <a:r>
              <a:rPr lang="en-US" sz="2400" dirty="0" smtClean="0"/>
              <a:t>Describe behavioral aspects of the network</a:t>
            </a:r>
          </a:p>
          <a:p>
            <a:pPr lvl="1"/>
            <a:r>
              <a:rPr lang="en-US" sz="2400" dirty="0" smtClean="0"/>
              <a:t>Express the need for additional functionality</a:t>
            </a:r>
          </a:p>
          <a:p>
            <a:pPr lvl="1"/>
            <a:r>
              <a:rPr lang="en-US" sz="2400" dirty="0" smtClean="0"/>
              <a:t>Give an indication of the expected performance network metric</a:t>
            </a:r>
          </a:p>
          <a:p>
            <a:pPr lvl="1">
              <a:buNone/>
            </a:pPr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High throughput, high reliability, low delay (better </a:t>
            </a:r>
            <a:r>
              <a:rPr lang="en-US" sz="2000" dirty="0" err="1" smtClean="0"/>
              <a:t>QoS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High network lifetime </a:t>
            </a:r>
          </a:p>
          <a:p>
            <a:pPr lvl="1"/>
            <a:r>
              <a:rPr lang="en-US" sz="2000" dirty="0" smtClean="0"/>
              <a:t>High coverage</a:t>
            </a:r>
          </a:p>
          <a:p>
            <a:pPr lvl="1"/>
            <a:r>
              <a:rPr lang="en-US" sz="2000" dirty="0" smtClean="0"/>
              <a:t>Low exposure</a:t>
            </a:r>
          </a:p>
          <a:p>
            <a:pPr lvl="1"/>
            <a:r>
              <a:rPr lang="en-US" sz="2000" dirty="0" smtClean="0"/>
              <a:t>Public access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Whereas incentives indicate network goals, network services are means to realize these goals</a:t>
            </a:r>
          </a:p>
          <a:p>
            <a:r>
              <a:rPr lang="en-US" dirty="0" smtClean="0"/>
              <a:t>Network services should be understood as optimization techniques that have influence over one or more incentives</a:t>
            </a:r>
          </a:p>
          <a:p>
            <a:pPr>
              <a:buNone/>
            </a:pPr>
            <a:r>
              <a:rPr lang="en-US" sz="2400" dirty="0" smtClean="0"/>
              <a:t>Examples: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packet aggregation and sharing, MAC protocols, interference avoidance techniques </a:t>
            </a:r>
            <a:r>
              <a:rPr lang="en-US" sz="2400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BT-FutureInternet-IBCN">
  <a:themeElements>
    <a:clrScheme name="IBBT_set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20177"/>
      </a:accent1>
      <a:accent2>
        <a:srgbClr val="262626"/>
      </a:accent2>
      <a:accent3>
        <a:srgbClr val="3F3F3F"/>
      </a:accent3>
      <a:accent4>
        <a:srgbClr val="7F7F7F"/>
      </a:accent4>
      <a:accent5>
        <a:srgbClr val="A5A5A5"/>
      </a:accent5>
      <a:accent6>
        <a:srgbClr val="BFBFBF"/>
      </a:accent6>
      <a:hlink>
        <a:srgbClr val="000000"/>
      </a:hlink>
      <a:folHlink>
        <a:srgbClr val="FE55AE"/>
      </a:folHlink>
    </a:clrScheme>
    <a:fontScheme name="Custom 1">
      <a:majorFont>
        <a:latin typeface="Berlin Sans FB"/>
        <a:ea typeface=""/>
        <a:cs typeface=""/>
      </a:majorFont>
      <a:minorFont>
        <a:latin typeface="Berlin Sans FB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NEW2AN prezentacija</Template>
  <TotalTime>7333</TotalTime>
  <Words>1910</Words>
  <Application>Microsoft Office PowerPoint</Application>
  <PresentationFormat>On-screen Show (4:3)</PresentationFormat>
  <Paragraphs>418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IBBT-FutureInternet-IBCN</vt:lpstr>
      <vt:lpstr>Learning to cooperate or “How I became a good neighbor”</vt:lpstr>
      <vt:lpstr>Status quo</vt:lpstr>
      <vt:lpstr>Zooming in</vt:lpstr>
      <vt:lpstr>Network diversity</vt:lpstr>
      <vt:lpstr>Sharing a common radio frequency</vt:lpstr>
      <vt:lpstr>A preliminary conclusion</vt:lpstr>
      <vt:lpstr>Incentive driven networking</vt:lpstr>
      <vt:lpstr>Incentive driven networking</vt:lpstr>
      <vt:lpstr>Network services</vt:lpstr>
      <vt:lpstr>Network services</vt:lpstr>
      <vt:lpstr>The major issue</vt:lpstr>
      <vt:lpstr>Incentive driven networking</vt:lpstr>
      <vt:lpstr>Incentive driven networking</vt:lpstr>
      <vt:lpstr>Incentive driven networking</vt:lpstr>
      <vt:lpstr>A self learning decision maker</vt:lpstr>
      <vt:lpstr>A self learning approach – use case</vt:lpstr>
      <vt:lpstr>The initial approach</vt:lpstr>
      <vt:lpstr>Disadvantages</vt:lpstr>
      <vt:lpstr>Disadvantages</vt:lpstr>
      <vt:lpstr>Possible alternatives</vt:lpstr>
      <vt:lpstr>Cognition cycle </vt:lpstr>
      <vt:lpstr>Reinforcement learning </vt:lpstr>
      <vt:lpstr>The major issue</vt:lpstr>
      <vt:lpstr>Least Squares Policy Iteration - LSPI </vt:lpstr>
      <vt:lpstr>Least Squares Policy Iteration - LSPI</vt:lpstr>
      <vt:lpstr>Least Squares Policy Iteration - LSPI</vt:lpstr>
      <vt:lpstr>Implementation </vt:lpstr>
      <vt:lpstr>Implementation </vt:lpstr>
      <vt:lpstr>Implementation</vt:lpstr>
      <vt:lpstr>Implementation</vt:lpstr>
      <vt:lpstr>Implementation</vt:lpstr>
      <vt:lpstr>Implementation</vt:lpstr>
      <vt:lpstr>Open issues</vt:lpstr>
      <vt:lpstr>Implementation – a more complex use case</vt:lpstr>
      <vt:lpstr>Implementation – a more complex use case</vt:lpstr>
      <vt:lpstr>Implementation – a more complex use case</vt:lpstr>
      <vt:lpstr>Implementation - a more complex use case</vt:lpstr>
      <vt:lpstr>Challenges – to be resolved </vt:lpstr>
      <vt:lpstr>Implementation – introducing SOFTMAX</vt:lpstr>
      <vt:lpstr>Implementation – real life measurements</vt:lpstr>
      <vt:lpstr>Implementation – real life measurements</vt:lpstr>
      <vt:lpstr>Implementation – real life measurements</vt:lpstr>
      <vt:lpstr>Implementation – real life measurements</vt:lpstr>
      <vt:lpstr>Implementation – real life measurements</vt:lpstr>
      <vt:lpstr>Implementation – the newest idea</vt:lpstr>
      <vt:lpstr>Implementation – the newest idea</vt:lpstr>
      <vt:lpstr>Implementation – the newest idea</vt:lpstr>
    </vt:vector>
  </TitlesOfParts>
  <Company>UGent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cooperate or “How I became a good neighbor”</dc:title>
  <dc:creator>IBCN</dc:creator>
  <cp:lastModifiedBy>IBCN</cp:lastModifiedBy>
  <cp:revision>280</cp:revision>
  <dcterms:created xsi:type="dcterms:W3CDTF">2014-06-12T11:35:18Z</dcterms:created>
  <dcterms:modified xsi:type="dcterms:W3CDTF">2014-06-26T10:08:36Z</dcterms:modified>
</cp:coreProperties>
</file>