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9" r:id="rId8"/>
    <p:sldId id="266" r:id="rId9"/>
    <p:sldId id="267" r:id="rId10"/>
    <p:sldId id="268" r:id="rId11"/>
    <p:sldId id="270" r:id="rId12"/>
    <p:sldId id="263" r:id="rId13"/>
    <p:sldId id="264" r:id="rId14"/>
    <p:sldId id="265" r:id="rId15"/>
    <p:sldId id="260" r:id="rId16"/>
    <p:sldId id="271" r:id="rId17"/>
    <p:sldId id="275" r:id="rId18"/>
    <p:sldId id="272" r:id="rId19"/>
    <p:sldId id="276" r:id="rId20"/>
    <p:sldId id="273" r:id="rId21"/>
    <p:sldId id="277" r:id="rId22"/>
    <p:sldId id="278" r:id="rId23"/>
    <p:sldId id="280" r:id="rId24"/>
    <p:sldId id="281" r:id="rId25"/>
    <p:sldId id="284" r:id="rId26"/>
    <p:sldId id="283" r:id="rId27"/>
    <p:sldId id="282" r:id="rId28"/>
    <p:sldId id="285" r:id="rId29"/>
    <p:sldId id="287" r:id="rId30"/>
    <p:sldId id="286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DCE0-B3CA-4E31-BE8F-C371E524937F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82F0-D840-4F08-89E0-CE56FBF8C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cooperate or “How I became a good neighbor”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Milos</a:t>
            </a:r>
            <a:r>
              <a:rPr lang="en-US" dirty="0" smtClean="0"/>
              <a:t> </a:t>
            </a:r>
            <a:r>
              <a:rPr lang="en-US" dirty="0" err="1" smtClean="0"/>
              <a:t>Rovcanin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Whereas incentives indicate network goals, network services are means to realize these goals</a:t>
            </a:r>
          </a:p>
          <a:p>
            <a:r>
              <a:rPr lang="en-US" dirty="0" smtClean="0"/>
              <a:t>Network services should be understood as optimization techniques that have influence over one or more incentives</a:t>
            </a:r>
          </a:p>
          <a:p>
            <a:pPr>
              <a:buNone/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packet aggregation and sharing, MAC protocols, interference avoidance techniques 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Activating network services has (positive or negative) influence not only in a network where the service is activated.</a:t>
            </a:r>
          </a:p>
          <a:p>
            <a:r>
              <a:rPr lang="en-US" dirty="0" smtClean="0"/>
              <a:t>By carefully choosing which service to activate, networks can improve not only their own, but the neighboring network’s performance as well.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marL="914400" lvl="1" indent="-457200"/>
            <a:r>
              <a:rPr lang="en-US" sz="2400" dirty="0" smtClean="0"/>
              <a:t>Devices dynamically search for co-located devices with similar network preferences and hardware and/or software capabilities</a:t>
            </a:r>
          </a:p>
        </p:txBody>
      </p:sp>
      <p:pic>
        <p:nvPicPr>
          <p:cNvPr id="6" name="Picture 5" descr="legend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791200"/>
            <a:ext cx="9048750" cy="876300"/>
          </a:xfrm>
          <a:prstGeom prst="rect">
            <a:avLst/>
          </a:prstGeom>
        </p:spPr>
      </p:pic>
      <p:pic>
        <p:nvPicPr>
          <p:cNvPr id="7" name="Picture 6" descr="Incentive driven networking  step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276600"/>
            <a:ext cx="2152650" cy="2286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If such devices are found, communities consisting of interconnected objects with similar network expectations are formed on an ad hoc basis</a:t>
            </a:r>
          </a:p>
          <a:p>
            <a:pPr lvl="1"/>
            <a:endParaRPr lang="en-US" dirty="0"/>
          </a:p>
        </p:txBody>
      </p:sp>
      <p:pic>
        <p:nvPicPr>
          <p:cNvPr id="6" name="Picture 5" descr="Incentive driven networking  step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429000"/>
            <a:ext cx="1828800" cy="2362875"/>
          </a:xfrm>
          <a:prstGeom prst="rect">
            <a:avLst/>
          </a:prstGeom>
        </p:spPr>
      </p:pic>
      <p:pic>
        <p:nvPicPr>
          <p:cNvPr id="7" name="Picture 6" descr="Le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Different communities will now able to cooperate with each other by activating and sharing (software or hardware) network resources. </a:t>
            </a:r>
          </a:p>
          <a:p>
            <a:pPr lvl="1"/>
            <a:endParaRPr lang="en-US" dirty="0"/>
          </a:p>
        </p:txBody>
      </p:sp>
      <p:pic>
        <p:nvPicPr>
          <p:cNvPr id="5" name="Picture 4" descr="Lege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5867400"/>
            <a:ext cx="904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How to efficiently determine the optimal configuration parameters for all the participating networks, considering their high level goals and ensuring that the cooperation in mutually beneficial?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self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is a need for a reasoning entity that will initiate and control the cooperation process.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will use certain performance metric to make an assessment of every relevant and utilized service combination, over an entire symbiotic network.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must be able to automatically reconfigure all the participating networks, depending on a decision it makes.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" y="3886200"/>
            <a:ext cx="8499475" cy="2496495"/>
            <a:chOff x="427553" y="3208500"/>
            <a:chExt cx="8499134" cy="2496976"/>
          </a:xfrm>
        </p:grpSpPr>
        <p:pic>
          <p:nvPicPr>
            <p:cNvPr id="4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Isosceles Triangle 133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7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2" name="Oval 131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8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0" name="Oval 12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5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5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9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Oval 12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0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Oval 12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1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Oval 12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2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Oval 121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Oval 119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Oval 117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" name="Oval 115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Oval 113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Isosceles Triangle 111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10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Isosceles Triangle 109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" name="Isosceles Triangle 107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10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" name="Isosceles Triangle 105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10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Isosceles Triangle 103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10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Isosceles Triangle 101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9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Isosceles Triangle 99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Isosceles Triangle 97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9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" name="Isosceles Triangle 95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92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93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A self learning approach – use case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Final goal: three-tiered approach</a:t>
            </a:r>
          </a:p>
          <a:p>
            <a:pPr lvl="1"/>
            <a:r>
              <a:rPr lang="en-US" sz="1800" dirty="0" smtClean="0"/>
              <a:t>Phase 1: Optimization of service settings (in-layer)</a:t>
            </a:r>
          </a:p>
          <a:p>
            <a:pPr lvl="1"/>
            <a:r>
              <a:rPr lang="en-US" sz="1800" dirty="0" smtClean="0"/>
              <a:t>Phase 2: Selection of optimal service sets (cross-layer)</a:t>
            </a:r>
          </a:p>
          <a:p>
            <a:pPr lvl="1"/>
            <a:r>
              <a:rPr lang="en-US" sz="1800" dirty="0" smtClean="0"/>
              <a:t>Phase 3: Cross-network negotiation (cross-network)</a:t>
            </a:r>
          </a:p>
          <a:p>
            <a:pPr lvl="2"/>
            <a:r>
              <a:rPr lang="en-US" sz="1600" dirty="0" smtClean="0"/>
              <a:t>Also take into account the requirements of co-located networks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9DA7-6DF3-4483-8BEC-E1F41FD9DB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5" name="Oval Callout 74"/>
          <p:cNvSpPr/>
          <p:nvPr/>
        </p:nvSpPr>
        <p:spPr>
          <a:xfrm>
            <a:off x="6248400" y="3124200"/>
            <a:ext cx="2895600" cy="10332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best combinations of  network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initial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Linear programming (LP)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cs typeface="Times New Roman" pitchFamily="18" charset="0"/>
            </a:endParaRPr>
          </a:p>
          <a:p>
            <a:r>
              <a:rPr lang="en-US" dirty="0" smtClean="0"/>
              <a:t>Negotiation entity (NE) collects network’s service profiles and “calculates” the optimal service set for every sub-net using an IBM’s linear programming engine </a:t>
            </a:r>
          </a:p>
          <a:p>
            <a:endParaRPr lang="en-US" dirty="0"/>
          </a:p>
        </p:txBody>
      </p:sp>
      <p:pic>
        <p:nvPicPr>
          <p:cNvPr id="4" name="Picture 3" descr="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7225395" cy="14049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Requires a priori knowledge - fixed benefits </a:t>
            </a:r>
            <a:r>
              <a:rPr lang="en-US" sz="2800" dirty="0"/>
              <a:t>and costs </a:t>
            </a:r>
            <a:r>
              <a:rPr lang="en-US" sz="2800" dirty="0" smtClean="0"/>
              <a:t> for activating each service: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algn="just">
              <a:buNone/>
            </a:pPr>
            <a:r>
              <a:rPr lang="en-US" sz="1500" dirty="0" smtClean="0"/>
              <a:t>Eli de </a:t>
            </a:r>
            <a:r>
              <a:rPr lang="en-US" sz="1500" dirty="0" err="1" smtClean="0"/>
              <a:t>Poorter</a:t>
            </a:r>
            <a:r>
              <a:rPr lang="en-US" sz="1500" dirty="0" smtClean="0"/>
              <a:t>, Pieter </a:t>
            </a:r>
            <a:r>
              <a:rPr lang="en-US" sz="1500" dirty="0" err="1" smtClean="0"/>
              <a:t>Becue</a:t>
            </a:r>
            <a:r>
              <a:rPr lang="en-US" sz="1500" dirty="0" smtClean="0"/>
              <a:t>, </a:t>
            </a:r>
            <a:r>
              <a:rPr lang="en-US" sz="1500" dirty="0" err="1" smtClean="0"/>
              <a:t>Milos</a:t>
            </a:r>
            <a:r>
              <a:rPr lang="en-US" sz="1500" dirty="0" smtClean="0"/>
              <a:t> </a:t>
            </a:r>
            <a:r>
              <a:rPr lang="en-US" sz="1500" dirty="0" err="1" smtClean="0"/>
              <a:t>Rovcanin</a:t>
            </a:r>
            <a:r>
              <a:rPr lang="en-US" sz="1500" dirty="0" smtClean="0"/>
              <a:t>, </a:t>
            </a:r>
            <a:r>
              <a:rPr lang="en-US" sz="1500" dirty="0" err="1" smtClean="0"/>
              <a:t>ingrid</a:t>
            </a:r>
            <a:r>
              <a:rPr lang="en-US" sz="1500" dirty="0" smtClean="0"/>
              <a:t> </a:t>
            </a:r>
            <a:r>
              <a:rPr lang="en-US" sz="1500" dirty="0" err="1" smtClean="0"/>
              <a:t>Moerman</a:t>
            </a:r>
            <a:r>
              <a:rPr lang="en-US" sz="1500" dirty="0" smtClean="0"/>
              <a:t>, Piet </a:t>
            </a:r>
            <a:r>
              <a:rPr lang="en-US" sz="1500" dirty="0" err="1" smtClean="0"/>
              <a:t>Demeester</a:t>
            </a:r>
            <a:r>
              <a:rPr lang="en-US" sz="1500" dirty="0" smtClean="0"/>
              <a:t>, “A negotiation-based networking methodology to enable cooperation across heterogeneous co-located networks”</a:t>
            </a:r>
          </a:p>
        </p:txBody>
      </p:sp>
      <p:pic>
        <p:nvPicPr>
          <p:cNvPr id="4" name="Picture 3" descr="PS influence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5593814" cy="2958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pic>
        <p:nvPicPr>
          <p:cNvPr id="4" name="Content Placeholder 3" descr="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95400"/>
            <a:ext cx="7577820" cy="3733799"/>
          </a:xfrm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679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Enormous increase in a density of co-located, multi-purpose networks.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about the service influences is extremely difficult to obtain:</a:t>
            </a:r>
          </a:p>
          <a:p>
            <a:pPr lvl="1"/>
            <a:r>
              <a:rPr lang="en-US" sz="2000" dirty="0" smtClean="0"/>
              <a:t>Simulation </a:t>
            </a:r>
          </a:p>
          <a:p>
            <a:pPr lvl="1"/>
            <a:r>
              <a:rPr lang="en-US" sz="2000" dirty="0" smtClean="0"/>
              <a:t>From a literature</a:t>
            </a:r>
          </a:p>
          <a:p>
            <a:pPr lvl="1"/>
            <a:r>
              <a:rPr lang="en-US" sz="2000" dirty="0" smtClean="0"/>
              <a:t>Assumed …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Most of this data relates to static networking cases and change drastically when some of the network parameters change. </a:t>
            </a:r>
          </a:p>
          <a:p>
            <a:r>
              <a:rPr lang="en-US" sz="2400" dirty="0" smtClean="0"/>
              <a:t>Conclusion:</a:t>
            </a:r>
          </a:p>
          <a:p>
            <a:pPr>
              <a:buNone/>
            </a:pPr>
            <a:r>
              <a:rPr lang="en-US" sz="2400" dirty="0" smtClean="0"/>
              <a:t>		ILP solver is a poor solution for dynamic environments 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adaptable to environments with fast changing parameters and much less demanding when it comes to a priory input information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Simulators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Mathematical modeling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Game theory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Machine – reinforcement learning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Cognition cycle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4-steps: </a:t>
            </a:r>
          </a:p>
          <a:p>
            <a:pPr lvl="1"/>
            <a:r>
              <a:rPr lang="en-US" dirty="0" smtClean="0"/>
              <a:t>Gathering Information (GI)</a:t>
            </a:r>
          </a:p>
          <a:p>
            <a:pPr lvl="1"/>
            <a:r>
              <a:rPr lang="en-US" dirty="0" smtClean="0"/>
              <a:t>Planning Actions (PA)</a:t>
            </a:r>
          </a:p>
          <a:p>
            <a:pPr lvl="1"/>
            <a:r>
              <a:rPr lang="en-US" dirty="0" smtClean="0"/>
              <a:t>Act (A)</a:t>
            </a:r>
          </a:p>
          <a:p>
            <a:pPr lvl="1"/>
            <a:r>
              <a:rPr lang="en-US" dirty="0" smtClean="0"/>
              <a:t>Collecting Feedback</a:t>
            </a:r>
            <a:endParaRPr lang="en-US" dirty="0"/>
          </a:p>
        </p:txBody>
      </p:sp>
      <p:pic>
        <p:nvPicPr>
          <p:cNvPr id="4" name="Picture 3" descr="Cognitive_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3895724" cy="38957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Modeled as a Markov decision process (MDP)</a:t>
            </a:r>
          </a:p>
          <a:p>
            <a:r>
              <a:rPr lang="en-US" sz="2400" dirty="0" smtClean="0"/>
              <a:t>A decision maker goes through states: S = {S</a:t>
            </a:r>
            <a:r>
              <a:rPr lang="en-US" sz="1800" dirty="0" smtClean="0"/>
              <a:t>1</a:t>
            </a:r>
            <a:r>
              <a:rPr lang="en-US" sz="2400" dirty="0" smtClean="0"/>
              <a:t>, S</a:t>
            </a:r>
            <a:r>
              <a:rPr lang="en-US" sz="1800" dirty="0" smtClean="0"/>
              <a:t>2</a:t>
            </a:r>
            <a:r>
              <a:rPr lang="en-US" sz="2400" dirty="0" smtClean="0"/>
              <a:t>, … , S</a:t>
            </a:r>
            <a:r>
              <a:rPr lang="en-US" sz="1800" dirty="0" smtClean="0"/>
              <a:t>3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Taking one of the available </a:t>
            </a:r>
            <a:r>
              <a:rPr lang="en-US" sz="2400" dirty="0"/>
              <a:t>actions A = </a:t>
            </a:r>
            <a:r>
              <a:rPr lang="en-US" sz="2400" dirty="0" smtClean="0"/>
              <a:t>{a</a:t>
            </a:r>
            <a:r>
              <a:rPr lang="en-US" sz="1400" dirty="0" smtClean="0"/>
              <a:t>1</a:t>
            </a:r>
            <a:r>
              <a:rPr lang="en-US" sz="2400" dirty="0" smtClean="0"/>
              <a:t>, a</a:t>
            </a:r>
            <a:r>
              <a:rPr lang="en-US" sz="1400" dirty="0" smtClean="0"/>
              <a:t>2</a:t>
            </a:r>
            <a:r>
              <a:rPr lang="en-US" sz="2400" dirty="0" smtClean="0"/>
              <a:t>,… </a:t>
            </a:r>
            <a:r>
              <a:rPr lang="en-US" sz="2400" dirty="0" err="1" smtClean="0"/>
              <a:t>a</a:t>
            </a:r>
            <a:r>
              <a:rPr lang="en-US" sz="1400" dirty="0" err="1" smtClean="0"/>
              <a:t>N</a:t>
            </a:r>
            <a:r>
              <a:rPr lang="en-US" sz="2400" dirty="0" smtClean="0"/>
              <a:t>} at each step</a:t>
            </a:r>
          </a:p>
          <a:p>
            <a:r>
              <a:rPr lang="en-US" sz="2400" dirty="0" smtClean="0"/>
              <a:t>The Bellman equation describes the learning process: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each step, take the action that will maximize Q-value for the given state/action pair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81400"/>
            <a:ext cx="5597425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Bellman equation: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Immediate reward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expected future reward</a:t>
            </a:r>
          </a:p>
          <a:p>
            <a:pPr>
              <a:buNone/>
            </a:pPr>
            <a:r>
              <a:rPr lang="en-US" sz="2400" dirty="0" smtClean="0"/>
              <a:t>          </a:t>
            </a:r>
          </a:p>
          <a:p>
            <a:r>
              <a:rPr lang="en-US" sz="2400" dirty="0" smtClean="0"/>
              <a:t>state transition probability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bell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124000" cy="1066800"/>
          </a:xfrm>
          <a:prstGeom prst="rect">
            <a:avLst/>
          </a:prstGeom>
        </p:spPr>
      </p:pic>
      <p:pic>
        <p:nvPicPr>
          <p:cNvPr id="5" name="Picture 4" descr="Imm r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810000"/>
            <a:ext cx="838200" cy="487908"/>
          </a:xfrm>
          <a:prstGeom prst="rect">
            <a:avLst/>
          </a:prstGeom>
        </p:spPr>
      </p:pic>
      <p:pic>
        <p:nvPicPr>
          <p:cNvPr id="6" name="Picture 5" descr="Immediate rew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724400"/>
            <a:ext cx="2867025" cy="533400"/>
          </a:xfrm>
          <a:prstGeom prst="rect">
            <a:avLst/>
          </a:prstGeom>
        </p:spPr>
      </p:pic>
      <p:pic>
        <p:nvPicPr>
          <p:cNvPr id="8" name="Picture 7" descr="State Transi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5638800"/>
            <a:ext cx="107852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An MDP model differs from case to case. In most of them, it is not known a priory</a:t>
            </a:r>
          </a:p>
          <a:p>
            <a:endParaRPr lang="en-US" dirty="0" smtClean="0"/>
          </a:p>
          <a:p>
            <a:r>
              <a:rPr lang="en-US" dirty="0" smtClean="0"/>
              <a:t>A universal method for solving these kind of optimization problems has to be model-free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Introduced in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M. </a:t>
            </a:r>
            <a:r>
              <a:rPr lang="en-US" sz="2000" dirty="0" err="1" smtClean="0"/>
              <a:t>Lagoudakis</a:t>
            </a:r>
            <a:r>
              <a:rPr lang="en-US" sz="2000" dirty="0" smtClean="0"/>
              <a:t> and R. Parr. “Model-free least-squares policy iteration”. In Proc. of NIPS, 2001. </a:t>
            </a:r>
          </a:p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Instead of relying on a pre-learned MDP model, an agent collect process samples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set can be used for different policies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samples can be added, during the learning process, to an existing set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 descr="sa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810000"/>
            <a:ext cx="5082598" cy="59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800" dirty="0" smtClean="0"/>
              <a:t>Approximates Q-function with its linear represent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- </a:t>
            </a:r>
            <a:r>
              <a:rPr lang="en-US" sz="2000" dirty="0" smtClean="0"/>
              <a:t>basis functions represent a network’s feature (e.g., residual energy of s’, link quality between s and s’ etc.)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- a corresponding weight factor</a:t>
            </a:r>
            <a:endParaRPr lang="en-US" sz="2000" dirty="0"/>
          </a:p>
        </p:txBody>
      </p:sp>
      <p:pic>
        <p:nvPicPr>
          <p:cNvPr id="4" name="Picture 3" descr="Linear approx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4191000" cy="571101"/>
          </a:xfrm>
          <a:prstGeom prst="rect">
            <a:avLst/>
          </a:prstGeom>
        </p:spPr>
      </p:pic>
      <p:pic>
        <p:nvPicPr>
          <p:cNvPr id="5" name="Picture 4" descr="basis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33800"/>
            <a:ext cx="943107" cy="362001"/>
          </a:xfrm>
          <a:prstGeom prst="rect">
            <a:avLst/>
          </a:prstGeom>
        </p:spPr>
      </p:pic>
      <p:pic>
        <p:nvPicPr>
          <p:cNvPr id="6" name="Picture 5" descr="weight fa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876800"/>
            <a:ext cx="381000" cy="3265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3775"/>
          </a:xfrm>
        </p:spPr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combining the Bellman equation and it’s linear approximation: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And the corresponding matrices are given as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6" descr="LSPI system of equ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133600"/>
            <a:ext cx="3024336" cy="1140853"/>
          </a:xfrm>
          <a:prstGeom prst="rect">
            <a:avLst/>
          </a:prstGeom>
        </p:spPr>
      </p:pic>
      <p:pic>
        <p:nvPicPr>
          <p:cNvPr id="8" name="Picture 7" descr="Matr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114800"/>
            <a:ext cx="6197742" cy="2376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51813" cy="5203825"/>
          </a:xfrm>
        </p:spPr>
        <p:txBody>
          <a:bodyPr/>
          <a:lstStyle/>
          <a:p>
            <a:r>
              <a:rPr lang="en-US" sz="2400" dirty="0" smtClean="0"/>
              <a:t>Approximated values for matrices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      - </a:t>
            </a:r>
            <a:r>
              <a:rPr lang="en-US" sz="1600" dirty="0" smtClean="0"/>
              <a:t>In fact</a:t>
            </a:r>
            <a:r>
              <a:rPr lang="en-US" sz="2000" dirty="0" smtClean="0"/>
              <a:t> </a:t>
            </a:r>
            <a:r>
              <a:rPr lang="en-US" sz="1600" dirty="0" smtClean="0"/>
              <a:t>represents a probability P((</a:t>
            </a:r>
            <a:r>
              <a:rPr lang="en-US" sz="1600" dirty="0" err="1" smtClean="0"/>
              <a:t>s’,a</a:t>
            </a:r>
            <a:r>
              <a:rPr lang="en-US" sz="1600" dirty="0" smtClean="0"/>
              <a:t>’) | (</a:t>
            </a:r>
            <a:r>
              <a:rPr lang="en-US" sz="1600" dirty="0" err="1" smtClean="0"/>
              <a:t>s,a</a:t>
            </a:r>
            <a:r>
              <a:rPr lang="en-US" sz="1600" dirty="0" smtClean="0"/>
              <a:t>))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To improve consistency between the approximated and the actual values: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538"/>
            <a:ext cx="1008063" cy="365125"/>
          </a:xfrm>
          <a:prstGeom prst="rect">
            <a:avLst/>
          </a:prstGeom>
        </p:spPr>
        <p:txBody>
          <a:bodyPr/>
          <a:lstStyle/>
          <a:p>
            <a:fld id="{71A8F685-8706-447C-ADBE-376EAB5A8D5E}" type="datetime1">
              <a:rPr lang="nl-BE" smtClean="0"/>
              <a:pPr/>
              <a:t>18/06/2014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47BFD-27A8-46CA-98C0-E2987161CF3F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7" name="Picture 6" descr="Matrice - Aproksimacij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981200"/>
            <a:ext cx="5290393" cy="1905000"/>
          </a:xfrm>
          <a:prstGeom prst="rect">
            <a:avLst/>
          </a:prstGeom>
        </p:spPr>
      </p:pic>
      <p:pic>
        <p:nvPicPr>
          <p:cNvPr id="8" name="Picture 7" descr="Pph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886200"/>
            <a:ext cx="710032" cy="576064"/>
          </a:xfrm>
          <a:prstGeom prst="rect">
            <a:avLst/>
          </a:prstGeom>
        </p:spPr>
      </p:pic>
      <p:pic>
        <p:nvPicPr>
          <p:cNvPr id="9" name="Picture 8" descr="Approx expectatio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5410200"/>
            <a:ext cx="5791200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</a:t>
            </a:r>
            <a:endParaRPr lang="en-US" dirty="0"/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895745" cy="3772548"/>
          </a:xfrm>
        </p:spPr>
      </p:pic>
      <p:sp>
        <p:nvSpPr>
          <p:cNvPr id="5" name="TextBox 4"/>
          <p:cNvSpPr txBox="1"/>
          <p:nvPr/>
        </p:nvSpPr>
        <p:spPr>
          <a:xfrm>
            <a:off x="1371600" y="5410200"/>
            <a:ext cx="6957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soon, a typical household unit will be equipped with a number of </a:t>
            </a:r>
          </a:p>
          <a:p>
            <a:r>
              <a:rPr lang="en-US" dirty="0" smtClean="0"/>
              <a:t>wireless networks, for all sorts of purposes: controlling temperature, </a:t>
            </a:r>
          </a:p>
          <a:p>
            <a:r>
              <a:rPr lang="en-US" dirty="0" smtClean="0"/>
              <a:t>access to premises, temperature, ventilation etc.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Least Squares Policy Iteration - LSPI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LSPI - strong points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dirty="0" smtClean="0"/>
              <a:t>It converges faster than all other known algorithms, since the samples are used more efficiently.</a:t>
            </a:r>
          </a:p>
          <a:p>
            <a:endParaRPr lang="en-US" sz="1800" dirty="0" smtClean="0"/>
          </a:p>
          <a:p>
            <a:r>
              <a:rPr lang="en-US" sz="1800" dirty="0" smtClean="0"/>
              <a:t>It does not require fine tuning of the initial parameters such as learning rate</a:t>
            </a:r>
          </a:p>
          <a:p>
            <a:endParaRPr lang="en-US" sz="1800" dirty="0" smtClean="0"/>
          </a:p>
          <a:p>
            <a:r>
              <a:rPr lang="en-US" sz="1800" dirty="0" smtClean="0"/>
              <a:t>LSPI learns the weights of the linear functions and updates Q-values based on the most updated information regarding the features, while in other approaches agents make decisions directly based on Q-values, which may be outdated, depending on the network dynamics.</a:t>
            </a:r>
          </a:p>
          <a:p>
            <a:endParaRPr lang="en-US" sz="1800" dirty="0" smtClean="0"/>
          </a:p>
          <a:p>
            <a:r>
              <a:rPr lang="en-US" sz="1800" dirty="0" smtClean="0"/>
              <a:t>The same set of samples is used to evaluate different policies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Milos</a:t>
            </a:r>
            <a:r>
              <a:rPr lang="en-US" sz="1800" dirty="0" smtClean="0"/>
              <a:t> </a:t>
            </a:r>
            <a:r>
              <a:rPr lang="en-US" sz="1800" dirty="0" err="1" smtClean="0"/>
              <a:t>Rovcanin</a:t>
            </a:r>
            <a:r>
              <a:rPr lang="en-US" sz="1800" dirty="0" smtClean="0"/>
              <a:t>, Eli De </a:t>
            </a:r>
            <a:r>
              <a:rPr lang="en-US" sz="1800" dirty="0" err="1" smtClean="0"/>
              <a:t>Poorter</a:t>
            </a:r>
            <a:r>
              <a:rPr lang="en-US" sz="1800" dirty="0" smtClean="0"/>
              <a:t>, Ingrid </a:t>
            </a:r>
            <a:r>
              <a:rPr lang="en-US" sz="1800" dirty="0" err="1" smtClean="0"/>
              <a:t>Moerman</a:t>
            </a:r>
            <a:r>
              <a:rPr lang="en-US" sz="1800" dirty="0" smtClean="0"/>
              <a:t>, Piet </a:t>
            </a:r>
            <a:r>
              <a:rPr lang="en-US" sz="1800" dirty="0" err="1" smtClean="0"/>
              <a:t>Demeester</a:t>
            </a:r>
            <a:r>
              <a:rPr lang="en-US" sz="1800" dirty="0" smtClean="0"/>
              <a:t>, “</a:t>
            </a:r>
            <a:r>
              <a:rPr lang="en-US" sz="1800" b="1" dirty="0" smtClean="0"/>
              <a:t>A reinforcement learning based solution for cognitive network cooperation between co-located, heterogeneous wireless sensor networks”, </a:t>
            </a:r>
            <a:r>
              <a:rPr lang="en-US" sz="1800" dirty="0" smtClean="0"/>
              <a:t>AD HOC Networks, 17: 98-113 (2014)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20AC00"/>
                </a:solidFill>
              </a:rPr>
              <a:t>Sub-net  A: temperature monitoring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 smtClean="0">
                <a:solidFill>
                  <a:srgbClr val="E72D00"/>
                </a:solidFill>
              </a:rPr>
              <a:t>Sub-net  B: temperature sensor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Incentives: low delay, high network lifetime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Available services: packet sharing, aggregation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800" b="1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66800" y="2514600"/>
            <a:ext cx="7356475" cy="1886895"/>
            <a:chOff x="427553" y="3208500"/>
            <a:chExt cx="8499134" cy="2496976"/>
          </a:xfrm>
        </p:grpSpPr>
        <p:pic>
          <p:nvPicPr>
            <p:cNvPr id="6" name="Picture 2" descr="D:\SVN\research\publications\Papers\Network Negotiation\Journal Version\measurements\Zuiderpoort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553" y="3295650"/>
              <a:ext cx="830580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1151453" y="5429250"/>
              <a:ext cx="152400" cy="200025"/>
              <a:chOff x="1219200" y="4905375"/>
              <a:chExt cx="152400" cy="200025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Isosceles Triangle 70"/>
              <p:cNvSpPr/>
              <p:nvPr/>
            </p:nvSpPr>
            <p:spPr>
              <a:xfrm>
                <a:off x="1219171" y="4952957"/>
                <a:ext cx="152394" cy="152429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1151453" y="5095875"/>
              <a:ext cx="161597" cy="228600"/>
              <a:chOff x="1143000" y="4419600"/>
              <a:chExt cx="161597" cy="228600"/>
            </a:xfrm>
            <a:solidFill>
              <a:srgbClr val="00B050"/>
            </a:solidFill>
          </p:grpSpPr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4419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Oval 68"/>
              <p:cNvSpPr/>
              <p:nvPr/>
            </p:nvSpPr>
            <p:spPr>
              <a:xfrm>
                <a:off x="1143000" y="4495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1599457" y="41229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" name="Oval 6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sp>
          <p:nvSpPr>
            <p:cNvPr id="10" name="TextBox 84"/>
            <p:cNvSpPr txBox="1">
              <a:spLocks noChangeArrowheads="1"/>
            </p:cNvSpPr>
            <p:nvPr/>
          </p:nvSpPr>
          <p:spPr bwMode="auto">
            <a:xfrm>
              <a:off x="1456253" y="5095874"/>
              <a:ext cx="2785634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Temperature  sensor node (community A)</a:t>
              </a:r>
              <a:endParaRPr lang="nl-BE" sz="1200"/>
            </a:p>
          </p:txBody>
        </p:sp>
        <p:sp>
          <p:nvSpPr>
            <p:cNvPr id="11" name="TextBox 85"/>
            <p:cNvSpPr txBox="1">
              <a:spLocks noChangeArrowheads="1"/>
            </p:cNvSpPr>
            <p:nvPr/>
          </p:nvSpPr>
          <p:spPr bwMode="auto">
            <a:xfrm>
              <a:off x="1467830" y="5428475"/>
              <a:ext cx="3135410" cy="2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Intrusion detection sensor node (community B)</a:t>
              </a:r>
            </a:p>
          </p:txBody>
        </p:sp>
        <p:grpSp>
          <p:nvGrpSpPr>
            <p:cNvPr id="12" name="Group 86"/>
            <p:cNvGrpSpPr/>
            <p:nvPr/>
          </p:nvGrpSpPr>
          <p:grpSpPr>
            <a:xfrm>
              <a:off x="3047257" y="34371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" name="Oval 6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3" name="Group 89"/>
            <p:cNvGrpSpPr/>
            <p:nvPr/>
          </p:nvGrpSpPr>
          <p:grpSpPr>
            <a:xfrm>
              <a:off x="34282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Oval 6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4" name="Group 92"/>
            <p:cNvGrpSpPr/>
            <p:nvPr/>
          </p:nvGrpSpPr>
          <p:grpSpPr>
            <a:xfrm>
              <a:off x="4190257" y="3284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Oval 6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5" name="Group 95"/>
            <p:cNvGrpSpPr/>
            <p:nvPr/>
          </p:nvGrpSpPr>
          <p:grpSpPr>
            <a:xfrm>
              <a:off x="5180857" y="3665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Oval 58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6247657" y="44277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Oval 56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7" name="Group 101"/>
            <p:cNvGrpSpPr/>
            <p:nvPr/>
          </p:nvGrpSpPr>
          <p:grpSpPr>
            <a:xfrm>
              <a:off x="83050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Oval 54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8" name="Group 104"/>
            <p:cNvGrpSpPr/>
            <p:nvPr/>
          </p:nvGrpSpPr>
          <p:grpSpPr>
            <a:xfrm>
              <a:off x="7009657" y="3970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Oval 52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19" name="Group 107"/>
            <p:cNvGrpSpPr/>
            <p:nvPr/>
          </p:nvGrpSpPr>
          <p:grpSpPr>
            <a:xfrm>
              <a:off x="7009657" y="3208500"/>
              <a:ext cx="323194" cy="439576"/>
              <a:chOff x="990600" y="3657600"/>
              <a:chExt cx="161597" cy="228600"/>
            </a:xfrm>
            <a:solidFill>
              <a:srgbClr val="00B050"/>
            </a:solidFill>
          </p:grpSpPr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6800" y="3657600"/>
                <a:ext cx="85397" cy="1238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Oval 50"/>
              <p:cNvSpPr/>
              <p:nvPr/>
            </p:nvSpPr>
            <p:spPr>
              <a:xfrm>
                <a:off x="990600" y="3733800"/>
                <a:ext cx="152400" cy="152400"/>
              </a:xfrm>
              <a:prstGeom prst="ellipse">
                <a:avLst/>
              </a:prstGeom>
              <a:grpFill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A</a:t>
                </a:r>
                <a:endParaRPr lang="nl-BE" sz="1050" dirty="0"/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1608653" y="4454072"/>
              <a:ext cx="304800" cy="384629"/>
              <a:chOff x="1219200" y="4905375"/>
              <a:chExt cx="152400" cy="200025"/>
            </a:xfrm>
          </p:grpSpPr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Isosceles Triangle 48"/>
              <p:cNvSpPr/>
              <p:nvPr/>
            </p:nvSpPr>
            <p:spPr>
              <a:xfrm>
                <a:off x="121917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1" name="Group 113"/>
            <p:cNvGrpSpPr>
              <a:grpSpLocks/>
            </p:cNvGrpSpPr>
            <p:nvPr/>
          </p:nvGrpSpPr>
          <p:grpSpPr bwMode="auto">
            <a:xfrm>
              <a:off x="694253" y="4149272"/>
              <a:ext cx="304800" cy="384629"/>
              <a:chOff x="1219200" y="4905375"/>
              <a:chExt cx="152400" cy="200025"/>
            </a:xfrm>
          </p:grpSpPr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Isosceles Triangle 46"/>
              <p:cNvSpPr/>
              <p:nvPr/>
            </p:nvSpPr>
            <p:spPr>
              <a:xfrm>
                <a:off x="1219195" y="495334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2" name="Group 116"/>
            <p:cNvGrpSpPr>
              <a:grpSpLocks/>
            </p:cNvGrpSpPr>
            <p:nvPr/>
          </p:nvGrpSpPr>
          <p:grpSpPr bwMode="auto">
            <a:xfrm>
              <a:off x="2218253" y="3492047"/>
              <a:ext cx="304800" cy="384629"/>
              <a:chOff x="1219200" y="4905375"/>
              <a:chExt cx="152400" cy="200025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Isosceles Triangle 44"/>
              <p:cNvSpPr/>
              <p:nvPr/>
            </p:nvSpPr>
            <p:spPr>
              <a:xfrm>
                <a:off x="1219164" y="495328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3056453" y="3996872"/>
              <a:ext cx="304800" cy="384629"/>
              <a:chOff x="1219200" y="4905375"/>
              <a:chExt cx="152400" cy="200025"/>
            </a:xfrm>
          </p:grpSpPr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Isosceles Triangle 42"/>
              <p:cNvSpPr/>
              <p:nvPr/>
            </p:nvSpPr>
            <p:spPr>
              <a:xfrm>
                <a:off x="1219148" y="4953333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>
              <a:off x="3437453" y="3311072"/>
              <a:ext cx="304800" cy="384629"/>
              <a:chOff x="1219200" y="4905375"/>
              <a:chExt cx="152400" cy="200025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Isosceles Triangle 40"/>
              <p:cNvSpPr/>
              <p:nvPr/>
            </p:nvSpPr>
            <p:spPr>
              <a:xfrm>
                <a:off x="1219140" y="4953264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4199453" y="3692072"/>
              <a:ext cx="304800" cy="384629"/>
              <a:chOff x="1219200" y="4905375"/>
              <a:chExt cx="152400" cy="200025"/>
            </a:xfrm>
          </p:grpSpPr>
          <p:pic>
            <p:nvPicPr>
              <p:cNvPr id="3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Isosceles Triangle 38"/>
              <p:cNvSpPr/>
              <p:nvPr/>
            </p:nvSpPr>
            <p:spPr>
              <a:xfrm>
                <a:off x="1219125" y="4953302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6" name="Group 128"/>
            <p:cNvGrpSpPr>
              <a:grpSpLocks/>
            </p:cNvGrpSpPr>
            <p:nvPr/>
          </p:nvGrpSpPr>
          <p:grpSpPr bwMode="auto">
            <a:xfrm>
              <a:off x="6256853" y="3234872"/>
              <a:ext cx="304800" cy="384629"/>
              <a:chOff x="1219200" y="4905375"/>
              <a:chExt cx="152400" cy="200025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Isosceles Triangle 36"/>
              <p:cNvSpPr/>
              <p:nvPr/>
            </p:nvSpPr>
            <p:spPr>
              <a:xfrm>
                <a:off x="1219083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>
              <a:off x="7552253" y="4454072"/>
              <a:ext cx="304800" cy="384629"/>
              <a:chOff x="1219200" y="4905375"/>
              <a:chExt cx="152400" cy="200025"/>
            </a:xfrm>
          </p:grpSpPr>
          <p:pic>
            <p:nvPicPr>
              <p:cNvPr id="3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Isosceles Triangle 34"/>
              <p:cNvSpPr/>
              <p:nvPr/>
            </p:nvSpPr>
            <p:spPr>
              <a:xfrm>
                <a:off x="1219057" y="4953378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grpSp>
          <p:nvGrpSpPr>
            <p:cNvPr id="28" name="Group 134"/>
            <p:cNvGrpSpPr>
              <a:grpSpLocks/>
            </p:cNvGrpSpPr>
            <p:nvPr/>
          </p:nvGrpSpPr>
          <p:grpSpPr bwMode="auto">
            <a:xfrm>
              <a:off x="8314253" y="3234872"/>
              <a:ext cx="304800" cy="384629"/>
              <a:chOff x="1219200" y="4905375"/>
              <a:chExt cx="152400" cy="200025"/>
            </a:xfrm>
          </p:grpSpPr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6203" y="4905375"/>
                <a:ext cx="85397" cy="12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Isosceles Triangle 32"/>
              <p:cNvSpPr/>
              <p:nvPr/>
            </p:nvSpPr>
            <p:spPr>
              <a:xfrm>
                <a:off x="1219042" y="4953257"/>
                <a:ext cx="152394" cy="151935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dirty="0"/>
                  <a:t>B</a:t>
                </a:r>
                <a:endParaRPr lang="nl-BE" sz="1050" dirty="0"/>
              </a:p>
            </p:txBody>
          </p:sp>
        </p:grpSp>
        <p:sp>
          <p:nvSpPr>
            <p:cNvPr id="29" name="TextBox 137"/>
            <p:cNvSpPr txBox="1">
              <a:spLocks noChangeArrowheads="1"/>
            </p:cNvSpPr>
            <p:nvPr/>
          </p:nvSpPr>
          <p:spPr bwMode="auto">
            <a:xfrm>
              <a:off x="8190845" y="4437875"/>
              <a:ext cx="73584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Sink A</a:t>
              </a:r>
              <a:endParaRPr lang="nl-BE" sz="1800" b="1"/>
            </a:p>
          </p:txBody>
        </p:sp>
        <p:sp>
          <p:nvSpPr>
            <p:cNvPr id="30" name="TextBox 138"/>
            <p:cNvSpPr txBox="1">
              <a:spLocks noChangeArrowheads="1"/>
            </p:cNvSpPr>
            <p:nvPr/>
          </p:nvSpPr>
          <p:spPr bwMode="auto">
            <a:xfrm>
              <a:off x="471296" y="4562474"/>
              <a:ext cx="7971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Sink B</a:t>
              </a:r>
              <a:endParaRPr lang="nl-BE" sz="1800" b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5227" y="5019544"/>
              <a:ext cx="3771749" cy="6859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service combination represent a state</a:t>
            </a:r>
          </a:p>
          <a:p>
            <a:pPr>
              <a:buNone/>
            </a:pPr>
            <a:r>
              <a:rPr lang="en-US" sz="2400" dirty="0" smtClean="0"/>
              <a:t>	S = {s</a:t>
            </a:r>
            <a:r>
              <a:rPr lang="en-US" sz="1600" dirty="0" smtClean="0"/>
              <a:t>0</a:t>
            </a:r>
            <a:r>
              <a:rPr lang="en-US" sz="2400" dirty="0" smtClean="0"/>
              <a:t>,s</a:t>
            </a:r>
            <a:r>
              <a:rPr lang="en-US" sz="1600" dirty="0" smtClean="0"/>
              <a:t>1</a:t>
            </a:r>
            <a:r>
              <a:rPr lang="en-US" sz="2400" dirty="0" smtClean="0"/>
              <a:t>,s</a:t>
            </a:r>
            <a:r>
              <a:rPr lang="en-US" sz="1600" dirty="0" smtClean="0"/>
              <a:t>2</a:t>
            </a:r>
            <a:r>
              <a:rPr lang="en-US" sz="2400" dirty="0" smtClean="0"/>
              <a:t>,s</a:t>
            </a:r>
            <a:r>
              <a:rPr lang="en-US" sz="1600" dirty="0" smtClean="0"/>
              <a:t>3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Activating or deactivating a service</a:t>
            </a:r>
          </a:p>
          <a:p>
            <a:pPr>
              <a:buNone/>
            </a:pPr>
            <a:r>
              <a:rPr lang="en-US" sz="2400" dirty="0" smtClean="0"/>
              <a:t>	is considered to be an action </a:t>
            </a:r>
          </a:p>
          <a:p>
            <a:pPr>
              <a:buNone/>
            </a:pPr>
            <a:r>
              <a:rPr lang="en-US" sz="2400" dirty="0" smtClean="0"/>
              <a:t>	A = {a</a:t>
            </a:r>
            <a:r>
              <a:rPr lang="en-US" sz="1800" dirty="0" smtClean="0"/>
              <a:t>1</a:t>
            </a:r>
            <a:r>
              <a:rPr lang="en-US" sz="2400" dirty="0" smtClean="0"/>
              <a:t>,a</a:t>
            </a:r>
            <a:r>
              <a:rPr lang="en-US" sz="1800" dirty="0" smtClean="0"/>
              <a:t>2</a:t>
            </a:r>
            <a:r>
              <a:rPr lang="en-US" sz="2400" dirty="0" smtClean="0"/>
              <a:t>,a</a:t>
            </a:r>
            <a:r>
              <a:rPr lang="en-US" sz="1800" dirty="0" smtClean="0"/>
              <a:t>3</a:t>
            </a:r>
            <a:r>
              <a:rPr lang="en-US" sz="2400" dirty="0" smtClean="0"/>
              <a:t>,a</a:t>
            </a:r>
            <a:r>
              <a:rPr lang="en-US" sz="1800" dirty="0" smtClean="0"/>
              <a:t>4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Reuse of the existing data (CPLEX ILP Solver)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400" dirty="0" smtClean="0"/>
              <a:t>reduced set of states and constrained actions</a:t>
            </a:r>
            <a:endParaRPr lang="en-US" sz="2400" dirty="0"/>
          </a:p>
        </p:txBody>
      </p:sp>
      <p:pic>
        <p:nvPicPr>
          <p:cNvPr id="4" name="Picture 3" descr="Ac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371600"/>
            <a:ext cx="3287557" cy="3510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Two phase process: 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Exploration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Exhaustive search through the state problem space, investigating every service </a:t>
            </a:r>
            <a:r>
              <a:rPr lang="en-US" b="0" dirty="0" smtClean="0">
                <a:cs typeface="Times New Roman" pitchFamily="18" charset="0"/>
              </a:rPr>
              <a:t>combination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Exploitation</a:t>
            </a:r>
            <a:r>
              <a:rPr lang="en-US" dirty="0" smtClean="0">
                <a:cs typeface="Times New Roman" pitchFamily="18" charset="0"/>
              </a:rPr>
              <a:t> phase – </a:t>
            </a:r>
            <a:r>
              <a:rPr lang="en-US" b="0" dirty="0" smtClean="0">
                <a:cs typeface="Times New Roman" pitchFamily="18" charset="0"/>
              </a:rPr>
              <a:t>use </a:t>
            </a:r>
            <a:r>
              <a:rPr lang="en-US" b="0" dirty="0" smtClean="0">
                <a:cs typeface="Times New Roman" pitchFamily="18" charset="0"/>
              </a:rPr>
              <a:t>“Epsilon greedy” </a:t>
            </a:r>
            <a:r>
              <a:rPr lang="en-US" b="0" dirty="0" smtClean="0">
                <a:cs typeface="Times New Roman" pitchFamily="18" charset="0"/>
              </a:rPr>
              <a:t>algorithm to enforce optimal decisions, while staying versatile to </a:t>
            </a:r>
            <a:r>
              <a:rPr lang="en-US" b="0" dirty="0" smtClean="0">
                <a:cs typeface="Times New Roman" pitchFamily="18" charset="0"/>
              </a:rPr>
              <a:t>adapt to possible </a:t>
            </a:r>
            <a:r>
              <a:rPr lang="en-US" b="0" dirty="0" smtClean="0">
                <a:cs typeface="Times New Roman" pitchFamily="18" charset="0"/>
              </a:rPr>
              <a:t>network condition changes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A60F7-74A3-481B-8EFE-A8A39D7A3B9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</a:t>
            </a:r>
            <a:r>
              <a:rPr lang="en-US" dirty="0" smtClean="0"/>
              <a:t>phase:</a:t>
            </a:r>
          </a:p>
          <a:p>
            <a:pPr lvl="1"/>
            <a:r>
              <a:rPr lang="en-US" sz="1800" dirty="0" smtClean="0"/>
              <a:t>Collect </a:t>
            </a:r>
            <a:r>
              <a:rPr lang="en-US" sz="1800" dirty="0" smtClean="0"/>
              <a:t>the information about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every </a:t>
            </a:r>
            <a:r>
              <a:rPr lang="en-US" sz="1800" dirty="0" smtClean="0"/>
              <a:t>state/action pair, using </a:t>
            </a:r>
            <a:r>
              <a:rPr lang="en-US" sz="1800" dirty="0" smtClean="0"/>
              <a:t>the</a:t>
            </a:r>
          </a:p>
          <a:p>
            <a:pPr lvl="1">
              <a:buNone/>
            </a:pPr>
            <a:r>
              <a:rPr lang="en-US" sz="1800" dirty="0" err="1" smtClean="0"/>
              <a:t>memoryless</a:t>
            </a:r>
            <a:r>
              <a:rPr lang="en-US" sz="1800" dirty="0" smtClean="0"/>
              <a:t> </a:t>
            </a:r>
            <a:r>
              <a:rPr lang="en-US" sz="1800" dirty="0" smtClean="0"/>
              <a:t>property of the </a:t>
            </a:r>
            <a:r>
              <a:rPr lang="en-US" sz="1800" dirty="0" smtClean="0"/>
              <a:t>MDP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/>
              <a:t>a pseudo random walk </a:t>
            </a:r>
            <a:r>
              <a:rPr lang="en-US" sz="1800" dirty="0" smtClean="0"/>
              <a:t>to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collect </a:t>
            </a:r>
            <a:r>
              <a:rPr lang="en-US" sz="1800" dirty="0" smtClean="0"/>
              <a:t>samples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Once </a:t>
            </a:r>
            <a:r>
              <a:rPr lang="en-US" sz="1800" dirty="0" smtClean="0"/>
              <a:t>it is </a:t>
            </a:r>
            <a:r>
              <a:rPr lang="en-US" sz="1800" dirty="0" smtClean="0"/>
              <a:t>done, calculate the </a:t>
            </a:r>
          </a:p>
          <a:p>
            <a:pPr lvl="1">
              <a:buNone/>
            </a:pPr>
            <a:r>
              <a:rPr lang="en-US" sz="1800" dirty="0" smtClean="0"/>
              <a:t>initial set of weights and Q values</a:t>
            </a:r>
            <a:endParaRPr lang="en-US" sz="1800" dirty="0" smtClean="0"/>
          </a:p>
        </p:txBody>
      </p:sp>
      <p:pic>
        <p:nvPicPr>
          <p:cNvPr id="5" name="Picture 4" descr="Exploration Phas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057400"/>
            <a:ext cx="4599516" cy="312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phase:</a:t>
            </a:r>
          </a:p>
          <a:p>
            <a:pPr lvl="1"/>
            <a:r>
              <a:rPr lang="en-US" sz="2000" dirty="0" smtClean="0"/>
              <a:t>Percentage </a:t>
            </a:r>
            <a:r>
              <a:rPr lang="en-US" sz="2000" dirty="0" smtClean="0"/>
              <a:t>of the number of episodes that system have spent in each state during </a:t>
            </a:r>
            <a:r>
              <a:rPr lang="en-US" sz="2000" dirty="0" smtClean="0"/>
              <a:t>a particular </a:t>
            </a:r>
            <a:r>
              <a:rPr lang="en-US" sz="2000" dirty="0" smtClean="0"/>
              <a:t>experimental run. Each run is characterized by a </a:t>
            </a:r>
            <a:r>
              <a:rPr lang="en-US" sz="2000" dirty="0" smtClean="0"/>
              <a:t>different </a:t>
            </a:r>
            <a:r>
              <a:rPr lang="en-US" sz="2000" dirty="0" smtClean="0"/>
              <a:t>value of the </a:t>
            </a:r>
            <a:r>
              <a:rPr lang="en-US" sz="2000" dirty="0" smtClean="0"/>
              <a:t>“epsilon” </a:t>
            </a:r>
            <a:r>
              <a:rPr lang="pt-BR" sz="2000" dirty="0" smtClean="0"/>
              <a:t>factor = </a:t>
            </a:r>
            <a:r>
              <a:rPr lang="pt-BR" sz="2000" dirty="0" smtClean="0"/>
              <a:t>(0.9, 0.7, 0.4, 0.1).</a:t>
            </a:r>
            <a:endParaRPr lang="en-US" sz="2000" dirty="0" smtClean="0"/>
          </a:p>
        </p:txBody>
      </p:sp>
      <p:pic>
        <p:nvPicPr>
          <p:cNvPr id="4" name="Picture 3" descr="Exploitation phas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657600"/>
            <a:ext cx="7271657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“worst case” scenario:</a:t>
            </a:r>
          </a:p>
          <a:p>
            <a:pPr lvl="1"/>
            <a:r>
              <a:rPr lang="en-US" sz="2000" dirty="0" smtClean="0"/>
              <a:t>The optimal and the worst performing service combinations</a:t>
            </a:r>
            <a:r>
              <a:rPr lang="en-US" sz="2000" dirty="0" smtClean="0"/>
              <a:t> </a:t>
            </a:r>
            <a:r>
              <a:rPr lang="en-US" sz="2000" dirty="0" smtClean="0"/>
              <a:t>switch performances (not highly probable – for a demonstration purpose only)</a:t>
            </a:r>
          </a:p>
          <a:p>
            <a:pPr lvl="1"/>
            <a:endParaRPr lang="en-US" dirty="0"/>
          </a:p>
        </p:txBody>
      </p:sp>
      <p:pic>
        <p:nvPicPr>
          <p:cNvPr id="4" name="Picture 3" descr="Condition change - GREE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048000"/>
            <a:ext cx="5029200" cy="35698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an optimal value for the “epsilon” factor: </a:t>
            </a:r>
          </a:p>
          <a:p>
            <a:pPr lvl="1"/>
            <a:r>
              <a:rPr lang="en-US" sz="2400" dirty="0" smtClean="0"/>
              <a:t>forcing the optimal service combination vs. versatility to condition changes</a:t>
            </a:r>
          </a:p>
          <a:p>
            <a:endParaRPr lang="en-US" dirty="0" smtClean="0"/>
          </a:p>
          <a:p>
            <a:r>
              <a:rPr lang="en-US" dirty="0" smtClean="0"/>
              <a:t>Scalability of the algorithm:</a:t>
            </a:r>
          </a:p>
          <a:p>
            <a:pPr lvl="1"/>
            <a:r>
              <a:rPr lang="en-US" sz="2400" dirty="0" smtClean="0"/>
              <a:t>emphasize on an exploration phase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Stopping rules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4000" dirty="0" smtClean="0"/>
              <a:t>an improved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16 </a:t>
            </a:r>
            <a:r>
              <a:rPr lang="en-US" sz="2400" dirty="0" smtClean="0"/>
              <a:t>experimental service combinations </a:t>
            </a:r>
            <a:r>
              <a:rPr lang="en-US" sz="2400" dirty="0" smtClean="0"/>
              <a:t>(</a:t>
            </a:r>
            <a:r>
              <a:rPr lang="en-US" sz="2400" dirty="0" err="1" smtClean="0"/>
              <a:t>e.g</a:t>
            </a:r>
            <a:r>
              <a:rPr lang="en-US" sz="2400" dirty="0" smtClean="0"/>
              <a:t> A, CD, ABD </a:t>
            </a:r>
            <a:r>
              <a:rPr lang="en-US" sz="2400" dirty="0" smtClean="0"/>
              <a:t>…)</a:t>
            </a:r>
          </a:p>
          <a:p>
            <a:r>
              <a:rPr lang="en-US" sz="2400" dirty="0" smtClean="0"/>
              <a:t> Pre-estimated influences for each combination</a:t>
            </a:r>
            <a:endParaRPr lang="en-US" sz="2400" dirty="0" smtClean="0"/>
          </a:p>
          <a:p>
            <a:r>
              <a:rPr lang="en-US" sz="2400" dirty="0" smtClean="0"/>
              <a:t>16 actions available at every </a:t>
            </a:r>
            <a:r>
              <a:rPr lang="en-US" sz="2400" dirty="0" smtClean="0"/>
              <a:t>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 smtClean="0"/>
              <a:t>basis function per incentive – Phi</a:t>
            </a:r>
            <a:r>
              <a:rPr lang="en-US" sz="1800" dirty="0" smtClean="0"/>
              <a:t>1</a:t>
            </a:r>
            <a:r>
              <a:rPr lang="en-US" sz="2400" dirty="0" smtClean="0"/>
              <a:t>, Phi</a:t>
            </a:r>
            <a:r>
              <a:rPr lang="en-US" sz="1800" dirty="0" smtClean="0"/>
              <a:t>2</a:t>
            </a:r>
            <a:r>
              <a:rPr lang="en-US" sz="2400" dirty="0" smtClean="0"/>
              <a:t> (e.g. end-to-end delay, average number of re-transmissions)</a:t>
            </a:r>
          </a:p>
          <a:p>
            <a:endParaRPr lang="en-US" dirty="0"/>
          </a:p>
        </p:txBody>
      </p:sp>
      <p:pic>
        <p:nvPicPr>
          <p:cNvPr id="4" name="Picture 3" descr="A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819400"/>
            <a:ext cx="2511692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4000" dirty="0" smtClean="0"/>
              <a:t>an improved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phase: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weights (</a:t>
            </a:r>
            <a:r>
              <a:rPr lang="el-GR" sz="2400" dirty="0" smtClean="0"/>
              <a:t>ω</a:t>
            </a:r>
            <a:r>
              <a:rPr lang="en-US" sz="2400" dirty="0" smtClean="0"/>
              <a:t>1, w2)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initial set of Q values for every state/action pair</a:t>
            </a:r>
          </a:p>
          <a:p>
            <a:pPr>
              <a:buNone/>
            </a:pPr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 descr="ExplorationPha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429000"/>
            <a:ext cx="4491385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huge variety of network preferences and their hardware/software capabilities:</a:t>
            </a:r>
          </a:p>
          <a:p>
            <a:pPr>
              <a:buNone/>
            </a:pPr>
            <a:endParaRPr lang="en-US" dirty="0" smtClean="0"/>
          </a:p>
          <a:p>
            <a:pPr lvl="7"/>
            <a:r>
              <a:rPr lang="en-US" sz="1600" b="1" dirty="0" err="1" smtClean="0"/>
              <a:t>Wifi</a:t>
            </a:r>
            <a:r>
              <a:rPr lang="en-US" sz="1600" b="1" dirty="0" smtClean="0"/>
              <a:t> </a:t>
            </a:r>
            <a:r>
              <a:rPr lang="en-US" sz="1600" dirty="0" smtClean="0"/>
              <a:t>standards IEEE 802.11a, 802.11b, 802.11g and 802.11n (at 2.4 GHz)</a:t>
            </a:r>
          </a:p>
          <a:p>
            <a:pPr lvl="7"/>
            <a:r>
              <a:rPr lang="en-US" sz="1600" b="1" dirty="0" err="1" smtClean="0"/>
              <a:t>Zigbee</a:t>
            </a:r>
            <a:r>
              <a:rPr lang="en-US" sz="1600" b="1" dirty="0" smtClean="0"/>
              <a:t> </a:t>
            </a:r>
            <a:r>
              <a:rPr lang="en-US" sz="1600" dirty="0" smtClean="0"/>
              <a:t>standard</a:t>
            </a:r>
            <a:r>
              <a:rPr lang="en-US" sz="1600" b="1" dirty="0" smtClean="0"/>
              <a:t> </a:t>
            </a:r>
            <a:r>
              <a:rPr lang="en-US" sz="1600" dirty="0" smtClean="0"/>
              <a:t>IEEE</a:t>
            </a:r>
            <a:r>
              <a:rPr lang="en-US" sz="1600" b="1" dirty="0" smtClean="0"/>
              <a:t> </a:t>
            </a:r>
            <a:r>
              <a:rPr lang="en-US" sz="1600" dirty="0" smtClean="0"/>
              <a:t>802.15.4 (at 2.4 GHz)</a:t>
            </a:r>
          </a:p>
          <a:p>
            <a:pPr lvl="7"/>
            <a:r>
              <a:rPr lang="en-US" sz="1600" b="1" dirty="0" smtClean="0"/>
              <a:t>6LoWPAN</a:t>
            </a:r>
            <a:r>
              <a:rPr lang="en-US" sz="1600" dirty="0" smtClean="0"/>
              <a:t> (RFC 4944) standard IEEE 802.15.4 (at 2.4 GHz)</a:t>
            </a:r>
          </a:p>
          <a:p>
            <a:pPr lvl="7"/>
            <a:r>
              <a:rPr lang="en-US" sz="1600" b="1" dirty="0" smtClean="0"/>
              <a:t>ONE-NET</a:t>
            </a:r>
            <a:r>
              <a:rPr lang="en-US" sz="1600" dirty="0" smtClean="0"/>
              <a:t> is an open-source standard for designed for low-cost, low-power control networks</a:t>
            </a:r>
          </a:p>
          <a:p>
            <a:pPr lvl="7"/>
            <a:r>
              <a:rPr lang="en-US" sz="1600" b="1" dirty="0" smtClean="0"/>
              <a:t>Bluetooth </a:t>
            </a:r>
            <a:r>
              <a:rPr lang="en-US" sz="1600" dirty="0" smtClean="0"/>
              <a:t>standard 802.15.1 (2.4 up to 2.8 GHz)</a:t>
            </a:r>
          </a:p>
          <a:p>
            <a:pPr lvl="7"/>
            <a:r>
              <a:rPr lang="en-US" sz="1600" b="1" dirty="0" smtClean="0"/>
              <a:t>Bluetooth Low Energy (</a:t>
            </a:r>
            <a:r>
              <a:rPr lang="en-US" sz="1600" b="1" dirty="0" err="1" smtClean="0"/>
              <a:t>Wibree</a:t>
            </a:r>
            <a:r>
              <a:rPr lang="en-US" sz="1600" b="1" dirty="0" smtClean="0"/>
              <a:t>)</a:t>
            </a:r>
            <a:r>
              <a:rPr lang="en-US" sz="1600" dirty="0" smtClean="0"/>
              <a:t> is a subset to Bluetooth V4.0 with an entirely new protocol stack for rapid build-up of simple links. </a:t>
            </a:r>
          </a:p>
          <a:p>
            <a:pPr lvl="7"/>
            <a:r>
              <a:rPr lang="en-US" sz="1600" b="1" dirty="0" smtClean="0"/>
              <a:t>ANT</a:t>
            </a:r>
            <a:r>
              <a:rPr lang="en-US" sz="1600" dirty="0" smtClean="0"/>
              <a:t>: ANT is a proprietary wireless sensor network technology operating at 2.4 GHz that provides a low-cost and ultra-low power solution for short-range wireless communication in point-to-point and more complex network topologies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7">
              <a:buNone/>
            </a:pPr>
            <a:endParaRPr lang="en-US" dirty="0"/>
          </a:p>
        </p:txBody>
      </p:sp>
      <p:pic>
        <p:nvPicPr>
          <p:cNvPr id="5" name="Picture 4" descr="wireless_standards_r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33144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150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Texas Instruments Wireless Connectivity</a:t>
            </a:r>
            <a:endParaRPr lang="en-US"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4000" dirty="0" smtClean="0"/>
              <a:t>an improved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</a:t>
            </a:r>
            <a:r>
              <a:rPr lang="en-US" dirty="0" smtClean="0"/>
              <a:t>phase (epsilon greedy)</a:t>
            </a:r>
          </a:p>
          <a:p>
            <a:pPr lvl="1"/>
            <a:r>
              <a:rPr lang="en-US" sz="2000" dirty="0" smtClean="0"/>
              <a:t>Results </a:t>
            </a:r>
            <a:r>
              <a:rPr lang="en-US" sz="2000" dirty="0" smtClean="0"/>
              <a:t>after 100 learning episodes, no disturbances </a:t>
            </a:r>
            <a:r>
              <a:rPr lang="en-US" sz="2000" dirty="0" smtClean="0"/>
              <a:t>present: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Percent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800600" cy="3474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sz="4000" dirty="0" smtClean="0"/>
              <a:t>an improved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phase: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000" dirty="0" smtClean="0"/>
              <a:t>Reaction to a network condition </a:t>
            </a:r>
            <a:r>
              <a:rPr lang="en-US" sz="2000" dirty="0" smtClean="0"/>
              <a:t>disturbance (worst case scenario)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 descr="Conditions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5009570" cy="3352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Exploitation phase:</a:t>
            </a:r>
          </a:p>
          <a:p>
            <a:pPr lvl="1"/>
            <a:r>
              <a:rPr lang="en-US" sz="2000" dirty="0" smtClean="0"/>
              <a:t>Introducing </a:t>
            </a:r>
            <a:r>
              <a:rPr lang="en-US" sz="2000" dirty="0" smtClean="0"/>
              <a:t>a simple efficiency-improving procedure</a:t>
            </a:r>
          </a:p>
          <a:p>
            <a:pPr lvl="1"/>
            <a:r>
              <a:rPr lang="en-US" sz="2000" dirty="0" smtClean="0"/>
              <a:t>Q value threshold: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1900" dirty="0" smtClean="0"/>
              <a:t>Effects:</a:t>
            </a:r>
          </a:p>
          <a:p>
            <a:pPr>
              <a:buFontTx/>
              <a:buChar char="-"/>
            </a:pPr>
            <a:r>
              <a:rPr lang="en-US" sz="1900" dirty="0" smtClean="0"/>
              <a:t>No </a:t>
            </a:r>
            <a:r>
              <a:rPr lang="en-US" sz="1900" dirty="0" smtClean="0"/>
              <a:t>significant difference in the number of episodes spent in the optimal </a:t>
            </a:r>
            <a:r>
              <a:rPr lang="en-US" sz="1900" dirty="0" smtClean="0"/>
              <a:t>state</a:t>
            </a:r>
            <a:endParaRPr lang="en-US" sz="1900" dirty="0" smtClean="0"/>
          </a:p>
          <a:p>
            <a:pPr>
              <a:buFontTx/>
              <a:buChar char="-"/>
            </a:pPr>
            <a:r>
              <a:rPr lang="en-US" sz="1900" dirty="0" smtClean="0"/>
              <a:t>Significant </a:t>
            </a:r>
            <a:r>
              <a:rPr lang="en-US" sz="1900" dirty="0" smtClean="0"/>
              <a:t>reduction in the number of episodes spent in the worst performing states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5" name="Picture 4" descr="SpeedUpLim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3725930" cy="2465324"/>
          </a:xfrm>
          <a:prstGeom prst="rect">
            <a:avLst/>
          </a:prstGeom>
        </p:spPr>
      </p:pic>
      <p:pic>
        <p:nvPicPr>
          <p:cNvPr id="6" name="Picture 5" descr="SpeedU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362200"/>
            <a:ext cx="3622139" cy="29770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 common radio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interference is commonplace: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Interference avoidance as a basic form of inter-network cooperation</a:t>
            </a:r>
          </a:p>
          <a:p>
            <a:endParaRPr lang="en-US" dirty="0"/>
          </a:p>
        </p:txBody>
      </p:sp>
      <p:pic>
        <p:nvPicPr>
          <p:cNvPr id="4" name="Picture 3" descr="Interfer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09800"/>
            <a:ext cx="3786003" cy="2593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preliminary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Static grouping of mobile devices is complex, inefficient and might lead to a waste of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Network </a:t>
            </a:r>
            <a:r>
              <a:rPr lang="en-US" dirty="0"/>
              <a:t>solutions that dynamically support at run-time cooperation between devices from different types of networks are becoming a necessity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cooperating</a:t>
            </a:r>
            <a:endParaRPr lang="en-US" dirty="0"/>
          </a:p>
        </p:txBody>
      </p:sp>
      <p:pic>
        <p:nvPicPr>
          <p:cNvPr id="4" name="Content Placeholder 3" descr="Coopera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04185" cy="29776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cross-layer, cross-network negotiation methodology for optimizing network resources</a:t>
            </a:r>
            <a:endParaRPr lang="en-US" sz="2800" dirty="0"/>
          </a:p>
        </p:txBody>
      </p:sp>
      <p:pic>
        <p:nvPicPr>
          <p:cNvPr id="4" name="Picture 3" descr="Incentive cross-layer cross-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895600"/>
            <a:ext cx="4905375" cy="307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 driven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Incentive describes a high-level network behavior or a reason for cooperation:</a:t>
            </a:r>
          </a:p>
          <a:p>
            <a:pPr lvl="1"/>
            <a:r>
              <a:rPr lang="en-US" sz="2400" dirty="0" smtClean="0"/>
              <a:t>Describe behavioral aspects of the network</a:t>
            </a:r>
          </a:p>
          <a:p>
            <a:pPr lvl="1"/>
            <a:r>
              <a:rPr lang="en-US" sz="2400" dirty="0" smtClean="0"/>
              <a:t>Express the need for additional functionality</a:t>
            </a:r>
          </a:p>
          <a:p>
            <a:pPr lvl="1"/>
            <a:r>
              <a:rPr lang="en-US" sz="2400" dirty="0" smtClean="0"/>
              <a:t>Give an indication of the expected performance network metric</a:t>
            </a:r>
          </a:p>
          <a:p>
            <a:pPr lvl="1">
              <a:buNone/>
            </a:pPr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High throughput, high reliability, low delay (better </a:t>
            </a:r>
            <a:r>
              <a:rPr lang="en-US" sz="2000" dirty="0" err="1" smtClean="0"/>
              <a:t>QoS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network lifetime </a:t>
            </a:r>
          </a:p>
          <a:p>
            <a:pPr lvl="1"/>
            <a:r>
              <a:rPr lang="en-US" sz="2000" dirty="0" smtClean="0"/>
              <a:t>High coverage</a:t>
            </a:r>
          </a:p>
          <a:p>
            <a:pPr lvl="1"/>
            <a:r>
              <a:rPr lang="en-US" sz="2000" dirty="0" smtClean="0"/>
              <a:t>Low exposure</a:t>
            </a:r>
          </a:p>
          <a:p>
            <a:pPr lvl="1"/>
            <a:r>
              <a:rPr lang="en-US" sz="2000" dirty="0" smtClean="0"/>
              <a:t>Public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1600</Words>
  <Application>Microsoft Office PowerPoint</Application>
  <PresentationFormat>On-screen Show (4:3)</PresentationFormat>
  <Paragraphs>341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Learning to cooperate or “How I became a good neighbor”</vt:lpstr>
      <vt:lpstr>Status quo</vt:lpstr>
      <vt:lpstr>Zooming in</vt:lpstr>
      <vt:lpstr>Network diversity</vt:lpstr>
      <vt:lpstr>Sharing a common radio frequency</vt:lpstr>
      <vt:lpstr>A preliminary conclusion</vt:lpstr>
      <vt:lpstr>Networks cooperating</vt:lpstr>
      <vt:lpstr>Incentive driven networking</vt:lpstr>
      <vt:lpstr>Incentive driven networking</vt:lpstr>
      <vt:lpstr>Network services</vt:lpstr>
      <vt:lpstr>Slide 11</vt:lpstr>
      <vt:lpstr>Incentive driven networking</vt:lpstr>
      <vt:lpstr>Incentive driven networking</vt:lpstr>
      <vt:lpstr>Incentive driven networking</vt:lpstr>
      <vt:lpstr>The major issue</vt:lpstr>
      <vt:lpstr>A self learning approach</vt:lpstr>
      <vt:lpstr>A self learning approach – use case</vt:lpstr>
      <vt:lpstr>The initial approach</vt:lpstr>
      <vt:lpstr>Disadvantages</vt:lpstr>
      <vt:lpstr>Disadvantages</vt:lpstr>
      <vt:lpstr>Possible alternatives</vt:lpstr>
      <vt:lpstr>Cognition cycle </vt:lpstr>
      <vt:lpstr>Reinforcement learning </vt:lpstr>
      <vt:lpstr>Reinforcement learning </vt:lpstr>
      <vt:lpstr>The major issue</vt:lpstr>
      <vt:lpstr>Least Squares Policy Iteration - LSPI </vt:lpstr>
      <vt:lpstr>Least Squares Policy Iteration - LSPI</vt:lpstr>
      <vt:lpstr>Least Squares Policy Iteration - LSPI</vt:lpstr>
      <vt:lpstr>Least Squares Policy Iteration - LSPI</vt:lpstr>
      <vt:lpstr>Least Squares Policy Iteration - LSPI</vt:lpstr>
      <vt:lpstr>Implementation </vt:lpstr>
      <vt:lpstr>Implementation </vt:lpstr>
      <vt:lpstr>Implementation</vt:lpstr>
      <vt:lpstr>Implementation</vt:lpstr>
      <vt:lpstr>Implementation</vt:lpstr>
      <vt:lpstr>Implementation</vt:lpstr>
      <vt:lpstr>Open issues</vt:lpstr>
      <vt:lpstr>Implementation – an improved use case</vt:lpstr>
      <vt:lpstr>Implementation – an improved use case</vt:lpstr>
      <vt:lpstr>Implementation – an improved use case</vt:lpstr>
      <vt:lpstr>Implementation – an improved use case</vt:lpstr>
      <vt:lpstr>Implementation and results</vt:lpstr>
    </vt:vector>
  </TitlesOfParts>
  <Company>UGent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cooperate or “How I became a good neighbor”</dc:title>
  <dc:creator>IBCN</dc:creator>
  <cp:lastModifiedBy>IBCN</cp:lastModifiedBy>
  <cp:revision>119</cp:revision>
  <dcterms:created xsi:type="dcterms:W3CDTF">2014-06-12T11:35:18Z</dcterms:created>
  <dcterms:modified xsi:type="dcterms:W3CDTF">2014-06-18T10:23:25Z</dcterms:modified>
</cp:coreProperties>
</file>