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9" r:id="rId8"/>
    <p:sldId id="266" r:id="rId9"/>
    <p:sldId id="267" r:id="rId10"/>
    <p:sldId id="268" r:id="rId11"/>
    <p:sldId id="270" r:id="rId12"/>
    <p:sldId id="263" r:id="rId13"/>
    <p:sldId id="264" r:id="rId14"/>
    <p:sldId id="265" r:id="rId15"/>
    <p:sldId id="260" r:id="rId16"/>
    <p:sldId id="271" r:id="rId17"/>
    <p:sldId id="275" r:id="rId18"/>
    <p:sldId id="272" r:id="rId19"/>
    <p:sldId id="276" r:id="rId20"/>
    <p:sldId id="273" r:id="rId21"/>
    <p:sldId id="277" r:id="rId22"/>
    <p:sldId id="278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DCE0-B3CA-4E31-BE8F-C371E524937F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to cooperate or “How I became a good neighbor”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Milos</a:t>
            </a:r>
            <a:r>
              <a:rPr lang="en-US" dirty="0" smtClean="0"/>
              <a:t> </a:t>
            </a:r>
            <a:r>
              <a:rPr lang="en-US" dirty="0" err="1" smtClean="0"/>
              <a:t>Rovcanin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Whereas incentives indicate network goals, network services are means to realize these goals</a:t>
            </a:r>
          </a:p>
          <a:p>
            <a:r>
              <a:rPr lang="en-US" dirty="0" smtClean="0"/>
              <a:t>Network services should be understood as optimization techniques that have influence over one or more incentives</a:t>
            </a:r>
          </a:p>
          <a:p>
            <a:pPr>
              <a:buNone/>
            </a:pPr>
            <a:r>
              <a:rPr lang="en-US" dirty="0" smtClean="0"/>
              <a:t>Examples: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packet aggregation and sharing, MAC protocols, interference avoidance techniques …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Activating network services has (positive or negative) influence not only in a network where the service is activated.</a:t>
            </a:r>
          </a:p>
          <a:p>
            <a:r>
              <a:rPr lang="en-US" dirty="0" smtClean="0"/>
              <a:t>By carefully choosing which service to activate, networks can improve not only their own, but the neighboring network’s performance as well.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</a:t>
            </a:r>
          </a:p>
          <a:p>
            <a:pPr marL="914400" lvl="1" indent="-457200"/>
            <a:r>
              <a:rPr lang="en-US" sz="2400" dirty="0" smtClean="0"/>
              <a:t>Devices dynamically search for co-located devices with similar network preferences and hardware and/or software capabilities</a:t>
            </a:r>
          </a:p>
        </p:txBody>
      </p:sp>
      <p:pic>
        <p:nvPicPr>
          <p:cNvPr id="6" name="Picture 5" descr="legenda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0" y="5791200"/>
            <a:ext cx="9048750" cy="876300"/>
          </a:xfrm>
          <a:prstGeom prst="rect">
            <a:avLst/>
          </a:prstGeom>
        </p:spPr>
      </p:pic>
      <p:pic>
        <p:nvPicPr>
          <p:cNvPr id="7" name="Picture 6" descr="Incentive driven networking  step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3276600"/>
            <a:ext cx="2152650" cy="22862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</a:t>
            </a:r>
          </a:p>
          <a:p>
            <a:pPr lvl="1"/>
            <a:r>
              <a:rPr lang="en-US" dirty="0" smtClean="0"/>
              <a:t>If such devices are found, communities consisting of interconnected objects with similar network expectations are formed on an ad hoc basis</a:t>
            </a:r>
          </a:p>
          <a:p>
            <a:pPr lvl="1"/>
            <a:endParaRPr lang="en-US" dirty="0"/>
          </a:p>
        </p:txBody>
      </p:sp>
      <p:pic>
        <p:nvPicPr>
          <p:cNvPr id="6" name="Picture 5" descr="Incentive driven networking  step 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3429000"/>
            <a:ext cx="1828800" cy="2362875"/>
          </a:xfrm>
          <a:prstGeom prst="rect">
            <a:avLst/>
          </a:prstGeom>
        </p:spPr>
      </p:pic>
      <p:pic>
        <p:nvPicPr>
          <p:cNvPr id="7" name="Picture 6" descr="Legend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250" y="5867400"/>
            <a:ext cx="904875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</a:t>
            </a:r>
          </a:p>
          <a:p>
            <a:pPr lvl="1"/>
            <a:r>
              <a:rPr lang="en-US" dirty="0" smtClean="0"/>
              <a:t>Different communities will now able to cooperate with each other by activating and sharing (software or hardware) network resources. </a:t>
            </a:r>
          </a:p>
          <a:p>
            <a:pPr lvl="1"/>
            <a:endParaRPr lang="en-US" dirty="0"/>
          </a:p>
        </p:txBody>
      </p:sp>
      <p:pic>
        <p:nvPicPr>
          <p:cNvPr id="5" name="Picture 4" descr="Legend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0" y="5867400"/>
            <a:ext cx="904875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major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smtClean="0"/>
              <a:t>How to efficiently determine the optimal configuration parameters for all the participating networks, considering their high level goals and ensuring that the cooperation in mutually beneficial?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self learning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There is a need for a reasoning entity that will initiate and control the cooperation process.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It will use certain performance metric to make an assessment of every relevant and utilized service combination, over an entire symbiotic network.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It must be able to automatically reconfigure all the participating networks, depending on a decision it makes.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57200" y="3886200"/>
            <a:ext cx="8499475" cy="2496495"/>
            <a:chOff x="427553" y="3208500"/>
            <a:chExt cx="8499134" cy="2496976"/>
          </a:xfrm>
        </p:grpSpPr>
        <p:pic>
          <p:nvPicPr>
            <p:cNvPr id="46" name="Picture 2" descr="D:\SVN\research\publications\Papers\Network Negotiation\Journal Version\measurements\Zuiderpoort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7553" y="3295650"/>
              <a:ext cx="830580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75"/>
            <p:cNvGrpSpPr>
              <a:grpSpLocks/>
            </p:cNvGrpSpPr>
            <p:nvPr/>
          </p:nvGrpSpPr>
          <p:grpSpPr bwMode="auto">
            <a:xfrm>
              <a:off x="1151453" y="5429250"/>
              <a:ext cx="152400" cy="200025"/>
              <a:chOff x="1219200" y="4905375"/>
              <a:chExt cx="152400" cy="200025"/>
            </a:xfrm>
          </p:grpSpPr>
          <p:pic>
            <p:nvPicPr>
              <p:cNvPr id="13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4" name="Isosceles Triangle 133"/>
              <p:cNvSpPr/>
              <p:nvPr/>
            </p:nvSpPr>
            <p:spPr>
              <a:xfrm>
                <a:off x="1219171" y="4952957"/>
                <a:ext cx="152394" cy="152429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7" name="Group 78"/>
            <p:cNvGrpSpPr/>
            <p:nvPr/>
          </p:nvGrpSpPr>
          <p:grpSpPr>
            <a:xfrm>
              <a:off x="1151453" y="5095875"/>
              <a:ext cx="161597" cy="228600"/>
              <a:chOff x="1143000" y="4419600"/>
              <a:chExt cx="161597" cy="228600"/>
            </a:xfrm>
            <a:solidFill>
              <a:srgbClr val="00B050"/>
            </a:solidFill>
          </p:grpSpPr>
          <p:pic>
            <p:nvPicPr>
              <p:cNvPr id="13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19200" y="4419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2" name="Oval 131"/>
              <p:cNvSpPr/>
              <p:nvPr/>
            </p:nvSpPr>
            <p:spPr>
              <a:xfrm>
                <a:off x="1143000" y="4495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8" name="Group 81"/>
            <p:cNvGrpSpPr/>
            <p:nvPr/>
          </p:nvGrpSpPr>
          <p:grpSpPr>
            <a:xfrm>
              <a:off x="1599457" y="41229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0" name="Oval 129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sp>
          <p:nvSpPr>
            <p:cNvPr id="50" name="TextBox 84"/>
            <p:cNvSpPr txBox="1">
              <a:spLocks noChangeArrowheads="1"/>
            </p:cNvSpPr>
            <p:nvPr/>
          </p:nvSpPr>
          <p:spPr bwMode="auto">
            <a:xfrm>
              <a:off x="1456253" y="5095874"/>
              <a:ext cx="2785634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Temperature  sensor node (community A)</a:t>
              </a:r>
              <a:endParaRPr lang="nl-BE" sz="1200"/>
            </a:p>
          </p:txBody>
        </p:sp>
        <p:sp>
          <p:nvSpPr>
            <p:cNvPr id="51" name="TextBox 85"/>
            <p:cNvSpPr txBox="1">
              <a:spLocks noChangeArrowheads="1"/>
            </p:cNvSpPr>
            <p:nvPr/>
          </p:nvSpPr>
          <p:spPr bwMode="auto">
            <a:xfrm>
              <a:off x="1467830" y="5428475"/>
              <a:ext cx="3135410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Intrusion detection sensor node (community B)</a:t>
              </a:r>
            </a:p>
          </p:txBody>
        </p:sp>
        <p:grpSp>
          <p:nvGrpSpPr>
            <p:cNvPr id="9" name="Group 86"/>
            <p:cNvGrpSpPr/>
            <p:nvPr/>
          </p:nvGrpSpPr>
          <p:grpSpPr>
            <a:xfrm>
              <a:off x="3047257" y="34371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8" name="Oval 127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0" name="Group 89"/>
            <p:cNvGrpSpPr/>
            <p:nvPr/>
          </p:nvGrpSpPr>
          <p:grpSpPr>
            <a:xfrm>
              <a:off x="34282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6" name="Oval 125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1" name="Group 92"/>
            <p:cNvGrpSpPr/>
            <p:nvPr/>
          </p:nvGrpSpPr>
          <p:grpSpPr>
            <a:xfrm>
              <a:off x="4190257" y="3284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4" name="Oval 123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2" name="Group 95"/>
            <p:cNvGrpSpPr/>
            <p:nvPr/>
          </p:nvGrpSpPr>
          <p:grpSpPr>
            <a:xfrm>
              <a:off x="5180857" y="3665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2" name="Oval 121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3" name="Group 98"/>
            <p:cNvGrpSpPr/>
            <p:nvPr/>
          </p:nvGrpSpPr>
          <p:grpSpPr>
            <a:xfrm>
              <a:off x="6247657" y="4427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1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0" name="Oval 119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4" name="Group 101"/>
            <p:cNvGrpSpPr/>
            <p:nvPr/>
          </p:nvGrpSpPr>
          <p:grpSpPr>
            <a:xfrm>
              <a:off x="83050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1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8" name="Oval 117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5" name="Group 104"/>
            <p:cNvGrpSpPr/>
            <p:nvPr/>
          </p:nvGrpSpPr>
          <p:grpSpPr>
            <a:xfrm>
              <a:off x="70096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1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" name="Oval 115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6" name="Group 107"/>
            <p:cNvGrpSpPr/>
            <p:nvPr/>
          </p:nvGrpSpPr>
          <p:grpSpPr>
            <a:xfrm>
              <a:off x="7009657" y="3208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1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" name="Oval 113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7" name="Group 110"/>
            <p:cNvGrpSpPr>
              <a:grpSpLocks/>
            </p:cNvGrpSpPr>
            <p:nvPr/>
          </p:nvGrpSpPr>
          <p:grpSpPr bwMode="auto">
            <a:xfrm>
              <a:off x="1608653" y="4454072"/>
              <a:ext cx="304800" cy="384629"/>
              <a:chOff x="1219200" y="4905375"/>
              <a:chExt cx="152400" cy="200025"/>
            </a:xfrm>
          </p:grpSpPr>
          <p:pic>
            <p:nvPicPr>
              <p:cNvPr id="11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" name="Isosceles Triangle 111"/>
              <p:cNvSpPr/>
              <p:nvPr/>
            </p:nvSpPr>
            <p:spPr>
              <a:xfrm>
                <a:off x="121917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18" name="Group 113"/>
            <p:cNvGrpSpPr>
              <a:grpSpLocks/>
            </p:cNvGrpSpPr>
            <p:nvPr/>
          </p:nvGrpSpPr>
          <p:grpSpPr bwMode="auto">
            <a:xfrm>
              <a:off x="694253" y="4149272"/>
              <a:ext cx="304800" cy="384629"/>
              <a:chOff x="1219200" y="4905375"/>
              <a:chExt cx="152400" cy="200025"/>
            </a:xfrm>
          </p:grpSpPr>
          <p:pic>
            <p:nvPicPr>
              <p:cNvPr id="10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0" name="Isosceles Triangle 109"/>
              <p:cNvSpPr/>
              <p:nvPr/>
            </p:nvSpPr>
            <p:spPr>
              <a:xfrm>
                <a:off x="1219195" y="495334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19" name="Group 116"/>
            <p:cNvGrpSpPr>
              <a:grpSpLocks/>
            </p:cNvGrpSpPr>
            <p:nvPr/>
          </p:nvGrpSpPr>
          <p:grpSpPr bwMode="auto">
            <a:xfrm>
              <a:off x="2218253" y="3492047"/>
              <a:ext cx="304800" cy="384629"/>
              <a:chOff x="1219200" y="4905375"/>
              <a:chExt cx="152400" cy="200025"/>
            </a:xfrm>
          </p:grpSpPr>
          <p:pic>
            <p:nvPicPr>
              <p:cNvPr id="10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8" name="Isosceles Triangle 107"/>
              <p:cNvSpPr/>
              <p:nvPr/>
            </p:nvSpPr>
            <p:spPr>
              <a:xfrm>
                <a:off x="1219164" y="495328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0" name="Group 119"/>
            <p:cNvGrpSpPr>
              <a:grpSpLocks/>
            </p:cNvGrpSpPr>
            <p:nvPr/>
          </p:nvGrpSpPr>
          <p:grpSpPr bwMode="auto">
            <a:xfrm>
              <a:off x="3056453" y="3996872"/>
              <a:ext cx="304800" cy="384629"/>
              <a:chOff x="1219200" y="4905375"/>
              <a:chExt cx="152400" cy="200025"/>
            </a:xfrm>
          </p:grpSpPr>
          <p:pic>
            <p:nvPicPr>
              <p:cNvPr id="10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" name="Isosceles Triangle 105"/>
              <p:cNvSpPr/>
              <p:nvPr/>
            </p:nvSpPr>
            <p:spPr>
              <a:xfrm>
                <a:off x="1219148" y="4953333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1" name="Group 122"/>
            <p:cNvGrpSpPr>
              <a:grpSpLocks/>
            </p:cNvGrpSpPr>
            <p:nvPr/>
          </p:nvGrpSpPr>
          <p:grpSpPr bwMode="auto">
            <a:xfrm>
              <a:off x="3437453" y="3311072"/>
              <a:ext cx="304800" cy="384629"/>
              <a:chOff x="1219200" y="4905375"/>
              <a:chExt cx="152400" cy="200025"/>
            </a:xfrm>
          </p:grpSpPr>
          <p:pic>
            <p:nvPicPr>
              <p:cNvPr id="10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4" name="Isosceles Triangle 103"/>
              <p:cNvSpPr/>
              <p:nvPr/>
            </p:nvSpPr>
            <p:spPr>
              <a:xfrm>
                <a:off x="1219140" y="4953264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2" name="Group 125"/>
            <p:cNvGrpSpPr>
              <a:grpSpLocks/>
            </p:cNvGrpSpPr>
            <p:nvPr/>
          </p:nvGrpSpPr>
          <p:grpSpPr bwMode="auto">
            <a:xfrm>
              <a:off x="4199453" y="3692072"/>
              <a:ext cx="304800" cy="384629"/>
              <a:chOff x="1219200" y="4905375"/>
              <a:chExt cx="152400" cy="200025"/>
            </a:xfrm>
          </p:grpSpPr>
          <p:pic>
            <p:nvPicPr>
              <p:cNvPr id="10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" name="Isosceles Triangle 101"/>
              <p:cNvSpPr/>
              <p:nvPr/>
            </p:nvSpPr>
            <p:spPr>
              <a:xfrm>
                <a:off x="1219125" y="495330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3" name="Group 128"/>
            <p:cNvGrpSpPr>
              <a:grpSpLocks/>
            </p:cNvGrpSpPr>
            <p:nvPr/>
          </p:nvGrpSpPr>
          <p:grpSpPr bwMode="auto">
            <a:xfrm>
              <a:off x="6256853" y="3234872"/>
              <a:ext cx="304800" cy="384629"/>
              <a:chOff x="1219200" y="4905375"/>
              <a:chExt cx="152400" cy="200025"/>
            </a:xfrm>
          </p:grpSpPr>
          <p:pic>
            <p:nvPicPr>
              <p:cNvPr id="9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0" name="Isosceles Triangle 99"/>
              <p:cNvSpPr/>
              <p:nvPr/>
            </p:nvSpPr>
            <p:spPr>
              <a:xfrm>
                <a:off x="1219083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4" name="Group 131"/>
            <p:cNvGrpSpPr>
              <a:grpSpLocks/>
            </p:cNvGrpSpPr>
            <p:nvPr/>
          </p:nvGrpSpPr>
          <p:grpSpPr bwMode="auto">
            <a:xfrm>
              <a:off x="7552253" y="4454072"/>
              <a:ext cx="304800" cy="384629"/>
              <a:chOff x="1219200" y="4905375"/>
              <a:chExt cx="152400" cy="200025"/>
            </a:xfrm>
          </p:grpSpPr>
          <p:pic>
            <p:nvPicPr>
              <p:cNvPr id="9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8" name="Isosceles Triangle 97"/>
              <p:cNvSpPr/>
              <p:nvPr/>
            </p:nvSpPr>
            <p:spPr>
              <a:xfrm>
                <a:off x="121905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5" name="Group 134"/>
            <p:cNvGrpSpPr>
              <a:grpSpLocks/>
            </p:cNvGrpSpPr>
            <p:nvPr/>
          </p:nvGrpSpPr>
          <p:grpSpPr bwMode="auto">
            <a:xfrm>
              <a:off x="8314253" y="3234872"/>
              <a:ext cx="304800" cy="384629"/>
              <a:chOff x="1219200" y="4905375"/>
              <a:chExt cx="152400" cy="200025"/>
            </a:xfrm>
          </p:grpSpPr>
          <p:pic>
            <p:nvPicPr>
              <p:cNvPr id="9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6" name="Isosceles Triangle 95"/>
              <p:cNvSpPr/>
              <p:nvPr/>
            </p:nvSpPr>
            <p:spPr>
              <a:xfrm>
                <a:off x="1219042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sp>
          <p:nvSpPr>
            <p:cNvPr id="92" name="TextBox 137"/>
            <p:cNvSpPr txBox="1">
              <a:spLocks noChangeArrowheads="1"/>
            </p:cNvSpPr>
            <p:nvPr/>
          </p:nvSpPr>
          <p:spPr bwMode="auto">
            <a:xfrm>
              <a:off x="8190845" y="4437875"/>
              <a:ext cx="73584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Sink A</a:t>
              </a:r>
              <a:endParaRPr lang="nl-BE" sz="1800" b="1"/>
            </a:p>
          </p:txBody>
        </p:sp>
        <p:sp>
          <p:nvSpPr>
            <p:cNvPr id="93" name="TextBox 138"/>
            <p:cNvSpPr txBox="1">
              <a:spLocks noChangeArrowheads="1"/>
            </p:cNvSpPr>
            <p:nvPr/>
          </p:nvSpPr>
          <p:spPr bwMode="auto">
            <a:xfrm>
              <a:off x="471296" y="4562474"/>
              <a:ext cx="7971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dirty="0"/>
                <a:t>Sink B</a:t>
              </a:r>
              <a:endParaRPr lang="nl-BE" sz="1800" b="1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75227" y="5019544"/>
              <a:ext cx="3771749" cy="6859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Times New Roman" pitchFamily="18" charset="0"/>
              </a:rPr>
              <a:t>A self learning approach – use case</a:t>
            </a:r>
            <a:endParaRPr lang="en-US" dirty="0"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000" dirty="0" smtClean="0"/>
              <a:t>Final goal: three-tiered approach</a:t>
            </a:r>
          </a:p>
          <a:p>
            <a:pPr lvl="1"/>
            <a:r>
              <a:rPr lang="en-US" sz="1800" dirty="0" smtClean="0"/>
              <a:t>Phase 1: Optimization of service settings (in-layer)</a:t>
            </a:r>
          </a:p>
          <a:p>
            <a:pPr lvl="1"/>
            <a:r>
              <a:rPr lang="en-US" sz="1800" dirty="0" smtClean="0"/>
              <a:t>Phase 2: Selection of optimal service sets (cross-layer)</a:t>
            </a:r>
          </a:p>
          <a:p>
            <a:pPr lvl="1"/>
            <a:r>
              <a:rPr lang="en-US" sz="1800" dirty="0" smtClean="0"/>
              <a:t>Phase 3: Cross-network negotiation (cross-network)</a:t>
            </a:r>
          </a:p>
          <a:p>
            <a:pPr lvl="2"/>
            <a:r>
              <a:rPr lang="en-US" sz="1600" dirty="0" smtClean="0"/>
              <a:t>Also take into account the requirements of co-located networks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B9DA7-6DF3-4483-8BEC-E1F41FD9DBC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5" name="Oval Callout 74"/>
          <p:cNvSpPr/>
          <p:nvPr/>
        </p:nvSpPr>
        <p:spPr>
          <a:xfrm>
            <a:off x="6248400" y="3124200"/>
            <a:ext cx="2895600" cy="103326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goal: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Determine the best combinations of  network services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initial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cs typeface="Times New Roman" pitchFamily="18" charset="0"/>
              </a:rPr>
              <a:t>Linear </a:t>
            </a:r>
            <a:r>
              <a:rPr lang="en-US" dirty="0" smtClean="0">
                <a:cs typeface="Times New Roman" pitchFamily="18" charset="0"/>
              </a:rPr>
              <a:t>programming (LP)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>
              <a:cs typeface="Times New Roman" pitchFamily="18" charset="0"/>
            </a:endParaRPr>
          </a:p>
          <a:p>
            <a:r>
              <a:rPr lang="en-US" dirty="0" smtClean="0"/>
              <a:t>Negotiation entity (NE) collects network’s service profiles and “calculates” the optimal service set for every </a:t>
            </a:r>
            <a:r>
              <a:rPr lang="en-US" dirty="0" smtClean="0"/>
              <a:t>sub-net using an IBM’s linear programming engine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ol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667000"/>
            <a:ext cx="7225395" cy="14049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Requires </a:t>
            </a:r>
            <a:r>
              <a:rPr lang="en-US" sz="2800" dirty="0" smtClean="0"/>
              <a:t>a priori knowledge - fixed benefits </a:t>
            </a:r>
            <a:r>
              <a:rPr lang="en-US" sz="2800" dirty="0"/>
              <a:t>and costs </a:t>
            </a:r>
            <a:r>
              <a:rPr lang="en-US" sz="2800" dirty="0" smtClean="0"/>
              <a:t> for activating each service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algn="just">
              <a:buNone/>
            </a:pPr>
            <a:r>
              <a:rPr lang="en-US" sz="1500" dirty="0" smtClean="0"/>
              <a:t>Eli de </a:t>
            </a:r>
            <a:r>
              <a:rPr lang="en-US" sz="1500" dirty="0" err="1" smtClean="0"/>
              <a:t>Poorter</a:t>
            </a:r>
            <a:r>
              <a:rPr lang="en-US" sz="1500" dirty="0" smtClean="0"/>
              <a:t>, Pieter </a:t>
            </a:r>
            <a:r>
              <a:rPr lang="en-US" sz="1500" dirty="0" err="1" smtClean="0"/>
              <a:t>Becue</a:t>
            </a:r>
            <a:r>
              <a:rPr lang="en-US" sz="1500" dirty="0" smtClean="0"/>
              <a:t>, </a:t>
            </a:r>
            <a:r>
              <a:rPr lang="en-US" sz="1500" dirty="0" err="1" smtClean="0"/>
              <a:t>Milos</a:t>
            </a:r>
            <a:r>
              <a:rPr lang="en-US" sz="1500" dirty="0" smtClean="0"/>
              <a:t> </a:t>
            </a:r>
            <a:r>
              <a:rPr lang="en-US" sz="1500" dirty="0" err="1" smtClean="0"/>
              <a:t>Rovcanin</a:t>
            </a:r>
            <a:r>
              <a:rPr lang="en-US" sz="1500" dirty="0" smtClean="0"/>
              <a:t>, </a:t>
            </a:r>
            <a:r>
              <a:rPr lang="en-US" sz="1500" dirty="0" err="1" smtClean="0"/>
              <a:t>ingrid</a:t>
            </a:r>
            <a:r>
              <a:rPr lang="en-US" sz="1500" dirty="0" smtClean="0"/>
              <a:t> </a:t>
            </a:r>
            <a:r>
              <a:rPr lang="en-US" sz="1500" dirty="0" err="1" smtClean="0"/>
              <a:t>Moerman</a:t>
            </a:r>
            <a:r>
              <a:rPr lang="en-US" sz="1500" dirty="0" smtClean="0"/>
              <a:t>, Piet </a:t>
            </a:r>
            <a:r>
              <a:rPr lang="en-US" sz="1500" dirty="0" err="1" smtClean="0"/>
              <a:t>Demeester</a:t>
            </a:r>
            <a:r>
              <a:rPr lang="en-US" sz="1500" dirty="0" smtClean="0"/>
              <a:t>, “A negotiation-based networking methodology to </a:t>
            </a:r>
            <a:r>
              <a:rPr lang="en-US" sz="1500" dirty="0" smtClean="0"/>
              <a:t>enable cooperation across heterogeneous </a:t>
            </a:r>
            <a:r>
              <a:rPr lang="en-US" sz="1500" dirty="0" smtClean="0"/>
              <a:t>co-located networks”</a:t>
            </a:r>
            <a:endParaRPr lang="en-US" sz="1500" dirty="0" smtClean="0"/>
          </a:p>
        </p:txBody>
      </p:sp>
      <p:pic>
        <p:nvPicPr>
          <p:cNvPr id="4" name="Picture 3" descr="PS influence 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514600"/>
            <a:ext cx="5593814" cy="29589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quo</a:t>
            </a:r>
            <a:endParaRPr lang="en-US" dirty="0"/>
          </a:p>
        </p:txBody>
      </p:sp>
      <p:pic>
        <p:nvPicPr>
          <p:cNvPr id="4" name="Content Placeholder 3" descr="I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295400"/>
            <a:ext cx="7577820" cy="3733799"/>
          </a:xfrm>
        </p:spPr>
      </p:pic>
      <p:sp>
        <p:nvSpPr>
          <p:cNvPr id="5" name="TextBox 4"/>
          <p:cNvSpPr txBox="1"/>
          <p:nvPr/>
        </p:nvSpPr>
        <p:spPr>
          <a:xfrm>
            <a:off x="1295400" y="5486400"/>
            <a:ext cx="679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Enormous increase in a density of co-located, multi-purpose networks.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Information about the service influences is extremely difficult to obtain:</a:t>
            </a:r>
          </a:p>
          <a:p>
            <a:pPr lvl="1"/>
            <a:r>
              <a:rPr lang="en-US" sz="2000" dirty="0" smtClean="0"/>
              <a:t>Simulation </a:t>
            </a:r>
            <a:endParaRPr lang="en-US" sz="2000" dirty="0" smtClean="0"/>
          </a:p>
          <a:p>
            <a:pPr lvl="1"/>
            <a:r>
              <a:rPr lang="en-US" sz="2000" dirty="0" smtClean="0"/>
              <a:t>From </a:t>
            </a:r>
            <a:r>
              <a:rPr lang="en-US" sz="2000" dirty="0" smtClean="0"/>
              <a:t>a literature</a:t>
            </a:r>
          </a:p>
          <a:p>
            <a:pPr lvl="1"/>
            <a:r>
              <a:rPr lang="en-US" sz="2000" dirty="0" smtClean="0"/>
              <a:t>Assumed …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400" dirty="0" smtClean="0"/>
              <a:t>Most of this data relates to static networking cases and change drastically when some of the network parameters change. </a:t>
            </a:r>
          </a:p>
          <a:p>
            <a:r>
              <a:rPr lang="en-US" sz="2400" dirty="0" smtClean="0"/>
              <a:t>Conclusion:</a:t>
            </a:r>
          </a:p>
          <a:p>
            <a:pPr>
              <a:buNone/>
            </a:pPr>
            <a:r>
              <a:rPr lang="en-US" sz="2400" dirty="0" smtClean="0"/>
              <a:t>		ILP solver is a poor solution for dynamic environments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Possible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More adaptable to environments with fast changing parameters and much less demanding </a:t>
            </a:r>
            <a:r>
              <a:rPr lang="en-US" dirty="0" smtClean="0"/>
              <a:t>when it comes to a priory input information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Simulators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Mathematical modeling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Game theory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Machine – reinforcement learning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Cognition cycle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4-steps: </a:t>
            </a:r>
          </a:p>
          <a:p>
            <a:pPr lvl="1"/>
            <a:r>
              <a:rPr lang="en-US" dirty="0" smtClean="0"/>
              <a:t>Gathering Information (GI)</a:t>
            </a:r>
          </a:p>
          <a:p>
            <a:pPr lvl="1"/>
            <a:r>
              <a:rPr lang="en-US" dirty="0" smtClean="0"/>
              <a:t>Planning Actions (PA)</a:t>
            </a:r>
          </a:p>
          <a:p>
            <a:pPr lvl="1"/>
            <a:r>
              <a:rPr lang="en-US" dirty="0" smtClean="0"/>
              <a:t>Act (A)</a:t>
            </a:r>
          </a:p>
          <a:p>
            <a:pPr lvl="1"/>
            <a:r>
              <a:rPr lang="en-US" dirty="0" smtClean="0"/>
              <a:t>Collecting Feedback</a:t>
            </a:r>
            <a:endParaRPr lang="en-US" dirty="0"/>
          </a:p>
        </p:txBody>
      </p:sp>
      <p:pic>
        <p:nvPicPr>
          <p:cNvPr id="4" name="Picture 3" descr="Cognitive_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2667000"/>
            <a:ext cx="3895724" cy="38957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Reinforcement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 smtClean="0"/>
              <a:t>Modeled as a Markov decision process (MDP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A decision maker goes through states: S = {S</a:t>
            </a:r>
            <a:r>
              <a:rPr lang="en-US" sz="1800" dirty="0" smtClean="0"/>
              <a:t>1</a:t>
            </a:r>
            <a:r>
              <a:rPr lang="en-US" sz="2400" dirty="0" smtClean="0"/>
              <a:t>, S</a:t>
            </a:r>
            <a:r>
              <a:rPr lang="en-US" sz="1800" dirty="0" smtClean="0"/>
              <a:t>2</a:t>
            </a:r>
            <a:r>
              <a:rPr lang="en-US" sz="2400" dirty="0" smtClean="0"/>
              <a:t>, … , S</a:t>
            </a:r>
            <a:r>
              <a:rPr lang="en-US" sz="1800" dirty="0" smtClean="0"/>
              <a:t>3</a:t>
            </a:r>
            <a:r>
              <a:rPr lang="en-US" sz="2400" dirty="0" smtClean="0"/>
              <a:t>}</a:t>
            </a:r>
            <a:endParaRPr lang="en-US" sz="2400" dirty="0" smtClean="0"/>
          </a:p>
          <a:p>
            <a:r>
              <a:rPr lang="en-US" sz="2400" dirty="0" smtClean="0"/>
              <a:t>Taking one </a:t>
            </a:r>
            <a:r>
              <a:rPr lang="en-US" sz="2400" dirty="0" smtClean="0"/>
              <a:t>of the available </a:t>
            </a:r>
            <a:r>
              <a:rPr lang="en-US" sz="2400" dirty="0"/>
              <a:t>actions A = </a:t>
            </a:r>
            <a:r>
              <a:rPr lang="en-US" sz="2400" dirty="0" smtClean="0"/>
              <a:t>{a</a:t>
            </a:r>
            <a:r>
              <a:rPr lang="en-US" sz="1400" dirty="0" smtClean="0"/>
              <a:t>1</a:t>
            </a:r>
            <a:r>
              <a:rPr lang="en-US" sz="2400" dirty="0" smtClean="0"/>
              <a:t>, a</a:t>
            </a:r>
            <a:r>
              <a:rPr lang="en-US" sz="1400" dirty="0" smtClean="0"/>
              <a:t>2</a:t>
            </a:r>
            <a:r>
              <a:rPr lang="en-US" sz="2400" dirty="0" smtClean="0"/>
              <a:t>,… </a:t>
            </a:r>
            <a:r>
              <a:rPr lang="en-US" sz="2400" dirty="0" err="1" smtClean="0"/>
              <a:t>a</a:t>
            </a:r>
            <a:r>
              <a:rPr lang="en-US" sz="1400" dirty="0" err="1" smtClean="0"/>
              <a:t>N</a:t>
            </a:r>
            <a:r>
              <a:rPr lang="en-US" sz="2400" dirty="0" smtClean="0"/>
              <a:t>} at each </a:t>
            </a:r>
            <a:r>
              <a:rPr lang="en-US" sz="2400" dirty="0" smtClean="0"/>
              <a:t>step</a:t>
            </a:r>
            <a:endParaRPr lang="en-US" sz="2400" dirty="0" smtClean="0"/>
          </a:p>
          <a:p>
            <a:r>
              <a:rPr lang="en-US" sz="2400" dirty="0" smtClean="0"/>
              <a:t>The Bellman equation describes the learning process: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At each step, take the action that will maximize Q-value for the given state/action pair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 descr="bellm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581400"/>
            <a:ext cx="5597425" cy="8381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Reinforcement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Bellman equation: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- </a:t>
            </a:r>
            <a:r>
              <a:rPr lang="en-US" sz="2400" dirty="0" smtClean="0"/>
              <a:t>Immediate </a:t>
            </a:r>
            <a:r>
              <a:rPr lang="en-US" sz="2400" dirty="0" smtClean="0"/>
              <a:t>reward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expected </a:t>
            </a:r>
            <a:r>
              <a:rPr lang="en-US" sz="2400" dirty="0" smtClean="0"/>
              <a:t>future </a:t>
            </a:r>
            <a:r>
              <a:rPr lang="en-US" sz="2400" dirty="0" smtClean="0"/>
              <a:t>reward</a:t>
            </a:r>
          </a:p>
          <a:p>
            <a:pPr>
              <a:buNone/>
            </a:pPr>
            <a:r>
              <a:rPr lang="en-US" sz="2400" dirty="0" smtClean="0"/>
              <a:t>          </a:t>
            </a:r>
          </a:p>
          <a:p>
            <a:r>
              <a:rPr lang="en-US" sz="2400" dirty="0" smtClean="0"/>
              <a:t>state </a:t>
            </a:r>
            <a:r>
              <a:rPr lang="en-US" sz="2400" dirty="0" smtClean="0"/>
              <a:t>transition </a:t>
            </a:r>
            <a:r>
              <a:rPr lang="en-US" sz="2400" dirty="0" smtClean="0"/>
              <a:t>probability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 descr="bellm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057400"/>
            <a:ext cx="5597425" cy="838199"/>
          </a:xfrm>
          <a:prstGeom prst="rect">
            <a:avLst/>
          </a:prstGeom>
        </p:spPr>
      </p:pic>
      <p:pic>
        <p:nvPicPr>
          <p:cNvPr id="5" name="Picture 4" descr="Imm r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3352800"/>
            <a:ext cx="838200" cy="487908"/>
          </a:xfrm>
          <a:prstGeom prst="rect">
            <a:avLst/>
          </a:prstGeom>
        </p:spPr>
      </p:pic>
      <p:pic>
        <p:nvPicPr>
          <p:cNvPr id="6" name="Picture 5" descr="Immediate rewar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7200" y="4191000"/>
            <a:ext cx="2867025" cy="533400"/>
          </a:xfrm>
          <a:prstGeom prst="rect">
            <a:avLst/>
          </a:prstGeom>
        </p:spPr>
      </p:pic>
      <p:pic>
        <p:nvPicPr>
          <p:cNvPr id="8" name="Picture 7" descr="State Transiti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67200" y="5181600"/>
            <a:ext cx="1078523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Least Squares Policy Iteration - </a:t>
            </a:r>
            <a:r>
              <a:rPr lang="en-US" dirty="0" smtClean="0"/>
              <a:t>LSPI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First Introduced in: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M</a:t>
            </a:r>
            <a:r>
              <a:rPr lang="en-US" sz="2000" dirty="0"/>
              <a:t>. </a:t>
            </a:r>
            <a:r>
              <a:rPr lang="en-US" sz="2000" dirty="0" err="1"/>
              <a:t>Lagoudakis</a:t>
            </a:r>
            <a:r>
              <a:rPr lang="en-US" sz="2000" dirty="0"/>
              <a:t> and R. Parr. “Model-free least-squares </a:t>
            </a:r>
            <a:r>
              <a:rPr lang="en-US" sz="2000" dirty="0" smtClean="0"/>
              <a:t>policy iteration”. In </a:t>
            </a:r>
            <a:r>
              <a:rPr lang="en-US" sz="2000" dirty="0"/>
              <a:t>Proc. of NIPS, 2001.</a:t>
            </a: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Approximates Q-function with a linear representation:</a:t>
            </a:r>
          </a:p>
          <a:p>
            <a:endParaRPr lang="en-US" sz="2800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- </a:t>
            </a:r>
            <a:r>
              <a:rPr lang="en-US" sz="2000" dirty="0" smtClean="0"/>
              <a:t>basis functions represent a network’s feature (e.g., residual energy of s’, link quality between s and s’ etc</a:t>
            </a:r>
            <a:r>
              <a:rPr lang="en-US" sz="2000" dirty="0" smtClean="0"/>
              <a:t>.)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smtClean="0"/>
              <a:t>            - </a:t>
            </a:r>
            <a:r>
              <a:rPr lang="en-US" sz="2000" dirty="0" smtClean="0"/>
              <a:t>a corresponding weight factor</a:t>
            </a:r>
            <a:endParaRPr lang="en-US" sz="2000" dirty="0"/>
          </a:p>
        </p:txBody>
      </p:sp>
      <p:pic>
        <p:nvPicPr>
          <p:cNvPr id="4" name="Picture 3" descr="Linear approxim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3657600"/>
            <a:ext cx="4529990" cy="617294"/>
          </a:xfrm>
          <a:prstGeom prst="rect">
            <a:avLst/>
          </a:prstGeom>
        </p:spPr>
      </p:pic>
      <p:pic>
        <p:nvPicPr>
          <p:cNvPr id="5" name="Picture 4" descr="basis func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4648200"/>
            <a:ext cx="943107" cy="362001"/>
          </a:xfrm>
          <a:prstGeom prst="rect">
            <a:avLst/>
          </a:prstGeom>
        </p:spPr>
      </p:pic>
      <p:pic>
        <p:nvPicPr>
          <p:cNvPr id="6" name="Picture 5" descr="weight facto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5791200"/>
            <a:ext cx="381000" cy="3265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Zooming in</a:t>
            </a:r>
            <a:endParaRPr lang="en-US" dirty="0"/>
          </a:p>
        </p:txBody>
      </p:sp>
      <p:pic>
        <p:nvPicPr>
          <p:cNvPr id="4" name="Content Placeholder 3" descr="Pictur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295400"/>
            <a:ext cx="5895745" cy="3772548"/>
          </a:xfrm>
        </p:spPr>
      </p:pic>
      <p:sp>
        <p:nvSpPr>
          <p:cNvPr id="5" name="TextBox 4"/>
          <p:cNvSpPr txBox="1"/>
          <p:nvPr/>
        </p:nvSpPr>
        <p:spPr>
          <a:xfrm>
            <a:off x="1371600" y="5410200"/>
            <a:ext cx="6957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Pretty soon, a typical household unit will be equipped with a number of </a:t>
            </a:r>
          </a:p>
          <a:p>
            <a:r>
              <a:rPr lang="en-US" dirty="0" smtClean="0"/>
              <a:t>wireless networks, for all sorts of purposes: controlling temperature, </a:t>
            </a:r>
          </a:p>
          <a:p>
            <a:r>
              <a:rPr lang="en-US" dirty="0" smtClean="0"/>
              <a:t>access to premises, temperature, ventilation etc.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huge variety of network preferences and their hardware/software capabilities:</a:t>
            </a:r>
          </a:p>
          <a:p>
            <a:pPr>
              <a:buNone/>
            </a:pPr>
            <a:endParaRPr lang="en-US" dirty="0" smtClean="0"/>
          </a:p>
          <a:p>
            <a:pPr lvl="7"/>
            <a:r>
              <a:rPr lang="en-US" sz="1600" b="1" dirty="0" err="1" smtClean="0"/>
              <a:t>Wifi</a:t>
            </a:r>
            <a:r>
              <a:rPr lang="en-US" sz="1600" b="1" dirty="0" smtClean="0"/>
              <a:t> </a:t>
            </a:r>
            <a:r>
              <a:rPr lang="en-US" sz="1600" dirty="0" smtClean="0"/>
              <a:t>standards IEEE 802.11a, 802.11b, 802.11g and 802.11n (at 2.4 GHz)</a:t>
            </a:r>
          </a:p>
          <a:p>
            <a:pPr lvl="7"/>
            <a:r>
              <a:rPr lang="en-US" sz="1600" b="1" dirty="0" err="1" smtClean="0"/>
              <a:t>Zigbee</a:t>
            </a:r>
            <a:r>
              <a:rPr lang="en-US" sz="1600" b="1" dirty="0" smtClean="0"/>
              <a:t> </a:t>
            </a:r>
            <a:r>
              <a:rPr lang="en-US" sz="1600" dirty="0" smtClean="0"/>
              <a:t>standard</a:t>
            </a:r>
            <a:r>
              <a:rPr lang="en-US" sz="1600" b="1" dirty="0" smtClean="0"/>
              <a:t> </a:t>
            </a:r>
            <a:r>
              <a:rPr lang="en-US" sz="1600" dirty="0" smtClean="0"/>
              <a:t>IEEE</a:t>
            </a:r>
            <a:r>
              <a:rPr lang="en-US" sz="1600" b="1" dirty="0" smtClean="0"/>
              <a:t> </a:t>
            </a:r>
            <a:r>
              <a:rPr lang="en-US" sz="1600" dirty="0" smtClean="0"/>
              <a:t>802.15.4 (at 2.4 GHz)</a:t>
            </a:r>
          </a:p>
          <a:p>
            <a:pPr lvl="7"/>
            <a:r>
              <a:rPr lang="en-US" sz="1600" b="1" dirty="0" smtClean="0"/>
              <a:t>6LoWPAN</a:t>
            </a:r>
            <a:r>
              <a:rPr lang="en-US" sz="1600" dirty="0" smtClean="0"/>
              <a:t> (RFC 4944) standard IEEE 802.15.4 (at 2.4 GHz)</a:t>
            </a:r>
          </a:p>
          <a:p>
            <a:pPr lvl="7"/>
            <a:r>
              <a:rPr lang="en-US" sz="1600" b="1" dirty="0" smtClean="0"/>
              <a:t>ONE-NET</a:t>
            </a:r>
            <a:r>
              <a:rPr lang="en-US" sz="1600" dirty="0" smtClean="0"/>
              <a:t> is an open-source standard for designed for low-cost, low-power control networks</a:t>
            </a:r>
          </a:p>
          <a:p>
            <a:pPr lvl="7"/>
            <a:r>
              <a:rPr lang="en-US" sz="1600" b="1" dirty="0" smtClean="0"/>
              <a:t>Bluetooth </a:t>
            </a:r>
            <a:r>
              <a:rPr lang="en-US" sz="1600" dirty="0" smtClean="0"/>
              <a:t>standard 802.15.1 (2.4 up to 2.8 GHz)</a:t>
            </a:r>
          </a:p>
          <a:p>
            <a:pPr lvl="7"/>
            <a:r>
              <a:rPr lang="en-US" sz="1600" b="1" dirty="0" smtClean="0"/>
              <a:t>Bluetooth Low Energy (</a:t>
            </a:r>
            <a:r>
              <a:rPr lang="en-US" sz="1600" b="1" dirty="0" err="1" smtClean="0"/>
              <a:t>Wibree</a:t>
            </a:r>
            <a:r>
              <a:rPr lang="en-US" sz="1600" b="1" dirty="0" smtClean="0"/>
              <a:t>)</a:t>
            </a:r>
            <a:r>
              <a:rPr lang="en-US" sz="1600" dirty="0" smtClean="0"/>
              <a:t> is a subset to Bluetooth V4.0 with an entirely new protocol stack for rapid build-up of simple links. </a:t>
            </a:r>
          </a:p>
          <a:p>
            <a:pPr lvl="7"/>
            <a:r>
              <a:rPr lang="en-US" sz="1600" b="1" dirty="0" smtClean="0"/>
              <a:t>ANT</a:t>
            </a:r>
            <a:r>
              <a:rPr lang="en-US" sz="1600" dirty="0" smtClean="0"/>
              <a:t>: ANT is a proprietary wireless sensor network technology operating at 2.4 GHz that provides a low-cost and ultra-low power solution for short-range wireless communication in point-to-point and more complex network topologies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lvl="7">
              <a:buNone/>
            </a:pPr>
            <a:endParaRPr lang="en-US" dirty="0"/>
          </a:p>
        </p:txBody>
      </p:sp>
      <p:pic>
        <p:nvPicPr>
          <p:cNvPr id="5" name="Picture 4" descr="wireless_standards_ran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667000"/>
            <a:ext cx="3314414" cy="297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5715000"/>
            <a:ext cx="495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Texas Instruments Wireless Connectivity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a common radio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Communication interference is commonplace: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Interference avoidance as a basic form of inter-network cooperation</a:t>
            </a:r>
          </a:p>
          <a:p>
            <a:endParaRPr lang="en-US" dirty="0"/>
          </a:p>
        </p:txBody>
      </p:sp>
      <p:pic>
        <p:nvPicPr>
          <p:cNvPr id="4" name="Picture 3" descr="Interferen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286000"/>
            <a:ext cx="3786003" cy="25936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starting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Static grouping of mobile devices is complex, inefficient and might lead to a waste of resources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Network </a:t>
            </a:r>
            <a:r>
              <a:rPr lang="en-US" dirty="0"/>
              <a:t>solutions that dynamically support at run-time cooperation between devices from different types of networks are becoming a necessity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cooperating</a:t>
            </a:r>
            <a:endParaRPr lang="en-US" dirty="0"/>
          </a:p>
        </p:txBody>
      </p:sp>
      <p:pic>
        <p:nvPicPr>
          <p:cNvPr id="4" name="Content Placeholder 3" descr="Coopera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2133600"/>
            <a:ext cx="7104185" cy="297766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cross-layer, cross-network negotiation methodology for optimizing network resources</a:t>
            </a:r>
            <a:endParaRPr lang="en-US" sz="2800" dirty="0"/>
          </a:p>
        </p:txBody>
      </p:sp>
      <p:pic>
        <p:nvPicPr>
          <p:cNvPr id="4" name="Picture 3" descr="Incentive cross-layer cross-netwo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2895600"/>
            <a:ext cx="4905375" cy="30744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Incentive describes a high-level network behavior or a reason for cooperation:</a:t>
            </a:r>
          </a:p>
          <a:p>
            <a:pPr lvl="1"/>
            <a:r>
              <a:rPr lang="en-US" sz="2400" dirty="0" smtClean="0"/>
              <a:t>Describe behavioral aspects of the network</a:t>
            </a:r>
          </a:p>
          <a:p>
            <a:pPr lvl="1"/>
            <a:r>
              <a:rPr lang="en-US" sz="2400" dirty="0" smtClean="0"/>
              <a:t>Express the need for additional functionality</a:t>
            </a:r>
          </a:p>
          <a:p>
            <a:pPr lvl="1"/>
            <a:r>
              <a:rPr lang="en-US" sz="2400" dirty="0" smtClean="0"/>
              <a:t>Give an indication of the expected performance network metric</a:t>
            </a:r>
          </a:p>
          <a:p>
            <a:pPr lvl="1">
              <a:buNone/>
            </a:pPr>
            <a:r>
              <a:rPr lang="en-US" sz="2000" dirty="0" smtClean="0"/>
              <a:t>Examples:</a:t>
            </a:r>
          </a:p>
          <a:p>
            <a:pPr lvl="1"/>
            <a:r>
              <a:rPr lang="en-US" sz="2000" dirty="0" smtClean="0"/>
              <a:t>High throughput, high reliability, low delay (better </a:t>
            </a:r>
            <a:r>
              <a:rPr lang="en-US" sz="2000" dirty="0" err="1" smtClean="0"/>
              <a:t>QoS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High network lifetime </a:t>
            </a:r>
          </a:p>
          <a:p>
            <a:pPr lvl="1"/>
            <a:r>
              <a:rPr lang="en-US" sz="2000" dirty="0" smtClean="0"/>
              <a:t>High coverage</a:t>
            </a:r>
          </a:p>
          <a:p>
            <a:pPr lvl="1"/>
            <a:r>
              <a:rPr lang="en-US" sz="2000" dirty="0" smtClean="0"/>
              <a:t>Low exposure</a:t>
            </a:r>
          </a:p>
          <a:p>
            <a:pPr lvl="1"/>
            <a:r>
              <a:rPr lang="en-US" sz="2000" dirty="0" smtClean="0"/>
              <a:t>Public access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889</Words>
  <Application>Microsoft Office PowerPoint</Application>
  <PresentationFormat>On-screen Show (4:3)</PresentationFormat>
  <Paragraphs>176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Learning to cooperate or “How I became a good neighbor”</vt:lpstr>
      <vt:lpstr>Status quo</vt:lpstr>
      <vt:lpstr>Zooming in</vt:lpstr>
      <vt:lpstr>Network diversity</vt:lpstr>
      <vt:lpstr>Sharing a common radio frequency</vt:lpstr>
      <vt:lpstr>The starting point</vt:lpstr>
      <vt:lpstr>Networks cooperating</vt:lpstr>
      <vt:lpstr>Incentive driven networking</vt:lpstr>
      <vt:lpstr>Incentive driven networking</vt:lpstr>
      <vt:lpstr>Network services</vt:lpstr>
      <vt:lpstr>Slide 11</vt:lpstr>
      <vt:lpstr>Incentive driven networking</vt:lpstr>
      <vt:lpstr>Incentive driven networking</vt:lpstr>
      <vt:lpstr>Incentive driven networking</vt:lpstr>
      <vt:lpstr>The major issue</vt:lpstr>
      <vt:lpstr>A self learning approach</vt:lpstr>
      <vt:lpstr>A self learning approach – use case</vt:lpstr>
      <vt:lpstr>The initial approach</vt:lpstr>
      <vt:lpstr>Disadvantages</vt:lpstr>
      <vt:lpstr>Disadvantages</vt:lpstr>
      <vt:lpstr>Possible alternatives</vt:lpstr>
      <vt:lpstr>Cognition cycle </vt:lpstr>
      <vt:lpstr>Reinforcement learning </vt:lpstr>
      <vt:lpstr>Reinforcement learning </vt:lpstr>
      <vt:lpstr>Least Squares Policy Iteration - LSPI</vt:lpstr>
    </vt:vector>
  </TitlesOfParts>
  <Company>UGent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cooperate or “How I became a good neighbor”</dc:title>
  <dc:creator>IBCN</dc:creator>
  <cp:lastModifiedBy>IBCN</cp:lastModifiedBy>
  <cp:revision>71</cp:revision>
  <dcterms:created xsi:type="dcterms:W3CDTF">2014-06-12T11:35:18Z</dcterms:created>
  <dcterms:modified xsi:type="dcterms:W3CDTF">2014-06-16T09:26:23Z</dcterms:modified>
</cp:coreProperties>
</file>