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12-Jul-21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186981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0596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004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9892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395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099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2208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0447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4658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74491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12-Jul-21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45207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12-Jul-21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8680935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45" r:id="rId6"/>
    <p:sldLayoutId id="2147483841" r:id="rId7"/>
    <p:sldLayoutId id="2147483842" r:id="rId8"/>
    <p:sldLayoutId id="2147483843" r:id="rId9"/>
    <p:sldLayoutId id="2147483844" r:id="rId10"/>
    <p:sldLayoutId id="214748384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2" descr="Illuminated technology network on a dark background">
            <a:extLst>
              <a:ext uri="{FF2B5EF4-FFF2-40B4-BE49-F238E27FC236}">
                <a16:creationId xmlns:a16="http://schemas.microsoft.com/office/drawing/2014/main" id="{3F5754F5-E992-4192-A703-6EAC709100E2}"/>
              </a:ext>
            </a:extLst>
          </p:cNvPr>
          <p:cNvPicPr>
            <a:picLocks noChangeAspect="1"/>
          </p:cNvPicPr>
          <p:nvPr/>
        </p:nvPicPr>
        <p:blipFill rotWithShape="1">
          <a:blip r:embed="rId2">
            <a:alphaModFix/>
          </a:blip>
          <a:srcRect l="9689" r="17637"/>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83B5CFBB-0524-4AF8-99B4-48A6F4E81A8F}"/>
              </a:ext>
            </a:extLst>
          </p:cNvPr>
          <p:cNvSpPr>
            <a:spLocks noGrp="1"/>
          </p:cNvSpPr>
          <p:nvPr>
            <p:ph type="ctrTitle"/>
          </p:nvPr>
        </p:nvSpPr>
        <p:spPr>
          <a:xfrm>
            <a:off x="758952" y="1128811"/>
            <a:ext cx="3447288" cy="3342290"/>
          </a:xfrm>
        </p:spPr>
        <p:txBody>
          <a:bodyPr anchor="b">
            <a:normAutofit/>
          </a:bodyPr>
          <a:lstStyle/>
          <a:p>
            <a:r>
              <a:rPr lang="en-US" sz="5400" dirty="0"/>
              <a:t>University Database</a:t>
            </a:r>
          </a:p>
        </p:txBody>
      </p:sp>
      <p:sp>
        <p:nvSpPr>
          <p:cNvPr id="8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59EAE48B-A3E3-4D70-A91E-1B8A81F103C3}"/>
              </a:ext>
            </a:extLst>
          </p:cNvPr>
          <p:cNvSpPr txBox="1"/>
          <p:nvPr/>
        </p:nvSpPr>
        <p:spPr>
          <a:xfrm>
            <a:off x="245493" y="5788152"/>
            <a:ext cx="4297932" cy="923330"/>
          </a:xfrm>
          <a:prstGeom prst="rect">
            <a:avLst/>
          </a:prstGeom>
          <a:noFill/>
        </p:spPr>
        <p:txBody>
          <a:bodyPr wrap="square" rtlCol="0">
            <a:spAutoFit/>
          </a:bodyPr>
          <a:lstStyle/>
          <a:p>
            <a:r>
              <a:rPr lang="en-US" dirty="0"/>
              <a:t>Rohan Mitra b00085023</a:t>
            </a:r>
          </a:p>
          <a:p>
            <a:r>
              <a:rPr lang="en-US" dirty="0"/>
              <a:t>Prem Rajendran b00084833</a:t>
            </a:r>
          </a:p>
          <a:p>
            <a:r>
              <a:rPr lang="en-US" dirty="0"/>
              <a:t>Majed Safadi b00061555</a:t>
            </a:r>
          </a:p>
        </p:txBody>
      </p:sp>
    </p:spTree>
    <p:extLst>
      <p:ext uri="{BB962C8B-B14F-4D97-AF65-F5344CB8AC3E}">
        <p14:creationId xmlns:p14="http://schemas.microsoft.com/office/powerpoint/2010/main" val="138732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8688-0C29-42DC-BFF3-725AD4AB9059}"/>
              </a:ext>
            </a:extLst>
          </p:cNvPr>
          <p:cNvSpPr>
            <a:spLocks noGrp="1"/>
          </p:cNvSpPr>
          <p:nvPr>
            <p:ph type="ctrTitle"/>
          </p:nvPr>
        </p:nvSpPr>
        <p:spPr>
          <a:xfrm>
            <a:off x="1070114" y="175334"/>
            <a:ext cx="5810080" cy="1182950"/>
          </a:xfrm>
        </p:spPr>
        <p:txBody>
          <a:bodyPr>
            <a:normAutofit/>
          </a:bodyPr>
          <a:lstStyle/>
          <a:p>
            <a:r>
              <a:rPr lang="en-US" u="sng" dirty="0"/>
              <a:t>Requirements</a:t>
            </a:r>
          </a:p>
        </p:txBody>
      </p:sp>
      <p:sp>
        <p:nvSpPr>
          <p:cNvPr id="4" name="TextBox 3">
            <a:extLst>
              <a:ext uri="{FF2B5EF4-FFF2-40B4-BE49-F238E27FC236}">
                <a16:creationId xmlns:a16="http://schemas.microsoft.com/office/drawing/2014/main" id="{12477981-EE24-462D-80FF-19F3B72DC299}"/>
              </a:ext>
            </a:extLst>
          </p:cNvPr>
          <p:cNvSpPr txBox="1"/>
          <p:nvPr/>
        </p:nvSpPr>
        <p:spPr>
          <a:xfrm>
            <a:off x="923278" y="1287262"/>
            <a:ext cx="10786369" cy="5355312"/>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sz="1800" b="0" i="0" u="none" strike="noStrike" dirty="0">
                <a:effectLst/>
                <a:latin typeface="Arial" panose="020B0604020202020204" pitchFamily="34" charset="0"/>
                <a:cs typeface="Arial" panose="020B0604020202020204" pitchFamily="34" charset="0"/>
              </a:rPr>
              <a:t>he mini-world is a university environment. The database stores data on the students that study in the university, professors that teach at the university, and the courses offered at the university. </a:t>
            </a:r>
          </a:p>
          <a:p>
            <a:pPr marL="285750" indent="-285750" rtl="0">
              <a:spcBef>
                <a:spcPts val="0"/>
              </a:spcBef>
              <a:spcAft>
                <a:spcPts val="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 application allows students to add, drop, view all courses, view their personal info (including Standing and Total GPA that are derived), and view their grades for each course. </a:t>
            </a:r>
          </a:p>
          <a:p>
            <a:pPr marL="285750" indent="-285750" rtl="0">
              <a:spcBef>
                <a:spcPts val="0"/>
              </a:spcBef>
              <a:spcAft>
                <a:spcPts val="0"/>
              </a:spcAft>
              <a:buFont typeface="Arial" panose="020B0604020202020204" pitchFamily="34" charset="0"/>
              <a:buChar char="•"/>
            </a:pPr>
            <a:endParaRPr lang="en-US" b="0" dirty="0">
              <a:effectLst/>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endParaRPr lang="en-US" b="0" dirty="0">
              <a:effectLst/>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Moreover, it allows professors to view course statistics, including max, min average and standard deviations of grades of each of the courses that they teach, personal information, courses taught as well as add sections of courses to teach. </a:t>
            </a:r>
          </a:p>
          <a:p>
            <a:pPr marL="285750" indent="-285750" rtl="0">
              <a:spcBef>
                <a:spcPts val="0"/>
              </a:spcBef>
              <a:spcAft>
                <a:spcPts val="0"/>
              </a:spcAft>
              <a:buFont typeface="Arial" panose="020B0604020202020204" pitchFamily="34" charset="0"/>
              <a:buChar char="•"/>
            </a:pPr>
            <a:endParaRPr lang="en-US" b="0" dirty="0">
              <a:effectLst/>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endParaRPr lang="en-US" b="0" dirty="0">
              <a:effectLst/>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Finally, it allows administrators to add, update and delete courses, students, professors and sections.</a:t>
            </a:r>
            <a:endParaRPr lang="en-US" b="0" dirty="0">
              <a:effectLst/>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US" b="0" dirty="0">
              <a:effectLst/>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82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8688-0C29-42DC-BFF3-725AD4AB9059}"/>
              </a:ext>
            </a:extLst>
          </p:cNvPr>
          <p:cNvSpPr>
            <a:spLocks noGrp="1"/>
          </p:cNvSpPr>
          <p:nvPr>
            <p:ph type="ctrTitle"/>
          </p:nvPr>
        </p:nvSpPr>
        <p:spPr>
          <a:xfrm>
            <a:off x="1070113" y="175334"/>
            <a:ext cx="8375727" cy="1182950"/>
          </a:xfrm>
        </p:spPr>
        <p:txBody>
          <a:bodyPr>
            <a:normAutofit/>
          </a:bodyPr>
          <a:lstStyle/>
          <a:p>
            <a:r>
              <a:rPr lang="en-US" u="sng" dirty="0"/>
              <a:t>Data Requirements</a:t>
            </a:r>
          </a:p>
        </p:txBody>
      </p:sp>
      <p:sp>
        <p:nvSpPr>
          <p:cNvPr id="4" name="TextBox 3">
            <a:extLst>
              <a:ext uri="{FF2B5EF4-FFF2-40B4-BE49-F238E27FC236}">
                <a16:creationId xmlns:a16="http://schemas.microsoft.com/office/drawing/2014/main" id="{12477981-EE24-462D-80FF-19F3B72DC299}"/>
              </a:ext>
            </a:extLst>
          </p:cNvPr>
          <p:cNvSpPr txBox="1"/>
          <p:nvPr/>
        </p:nvSpPr>
        <p:spPr>
          <a:xfrm>
            <a:off x="2006355" y="1393795"/>
            <a:ext cx="3000652" cy="4801314"/>
          </a:xfrm>
          <a:prstGeom prst="rect">
            <a:avLst/>
          </a:prstGeom>
          <a:noFill/>
        </p:spPr>
        <p:txBody>
          <a:bodyPr wrap="square" numCol="1" rtlCol="0">
            <a:spAutoFit/>
          </a:bodyPr>
          <a:lstStyle/>
          <a:p>
            <a:pPr rtl="0">
              <a:spcBef>
                <a:spcPts val="0"/>
              </a:spcBef>
              <a:spcAft>
                <a:spcPts val="0"/>
              </a:spcAft>
            </a:pPr>
            <a:r>
              <a:rPr lang="en-US" sz="1800" b="0" i="0" u="sng" strike="noStrike" dirty="0">
                <a:effectLst/>
                <a:latin typeface="Arial" panose="020B0604020202020204" pitchFamily="34" charset="0"/>
                <a:cs typeface="Arial" panose="020B0604020202020204" pitchFamily="34" charset="0"/>
              </a:rPr>
              <a:t>Students :</a:t>
            </a:r>
            <a:endParaRPr lang="en-US" b="0" u="sng"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Name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Student ID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Major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Sex</a:t>
            </a:r>
          </a:p>
          <a:p>
            <a:pPr rtl="0" fontAlgn="base">
              <a:spcBef>
                <a:spcPts val="0"/>
              </a:spcBef>
              <a:spcAft>
                <a:spcPts val="0"/>
              </a:spcAft>
              <a:buFont typeface="Arial" panose="020B0604020202020204" pitchFamily="34" charset="0"/>
              <a:buChar char="•"/>
            </a:pPr>
            <a:r>
              <a:rPr lang="en-US" sz="1800" b="0" i="0" u="none" strike="noStrike" dirty="0" err="1">
                <a:effectLst/>
                <a:latin typeface="Arial" panose="020B0604020202020204" pitchFamily="34" charset="0"/>
                <a:cs typeface="Arial" panose="020B0604020202020204" pitchFamily="34" charset="0"/>
              </a:rPr>
              <a:t>Start_Sem</a:t>
            </a:r>
            <a:endParaRPr lang="en-US" sz="1800" b="0" i="0" u="none" strike="noStrike"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Credits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Standing</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GPA</a:t>
            </a:r>
          </a:p>
          <a:p>
            <a:pPr rtl="0">
              <a:spcBef>
                <a:spcPts val="0"/>
              </a:spcBef>
              <a:spcAft>
                <a:spcPts val="0"/>
              </a:spcAft>
            </a:pPr>
            <a:endParaRPr lang="en-US" b="0" dirty="0">
              <a:effectLst/>
              <a:latin typeface="Arial" panose="020B0604020202020204" pitchFamily="34" charset="0"/>
              <a:cs typeface="Arial" panose="020B0604020202020204" pitchFamily="34" charset="0"/>
            </a:endParaRPr>
          </a:p>
          <a:p>
            <a:pPr rtl="0">
              <a:spcBef>
                <a:spcPts val="0"/>
              </a:spcBef>
              <a:spcAft>
                <a:spcPts val="0"/>
              </a:spcAft>
            </a:pPr>
            <a:endParaRPr lang="en-US" u="sng" dirty="0">
              <a:latin typeface="Arial" panose="020B0604020202020204" pitchFamily="34" charset="0"/>
              <a:cs typeface="Arial" panose="020B0604020202020204" pitchFamily="34" charset="0"/>
            </a:endParaRPr>
          </a:p>
          <a:p>
            <a:pPr rtl="0">
              <a:spcBef>
                <a:spcPts val="0"/>
              </a:spcBef>
              <a:spcAft>
                <a:spcPts val="0"/>
              </a:spcAft>
            </a:pPr>
            <a:r>
              <a:rPr lang="en-US" sz="1800" b="0" i="0" u="sng" strike="noStrike" dirty="0">
                <a:effectLst/>
                <a:latin typeface="Arial" panose="020B0604020202020204" pitchFamily="34" charset="0"/>
                <a:cs typeface="Arial" panose="020B0604020202020204" pitchFamily="34" charset="0"/>
              </a:rPr>
              <a:t>Courses</a:t>
            </a:r>
            <a:r>
              <a:rPr lang="en-US" sz="1800" b="0" i="0" u="none" strike="noStrike" dirty="0">
                <a:effectLst/>
                <a:latin typeface="Arial" panose="020B0604020202020204" pitchFamily="34" charset="0"/>
                <a:cs typeface="Arial" panose="020B0604020202020204" pitchFamily="34" charset="0"/>
              </a:rPr>
              <a:t>:</a:t>
            </a:r>
            <a:endParaRPr lang="en-US" b="0"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Credits</a:t>
            </a:r>
          </a:p>
          <a:p>
            <a:pPr rtl="0" fontAlgn="base">
              <a:spcBef>
                <a:spcPts val="0"/>
              </a:spcBef>
              <a:spcAft>
                <a:spcPts val="0"/>
              </a:spcAft>
              <a:buFont typeface="Arial" panose="020B0604020202020204" pitchFamily="34" charset="0"/>
              <a:buChar char="•"/>
            </a:pPr>
            <a:r>
              <a:rPr lang="en-US" sz="1800" b="0" i="0" u="none" strike="noStrike" dirty="0" err="1">
                <a:effectLst/>
                <a:latin typeface="Arial" panose="020B0604020202020204" pitchFamily="34" charset="0"/>
                <a:cs typeface="Arial" panose="020B0604020202020204" pitchFamily="34" charset="0"/>
              </a:rPr>
              <a:t>Course_Code</a:t>
            </a:r>
            <a:endParaRPr lang="en-US" sz="1800" b="0" i="0" u="none" strike="noStrike"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err="1">
                <a:effectLst/>
                <a:latin typeface="Arial" panose="020B0604020202020204" pitchFamily="34" charset="0"/>
                <a:cs typeface="Arial" panose="020B0604020202020204" pitchFamily="34" charset="0"/>
              </a:rPr>
              <a:t>Course_Name</a:t>
            </a:r>
            <a:endParaRPr lang="en-US" sz="1800" b="0" i="0" u="none" strike="noStrike" dirty="0">
              <a:effectLst/>
              <a:latin typeface="Arial" panose="020B0604020202020204" pitchFamily="34" charset="0"/>
              <a:cs typeface="Arial" panose="020B0604020202020204" pitchFamily="34" charset="0"/>
            </a:endParaRPr>
          </a:p>
          <a:p>
            <a:pPr rtl="0">
              <a:spcBef>
                <a:spcPts val="0"/>
              </a:spcBef>
              <a:spcAft>
                <a:spcPts val="0"/>
              </a:spcAft>
            </a:pPr>
            <a:br>
              <a:rPr lang="en-US" b="0" dirty="0">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E75B03E-4FCF-40F9-A46B-78341592F46D}"/>
              </a:ext>
            </a:extLst>
          </p:cNvPr>
          <p:cNvSpPr txBox="1"/>
          <p:nvPr/>
        </p:nvSpPr>
        <p:spPr>
          <a:xfrm>
            <a:off x="8060924" y="1358284"/>
            <a:ext cx="2929631" cy="4524315"/>
          </a:xfrm>
          <a:prstGeom prst="rect">
            <a:avLst/>
          </a:prstGeom>
          <a:noFill/>
        </p:spPr>
        <p:txBody>
          <a:bodyPr wrap="square" rtlCol="0">
            <a:spAutoFit/>
          </a:bodyPr>
          <a:lstStyle/>
          <a:p>
            <a:pPr rtl="0">
              <a:spcBef>
                <a:spcPts val="0"/>
              </a:spcBef>
              <a:spcAft>
                <a:spcPts val="0"/>
              </a:spcAft>
            </a:pPr>
            <a:r>
              <a:rPr lang="en-US" sz="1800" b="0" i="0" u="sng" strike="noStrike" dirty="0">
                <a:effectLst/>
                <a:latin typeface="Arial" panose="020B0604020202020204" pitchFamily="34" charset="0"/>
                <a:cs typeface="Arial" panose="020B0604020202020204" pitchFamily="34" charset="0"/>
              </a:rPr>
              <a:t>Sections:</a:t>
            </a:r>
            <a:endParaRPr lang="en-US" b="0" u="sng"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Location</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Time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CRN</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Semester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PID</a:t>
            </a:r>
          </a:p>
          <a:p>
            <a:pPr rtl="0" fontAlgn="base">
              <a:spcBef>
                <a:spcPts val="0"/>
              </a:spcBef>
              <a:spcAft>
                <a:spcPts val="0"/>
              </a:spcAft>
              <a:buFont typeface="Arial" panose="020B0604020202020204" pitchFamily="34" charset="0"/>
              <a:buChar char="•"/>
            </a:pPr>
            <a:r>
              <a:rPr lang="en-US" sz="1800" b="0" i="0" u="none" strike="noStrike" dirty="0" err="1">
                <a:effectLst/>
                <a:latin typeface="Arial" panose="020B0604020202020204" pitchFamily="34" charset="0"/>
                <a:cs typeface="Arial" panose="020B0604020202020204" pitchFamily="34" charset="0"/>
              </a:rPr>
              <a:t>Course_Code</a:t>
            </a:r>
            <a:endParaRPr lang="en-US" sz="1800" b="0" i="0" u="none" strike="noStrike" dirty="0">
              <a:effectLst/>
              <a:latin typeface="Arial" panose="020B0604020202020204" pitchFamily="34" charset="0"/>
              <a:cs typeface="Arial" panose="020B0604020202020204" pitchFamily="34" charset="0"/>
            </a:endParaRPr>
          </a:p>
          <a:p>
            <a:pPr rtl="0">
              <a:spcBef>
                <a:spcPts val="0"/>
              </a:spcBef>
              <a:spcAft>
                <a:spcPts val="0"/>
              </a:spcAft>
            </a:pPr>
            <a:endParaRPr lang="en-US" b="0" dirty="0">
              <a:effectLst/>
              <a:latin typeface="Arial" panose="020B0604020202020204" pitchFamily="34" charset="0"/>
              <a:cs typeface="Arial" panose="020B0604020202020204" pitchFamily="34" charset="0"/>
            </a:endParaRPr>
          </a:p>
          <a:p>
            <a:pPr rtl="0">
              <a:spcBef>
                <a:spcPts val="0"/>
              </a:spcBef>
              <a:spcAft>
                <a:spcPts val="0"/>
              </a:spcAft>
            </a:pPr>
            <a:br>
              <a:rPr lang="en-US" b="0" dirty="0">
                <a:effectLst/>
                <a:latin typeface="Arial" panose="020B0604020202020204" pitchFamily="34" charset="0"/>
                <a:cs typeface="Arial" panose="020B0604020202020204" pitchFamily="34" charset="0"/>
              </a:rPr>
            </a:br>
            <a:r>
              <a:rPr lang="en-US" sz="1800" b="0" i="0" u="sng" strike="noStrike" dirty="0">
                <a:effectLst/>
                <a:latin typeface="Arial" panose="020B0604020202020204" pitchFamily="34" charset="0"/>
                <a:cs typeface="Arial" panose="020B0604020202020204" pitchFamily="34" charset="0"/>
              </a:rPr>
              <a:t>Professors</a:t>
            </a:r>
            <a:r>
              <a:rPr lang="en-US" sz="1800" b="0" i="0" u="none" strike="noStrike" dirty="0">
                <a:effectLst/>
                <a:latin typeface="Arial" panose="020B0604020202020204" pitchFamily="34" charset="0"/>
                <a:cs typeface="Arial" panose="020B0604020202020204" pitchFamily="34" charset="0"/>
              </a:rPr>
              <a:t>:</a:t>
            </a:r>
            <a:endParaRPr lang="en-US" b="0" dirty="0">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Name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PID</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College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Age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Sex</a:t>
            </a:r>
          </a:p>
          <a:p>
            <a:endParaRPr lang="en-US" dirty="0">
              <a:latin typeface="Arial" panose="020B0604020202020204" pitchFamily="34" charset="0"/>
              <a:cs typeface="Arial" panose="020B0604020202020204" pitchFamily="34" charset="0"/>
            </a:endParaRPr>
          </a:p>
        </p:txBody>
      </p:sp>
      <p:pic>
        <p:nvPicPr>
          <p:cNvPr id="6" name="Graphic 5" descr="School boy outline">
            <a:extLst>
              <a:ext uri="{FF2B5EF4-FFF2-40B4-BE49-F238E27FC236}">
                <a16:creationId xmlns:a16="http://schemas.microsoft.com/office/drawing/2014/main" id="{1738CAA4-54F8-45D3-A7F9-E29B2FB1FA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4200" y="1358284"/>
            <a:ext cx="652155" cy="652155"/>
          </a:xfrm>
          <a:prstGeom prst="rect">
            <a:avLst/>
          </a:prstGeom>
        </p:spPr>
      </p:pic>
      <p:pic>
        <p:nvPicPr>
          <p:cNvPr id="8" name="Graphic 7" descr="Closed book outline">
            <a:extLst>
              <a:ext uri="{FF2B5EF4-FFF2-40B4-BE49-F238E27FC236}">
                <a16:creationId xmlns:a16="http://schemas.microsoft.com/office/drawing/2014/main" id="{EC4CF2C7-2DD5-4973-B9B5-112A425828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8488" y="4401105"/>
            <a:ext cx="527867" cy="527867"/>
          </a:xfrm>
          <a:prstGeom prst="rect">
            <a:avLst/>
          </a:prstGeom>
        </p:spPr>
      </p:pic>
      <p:pic>
        <p:nvPicPr>
          <p:cNvPr id="10" name="Graphic 9" descr="Classroom outline">
            <a:extLst>
              <a:ext uri="{FF2B5EF4-FFF2-40B4-BE49-F238E27FC236}">
                <a16:creationId xmlns:a16="http://schemas.microsoft.com/office/drawing/2014/main" id="{BA94A118-8D8E-40B9-AB13-B715940B3D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93620" y="3794452"/>
            <a:ext cx="667304" cy="667304"/>
          </a:xfrm>
          <a:prstGeom prst="rect">
            <a:avLst/>
          </a:prstGeom>
        </p:spPr>
      </p:pic>
      <p:pic>
        <p:nvPicPr>
          <p:cNvPr id="12" name="Graphic 11" descr="Books outline">
            <a:extLst>
              <a:ext uri="{FF2B5EF4-FFF2-40B4-BE49-F238E27FC236}">
                <a16:creationId xmlns:a16="http://schemas.microsoft.com/office/drawing/2014/main" id="{2D8A4A8A-E576-4369-80DE-5DD912B419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62619" y="1358284"/>
            <a:ext cx="652155" cy="652155"/>
          </a:xfrm>
          <a:prstGeom prst="rect">
            <a:avLst/>
          </a:prstGeom>
        </p:spPr>
      </p:pic>
    </p:spTree>
    <p:extLst>
      <p:ext uri="{BB962C8B-B14F-4D97-AF65-F5344CB8AC3E}">
        <p14:creationId xmlns:p14="http://schemas.microsoft.com/office/powerpoint/2010/main" val="361889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8688-0C29-42DC-BFF3-725AD4AB9059}"/>
              </a:ext>
            </a:extLst>
          </p:cNvPr>
          <p:cNvSpPr>
            <a:spLocks noGrp="1"/>
          </p:cNvSpPr>
          <p:nvPr>
            <p:ph type="ctrTitle"/>
          </p:nvPr>
        </p:nvSpPr>
        <p:spPr>
          <a:xfrm>
            <a:off x="981338" y="15536"/>
            <a:ext cx="4966701" cy="1040907"/>
          </a:xfrm>
        </p:spPr>
        <p:txBody>
          <a:bodyPr>
            <a:normAutofit fontScale="90000"/>
          </a:bodyPr>
          <a:lstStyle/>
          <a:p>
            <a:r>
              <a:rPr lang="en-US" u="sng" dirty="0"/>
              <a:t>ER Diagram</a:t>
            </a:r>
          </a:p>
        </p:txBody>
      </p:sp>
      <p:pic>
        <p:nvPicPr>
          <p:cNvPr id="8" name="Picture 7" descr="Diagram&#10;&#10;Description automatically generated">
            <a:extLst>
              <a:ext uri="{FF2B5EF4-FFF2-40B4-BE49-F238E27FC236}">
                <a16:creationId xmlns:a16="http://schemas.microsoft.com/office/drawing/2014/main" id="{89B4B940-5655-4226-A4B5-68146D6E2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38" y="1056442"/>
            <a:ext cx="10286260" cy="5786021"/>
          </a:xfrm>
          <a:prstGeom prst="rect">
            <a:avLst/>
          </a:prstGeom>
        </p:spPr>
      </p:pic>
    </p:spTree>
    <p:extLst>
      <p:ext uri="{BB962C8B-B14F-4D97-AF65-F5344CB8AC3E}">
        <p14:creationId xmlns:p14="http://schemas.microsoft.com/office/powerpoint/2010/main" val="202217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8688-0C29-42DC-BFF3-725AD4AB9059}"/>
              </a:ext>
            </a:extLst>
          </p:cNvPr>
          <p:cNvSpPr>
            <a:spLocks noGrp="1"/>
          </p:cNvSpPr>
          <p:nvPr>
            <p:ph type="ctrTitle"/>
          </p:nvPr>
        </p:nvSpPr>
        <p:spPr>
          <a:xfrm>
            <a:off x="1070114" y="175334"/>
            <a:ext cx="5810080" cy="1182950"/>
          </a:xfrm>
        </p:spPr>
        <p:txBody>
          <a:bodyPr>
            <a:normAutofit fontScale="90000"/>
          </a:bodyPr>
          <a:lstStyle/>
          <a:p>
            <a:r>
              <a:rPr lang="en-US" u="sng" dirty="0"/>
              <a:t>Schema Diagram</a:t>
            </a:r>
          </a:p>
        </p:txBody>
      </p:sp>
      <p:pic>
        <p:nvPicPr>
          <p:cNvPr id="5" name="Picture 4">
            <a:extLst>
              <a:ext uri="{FF2B5EF4-FFF2-40B4-BE49-F238E27FC236}">
                <a16:creationId xmlns:a16="http://schemas.microsoft.com/office/drawing/2014/main" id="{5CE14193-E065-4D57-830C-667089B2B6AC}"/>
              </a:ext>
            </a:extLst>
          </p:cNvPr>
          <p:cNvPicPr>
            <a:picLocks noChangeAspect="1"/>
          </p:cNvPicPr>
          <p:nvPr/>
        </p:nvPicPr>
        <p:blipFill>
          <a:blip r:embed="rId2"/>
          <a:stretch>
            <a:fillRect/>
          </a:stretch>
        </p:blipFill>
        <p:spPr>
          <a:xfrm>
            <a:off x="858267" y="1222807"/>
            <a:ext cx="11242089" cy="5328282"/>
          </a:xfrm>
          <a:prstGeom prst="rect">
            <a:avLst/>
          </a:prstGeom>
        </p:spPr>
      </p:pic>
    </p:spTree>
    <p:extLst>
      <p:ext uri="{BB962C8B-B14F-4D97-AF65-F5344CB8AC3E}">
        <p14:creationId xmlns:p14="http://schemas.microsoft.com/office/powerpoint/2010/main" val="185237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7541C4C8-3D70-4305-B3FE-7A23414337AF}"/>
              </a:ext>
            </a:extLst>
          </p:cNvPr>
          <p:cNvPicPr>
            <a:picLocks noChangeAspect="1"/>
          </p:cNvPicPr>
          <p:nvPr/>
        </p:nvPicPr>
        <p:blipFill rotWithShape="1">
          <a:blip r:embed="rId2">
            <a:alphaModFix/>
          </a:blip>
          <a:srcRect r="13759"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DC0007D0-1F9F-4BFC-95E6-EDDA5D15AD0B}"/>
              </a:ext>
            </a:extLst>
          </p:cNvPr>
          <p:cNvSpPr>
            <a:spLocks noGrp="1"/>
          </p:cNvSpPr>
          <p:nvPr>
            <p:ph type="ctrTitle"/>
          </p:nvPr>
        </p:nvSpPr>
        <p:spPr>
          <a:xfrm>
            <a:off x="1131815" y="2290438"/>
            <a:ext cx="3644372" cy="1825555"/>
          </a:xfrm>
        </p:spPr>
        <p:txBody>
          <a:bodyPr anchor="b">
            <a:normAutofit/>
          </a:bodyPr>
          <a:lstStyle/>
          <a:p>
            <a:r>
              <a:rPr lang="en-US" sz="5400" dirty="0"/>
              <a:t>Demo of program</a:t>
            </a:r>
          </a:p>
        </p:txBody>
      </p:sp>
      <p:sp>
        <p:nvSpPr>
          <p:cNvPr id="1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30479632"/>
      </p:ext>
    </p:extLst>
  </p:cSld>
  <p:clrMapOvr>
    <a:masterClrMapping/>
  </p:clrMapOvr>
</p:sld>
</file>

<file path=ppt/theme/theme1.xml><?xml version="1.0" encoding="utf-8"?>
<a:theme xmlns:a="http://schemas.openxmlformats.org/drawingml/2006/main" name="Headlines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216</TotalTime>
  <Words>197</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Sitka Banner</vt:lpstr>
      <vt:lpstr>HeadlinesVTI</vt:lpstr>
      <vt:lpstr>University Database</vt:lpstr>
      <vt:lpstr>Requirements</vt:lpstr>
      <vt:lpstr>Data Requirements</vt:lpstr>
      <vt:lpstr>ER Diagram</vt:lpstr>
      <vt:lpstr>Schema Diagram</vt:lpstr>
      <vt:lpstr>Demo of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Database</dc:title>
  <dc:creator>Rohan Mitra</dc:creator>
  <cp:lastModifiedBy>Rohan Mitra</cp:lastModifiedBy>
  <cp:revision>12</cp:revision>
  <dcterms:created xsi:type="dcterms:W3CDTF">2021-07-11T19:52:58Z</dcterms:created>
  <dcterms:modified xsi:type="dcterms:W3CDTF">2021-07-12T07:15:47Z</dcterms:modified>
</cp:coreProperties>
</file>