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1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1:53:18.0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2054,'2031'-2030,"-2008"2006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1:53:18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2835,'2915'-2815,"-2895"2796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1:53:18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2897,'1275'-2863,"-1261"2830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1:53:18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1,'3603'3730,"-3787"-3920,166 171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1:53:18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0,'3508'1636,"-3481"-1623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1:53:18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0,'2584'2019,"-2563"-2003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09T11:53:18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1,'4918'344,"-4896"-343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9BD6-C109-4570-9233-86EA69923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8B7A6-3909-4153-AC8B-5B520E3F8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F9AF7-39C3-4DB6-B00A-C77CABE6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37245-37B6-4192-89AC-68389C4A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2A41-31F5-4BF7-9648-33E89CF2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D133-5C0E-4AC5-9676-0D02D766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E5306-9B9D-4501-8C64-3E7D252D5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C019-56FF-419D-BB71-D58D18BB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4ED51-B709-41B5-8E56-68EAF131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782C-A934-459E-BA4D-4E7DD8B7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566C3-BBC5-46DA-A2F8-B45B4C328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A28F8-FFC0-41AA-BBE5-F3F41D2B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3C5D-B710-4936-BC22-E7A2C82F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76B6-0EE7-4819-9CF9-B143FCFE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849A-788F-4680-8F42-BB0D54DF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5E69-CA1C-4C50-8B5F-0484D12C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4998-2B9F-460F-AA17-BBC6F8A6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4E672-F910-42BB-B6B6-EEF52C32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CE9D-682A-43D4-A6A9-8028BFE0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F4F3-A7B0-4BC1-8208-619D7BE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B3C9-24A4-483D-A783-B2C515BC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394CC-5EB2-4227-8C27-E5BE6F54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A187-92C3-49FA-A939-08EAC25C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742D-290D-42AA-8C6E-45519915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3451-115D-4B3F-A110-6BD98529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2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0810-DDE0-489C-AEB4-25D57EB0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6093-0BA6-43A2-985D-8DD8894EE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14090-D369-40B5-AD9B-3A45143AE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E2B0-F817-404C-BB26-1092FF72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701CA-F876-4108-A021-77E91C22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7647C-18D2-43CB-9A08-0EEEBD59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329E-F850-4E62-825A-A68544E5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9670B-C590-4C71-A55A-64A818D8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C9E51-BBBA-4D2F-9334-74BD3C1B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33E85-0C53-440E-82C1-76187C60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57995-1A96-42E9-B77C-B77CB1677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A280D-CB03-4F6F-919E-2C2566B3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02CCC-B089-449B-9150-9D7DEF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13C83-943A-4A91-938E-D8310472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DF29-D316-4058-A5BF-62196BE0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1623C-F4AC-41C4-9A91-29DB8B6A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8BD8-491A-4BEF-AC4E-5825634B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D4DCC-73FD-4ECA-8A85-BF07182A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2ADAF-6D26-46C1-99C5-41943B32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8CF4A-AD73-4953-A28D-8C23AC21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923E-E5DB-47B7-BE7C-BE9C7FCE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A535-A349-42FD-AC1B-6298E780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2EB4-4038-4050-AB35-C9F07267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0ED70-1F48-4749-9B3A-EA8E28BCA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C1671-C5E3-43FD-BDAB-A5C83EB4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6622-F688-4E09-962D-931C065D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0DF1-A839-48DC-B0B0-7006271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85D4-7DA7-4C40-A5DC-4BEFAC36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06D63-5394-4609-8D98-EB7E52904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50F1D-4CFE-4958-90F2-D163854C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4B315-2E65-4368-AB06-4AC406FF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F77B4-1764-4CB9-BDAC-4A61EF01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ACE5-2227-4E79-A145-3F22BE1B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68BB9-B93B-4D26-B02D-AD246636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E6C29-99FE-4BC9-AD29-643F3B45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B321-C0B5-4831-8D81-125F4C22A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220A-6208-4FB9-A600-3489FE675AF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9DE8-1804-49F0-ABC5-EFDFE0D67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0B70-F16D-4B09-9FEF-22E369BAD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A4C09-BF65-4DF6-AB42-5E55F9AE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4AB9C-9075-4F48-9444-24F26468C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346" y="2191253"/>
            <a:ext cx="5316884" cy="322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  <a:effectLst/>
              </a:rPr>
              <a:t>Program To Find The Permutation Matrix That Shows If Two Graphs Are Isomorphic From Their Adjacency Matrices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7AAA6-F265-4385-A2E2-1112B46F59D4}"/>
              </a:ext>
            </a:extLst>
          </p:cNvPr>
          <p:cNvSpPr txBox="1"/>
          <p:nvPr/>
        </p:nvSpPr>
        <p:spPr>
          <a:xfrm>
            <a:off x="6201675" y="256633"/>
            <a:ext cx="5871955" cy="4883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</a:pP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Third AUS Regional Students’ Conference On Mathematics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B238D-7431-42FE-964C-9847F33548E3}"/>
              </a:ext>
            </a:extLst>
          </p:cNvPr>
          <p:cNvSpPr txBox="1"/>
          <p:nvPr/>
        </p:nvSpPr>
        <p:spPr>
          <a:xfrm>
            <a:off x="6102552" y="5701150"/>
            <a:ext cx="6103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Rohan Mitra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 Major Computer Science and Mathematics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b00085023@aus.edu</a:t>
            </a:r>
          </a:p>
        </p:txBody>
      </p:sp>
    </p:spTree>
    <p:extLst>
      <p:ext uri="{BB962C8B-B14F-4D97-AF65-F5344CB8AC3E}">
        <p14:creationId xmlns:p14="http://schemas.microsoft.com/office/powerpoint/2010/main" val="7314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1CF9-5D34-459A-8C12-DADDFA1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09" y="405029"/>
            <a:ext cx="2754794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587E4-61F8-46F2-8138-1588EAB2AB87}"/>
              </a:ext>
            </a:extLst>
          </p:cNvPr>
          <p:cNvSpPr txBox="1"/>
          <p:nvPr/>
        </p:nvSpPr>
        <p:spPr>
          <a:xfrm>
            <a:off x="4688006" y="511389"/>
            <a:ext cx="7314604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Currently taking the course MTH418 – Graph Theory with Dr. Ayman Badawi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Graph theory relates very well to multiple fields in Computer Science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Had to find if two “Graphs” are “Isomorphic” for my homework. It’s a long process!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programmer in me decided to find a faster way. Took about 10 mins to code the solution!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Had a few classmates test it out, and then shared it with professor and classmates 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iLearn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30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C5BD-FDB8-4C70-8A57-8DEEF63AF01D}"/>
              </a:ext>
            </a:extLst>
          </p:cNvPr>
          <p:cNvSpPr txBox="1"/>
          <p:nvPr/>
        </p:nvSpPr>
        <p:spPr>
          <a:xfrm>
            <a:off x="5080934" y="39955"/>
            <a:ext cx="6586491" cy="128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What is a Graph?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94334-EE5E-47BF-BD4A-EE183BBFC5B8}"/>
              </a:ext>
            </a:extLst>
          </p:cNvPr>
          <p:cNvSpPr txBox="1"/>
          <p:nvPr/>
        </p:nvSpPr>
        <p:spPr>
          <a:xfrm>
            <a:off x="5080934" y="1588457"/>
            <a:ext cx="6586489" cy="14855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 from the graphs on the x and y axes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set of “Vertices” (Nodes) connected by “Edges” (Connections between these nodes)</a:t>
            </a:r>
          </a:p>
        </p:txBody>
      </p:sp>
      <p:pic>
        <p:nvPicPr>
          <p:cNvPr id="49" name="Picture 4" descr="Abstract background of mesh on pink">
            <a:extLst>
              <a:ext uri="{FF2B5EF4-FFF2-40B4-BE49-F238E27FC236}">
                <a16:creationId xmlns:a16="http://schemas.microsoft.com/office/drawing/2014/main" id="{DE7C8606-B9F8-48BD-86DE-033D9D13D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76" r="2110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50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F4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AF0AF72-C0A4-43BD-98D2-7720017FE192}"/>
                  </a:ext>
                </a:extLst>
              </p14:cNvPr>
              <p14:cNvContentPartPr/>
              <p14:nvPr/>
            </p14:nvContentPartPr>
            <p14:xfrm>
              <a:off x="6535799" y="4425664"/>
              <a:ext cx="739800" cy="739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AF0AF72-C0A4-43BD-98D2-7720017FE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6799" y="4416664"/>
                <a:ext cx="75744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98DE2A3-F566-452C-8178-FB67D497DD16}"/>
                  </a:ext>
                </a:extLst>
              </p14:cNvPr>
              <p14:cNvContentPartPr/>
              <p14:nvPr/>
            </p14:nvContentPartPr>
            <p14:xfrm>
              <a:off x="7593119" y="5033704"/>
              <a:ext cx="1056960" cy="1020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98DE2A3-F566-452C-8178-FB67D497DD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84119" y="5025064"/>
                <a:ext cx="1074600" cy="10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DA4F6D8-A40C-4F43-838C-7B7BEE62C16F}"/>
                  </a:ext>
                </a:extLst>
              </p14:cNvPr>
              <p14:cNvContentPartPr/>
              <p14:nvPr/>
            </p14:nvContentPartPr>
            <p14:xfrm>
              <a:off x="8802359" y="3795664"/>
              <a:ext cx="464400" cy="1042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DA4F6D8-A40C-4F43-838C-7B7BEE62C16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3719" y="3787024"/>
                <a:ext cx="48204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DD709B1-0A9A-43CF-AB6C-B2A057FE7D80}"/>
                  </a:ext>
                </a:extLst>
              </p14:cNvPr>
              <p14:cNvContentPartPr/>
              <p14:nvPr/>
            </p14:nvContentPartPr>
            <p14:xfrm>
              <a:off x="9411743" y="3753904"/>
              <a:ext cx="1297440" cy="1343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DD709B1-0A9A-43CF-AB6C-B2A057FE7D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02743" y="3745264"/>
                <a:ext cx="1315080" cy="13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CAA10E7-0A5F-466B-A7E6-C274F2967D27}"/>
                  </a:ext>
                </a:extLst>
              </p14:cNvPr>
              <p14:cNvContentPartPr/>
              <p14:nvPr/>
            </p14:nvContentPartPr>
            <p14:xfrm>
              <a:off x="7454879" y="4383904"/>
              <a:ext cx="1272960" cy="594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CAA10E7-0A5F-466B-A7E6-C274F2967D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6239" y="4374904"/>
                <a:ext cx="129060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9179779-D0C9-4E95-80FC-CCBA8A254085}"/>
                  </a:ext>
                </a:extLst>
              </p14:cNvPr>
              <p14:cNvContentPartPr/>
              <p14:nvPr/>
            </p14:nvContentPartPr>
            <p14:xfrm>
              <a:off x="6520319" y="5327464"/>
              <a:ext cx="938160" cy="732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9179779-D0C9-4E95-80FC-CCBA8A2540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11319" y="5318464"/>
                <a:ext cx="9558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A3D8A1C-94A7-4C34-86CC-348B70489017}"/>
                  </a:ext>
                </a:extLst>
              </p14:cNvPr>
              <p14:cNvContentPartPr/>
              <p14:nvPr/>
            </p14:nvContentPartPr>
            <p14:xfrm>
              <a:off x="8853839" y="4991462"/>
              <a:ext cx="1778760" cy="124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A3D8A1C-94A7-4C34-86CC-348B704890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45199" y="4982822"/>
                <a:ext cx="1796400" cy="142200"/>
              </a:xfrm>
              <a:prstGeom prst="rect">
                <a:avLst/>
              </a:prstGeom>
            </p:spPr>
          </p:pic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10652E2-16A9-42F3-BBB0-13E511AB3020}"/>
              </a:ext>
            </a:extLst>
          </p:cNvPr>
          <p:cNvCxnSpPr>
            <a:endCxn id="64" idx="2"/>
          </p:cNvCxnSpPr>
          <p:nvPr/>
        </p:nvCxnSpPr>
        <p:spPr>
          <a:xfrm>
            <a:off x="6429125" y="3985989"/>
            <a:ext cx="770879" cy="32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C055D2-0E7C-4868-A786-15CD3B8C3390}"/>
              </a:ext>
            </a:extLst>
          </p:cNvPr>
          <p:cNvCxnSpPr>
            <a:endCxn id="77" idx="0"/>
          </p:cNvCxnSpPr>
          <p:nvPr/>
        </p:nvCxnSpPr>
        <p:spPr>
          <a:xfrm>
            <a:off x="6347534" y="3985989"/>
            <a:ext cx="81592" cy="111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D0747E9-123D-4576-9392-CD963A4DF190}"/>
              </a:ext>
            </a:extLst>
          </p:cNvPr>
          <p:cNvCxnSpPr>
            <a:cxnSpLocks/>
          </p:cNvCxnSpPr>
          <p:nvPr/>
        </p:nvCxnSpPr>
        <p:spPr>
          <a:xfrm flipH="1" flipV="1">
            <a:off x="8185212" y="5544005"/>
            <a:ext cx="911441" cy="80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9000557-1595-44F9-9171-AB041829EA21}"/>
              </a:ext>
            </a:extLst>
          </p:cNvPr>
          <p:cNvCxnSpPr>
            <a:cxnSpLocks/>
          </p:cNvCxnSpPr>
          <p:nvPr/>
        </p:nvCxnSpPr>
        <p:spPr>
          <a:xfrm flipV="1">
            <a:off x="9242171" y="5096869"/>
            <a:ext cx="135468" cy="12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57EAFA-79F2-4966-A8BC-6462289EF24B}"/>
              </a:ext>
            </a:extLst>
          </p:cNvPr>
          <p:cNvSpPr txBox="1"/>
          <p:nvPr/>
        </p:nvSpPr>
        <p:spPr>
          <a:xfrm>
            <a:off x="5457303" y="3636429"/>
            <a:ext cx="2245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Nodes / Vertices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9A5BDD5-D7B9-4FE0-8447-97ECCFF568DB}"/>
              </a:ext>
            </a:extLst>
          </p:cNvPr>
          <p:cNvSpPr txBox="1"/>
          <p:nvPr/>
        </p:nvSpPr>
        <p:spPr>
          <a:xfrm>
            <a:off x="8663152" y="6309617"/>
            <a:ext cx="2386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Edges (Connections)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FCC51-FCFD-438A-B4F5-A32D68FE9C16}"/>
              </a:ext>
            </a:extLst>
          </p:cNvPr>
          <p:cNvSpPr/>
          <p:nvPr/>
        </p:nvSpPr>
        <p:spPr>
          <a:xfrm>
            <a:off x="4965430" y="2006353"/>
            <a:ext cx="6586489" cy="193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74BF50-1509-470A-8914-C9D5005E2A29}"/>
              </a:ext>
            </a:extLst>
          </p:cNvPr>
          <p:cNvCxnSpPr/>
          <p:nvPr/>
        </p:nvCxnSpPr>
        <p:spPr>
          <a:xfrm>
            <a:off x="4965430" y="1414892"/>
            <a:ext cx="6775827" cy="0"/>
          </a:xfrm>
          <a:prstGeom prst="line">
            <a:avLst/>
          </a:prstGeom>
          <a:ln>
            <a:solidFill>
              <a:srgbClr val="BB396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482E7A0-E1AE-4B47-B68D-02B83C72F330}"/>
              </a:ext>
            </a:extLst>
          </p:cNvPr>
          <p:cNvSpPr/>
          <p:nvPr/>
        </p:nvSpPr>
        <p:spPr>
          <a:xfrm>
            <a:off x="8559765" y="4805385"/>
            <a:ext cx="301841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1E2740-24D2-4E21-A76D-638BB15CB20D}"/>
              </a:ext>
            </a:extLst>
          </p:cNvPr>
          <p:cNvSpPr/>
          <p:nvPr/>
        </p:nvSpPr>
        <p:spPr>
          <a:xfrm>
            <a:off x="7200004" y="4163234"/>
            <a:ext cx="301841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A02D3AD-5893-4470-9654-AEAC54DB46D0}"/>
              </a:ext>
            </a:extLst>
          </p:cNvPr>
          <p:cNvSpPr/>
          <p:nvPr/>
        </p:nvSpPr>
        <p:spPr>
          <a:xfrm>
            <a:off x="6278205" y="5096869"/>
            <a:ext cx="301841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306332-9D6B-4215-B4D3-B92B3F452A3D}"/>
              </a:ext>
            </a:extLst>
          </p:cNvPr>
          <p:cNvSpPr/>
          <p:nvPr/>
        </p:nvSpPr>
        <p:spPr>
          <a:xfrm>
            <a:off x="7350924" y="5949126"/>
            <a:ext cx="301841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432F34A-C833-443E-A5F1-3BC51E104C0A}"/>
              </a:ext>
            </a:extLst>
          </p:cNvPr>
          <p:cNvSpPr/>
          <p:nvPr/>
        </p:nvSpPr>
        <p:spPr>
          <a:xfrm>
            <a:off x="9142593" y="3525268"/>
            <a:ext cx="301841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D49FFA8-2FFB-4912-B0FD-4EBC4C4CA4DB}"/>
              </a:ext>
            </a:extLst>
          </p:cNvPr>
          <p:cNvSpPr/>
          <p:nvPr/>
        </p:nvSpPr>
        <p:spPr>
          <a:xfrm>
            <a:off x="10560015" y="4956306"/>
            <a:ext cx="301841" cy="3018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0738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1CF9-5D34-459A-8C12-DADDFA1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8" y="405029"/>
            <a:ext cx="390246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Isomorphism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0587E4-61F8-46F2-8138-1588EAB2AB87}"/>
                  </a:ext>
                </a:extLst>
              </p:cNvPr>
              <p:cNvSpPr txBox="1"/>
              <p:nvPr/>
            </p:nvSpPr>
            <p:spPr>
              <a:xfrm>
                <a:off x="4688007" y="511389"/>
                <a:ext cx="3124284" cy="58484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Same graph, drawn differently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Both graphs have the same properties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0587E4-61F8-46F2-8138-1588EAB2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007" y="511389"/>
                <a:ext cx="3124284" cy="5848468"/>
              </a:xfrm>
              <a:prstGeom prst="rect">
                <a:avLst/>
              </a:prstGeom>
              <a:blipFill>
                <a:blip r:embed="rId2"/>
                <a:stretch>
                  <a:fillRect l="-2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 descr="Diagram&#10;&#10;Description automatically generated">
            <a:extLst>
              <a:ext uri="{FF2B5EF4-FFF2-40B4-BE49-F238E27FC236}">
                <a16:creationId xmlns:a16="http://schemas.microsoft.com/office/drawing/2014/main" id="{76B81942-650F-41A3-9B4A-538334C47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08" r="-1" b="24513"/>
          <a:stretch/>
        </p:blipFill>
        <p:spPr>
          <a:xfrm>
            <a:off x="8372357" y="2309169"/>
            <a:ext cx="3860043" cy="2311316"/>
          </a:xfrm>
          <a:prstGeom prst="rect">
            <a:avLst/>
          </a:prstGeom>
        </p:spPr>
      </p:pic>
      <p:pic>
        <p:nvPicPr>
          <p:cNvPr id="56" name="Picture 55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7141874A-A415-4B38-843F-3C07DB0E1C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3" r="-1" b="22890"/>
          <a:stretch/>
        </p:blipFill>
        <p:spPr>
          <a:xfrm>
            <a:off x="8372357" y="171758"/>
            <a:ext cx="3860043" cy="2286543"/>
          </a:xfrm>
          <a:prstGeom prst="rect">
            <a:avLst/>
          </a:prstGeom>
        </p:spPr>
      </p:pic>
      <p:pic>
        <p:nvPicPr>
          <p:cNvPr id="54" name="Picture 53" descr="Diagram&#10;&#10;Description automatically generated">
            <a:extLst>
              <a:ext uri="{FF2B5EF4-FFF2-40B4-BE49-F238E27FC236}">
                <a16:creationId xmlns:a16="http://schemas.microsoft.com/office/drawing/2014/main" id="{EA01A4B1-D963-4176-A50A-7CA8603AE8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5" r="-1" b="15220"/>
          <a:stretch/>
        </p:blipFill>
        <p:spPr>
          <a:xfrm>
            <a:off x="8524866" y="4642788"/>
            <a:ext cx="3623458" cy="22152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7824DF-CA40-4201-BE1E-58F02FF4A756}"/>
                  </a:ext>
                </a:extLst>
              </p:cNvPr>
              <p:cNvSpPr txBox="1"/>
              <p:nvPr/>
            </p:nvSpPr>
            <p:spPr>
              <a:xfrm>
                <a:off x="8331957" y="4297027"/>
                <a:ext cx="3860043" cy="369356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7824DF-CA40-4201-BE1E-58F02FF4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7" y="4297027"/>
                <a:ext cx="3860043" cy="3693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4C3511-DEEB-4701-90E5-E6D101A00C81}"/>
                  </a:ext>
                </a:extLst>
              </p:cNvPr>
              <p:cNvSpPr txBox="1"/>
              <p:nvPr/>
            </p:nvSpPr>
            <p:spPr>
              <a:xfrm>
                <a:off x="8392557" y="2082543"/>
                <a:ext cx="3860043" cy="349197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D4C3511-DEEB-4701-90E5-E6D101A00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557" y="2082543"/>
                <a:ext cx="3860043" cy="349197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53ABED-77DC-4863-B164-76A205D8A4BC}"/>
                  </a:ext>
                </a:extLst>
              </p:cNvPr>
              <p:cNvSpPr txBox="1"/>
              <p:nvPr/>
            </p:nvSpPr>
            <p:spPr>
              <a:xfrm>
                <a:off x="8352157" y="74525"/>
                <a:ext cx="3860043" cy="369357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953ABED-77DC-4863-B164-76A205D8A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57" y="74525"/>
                <a:ext cx="3860043" cy="3693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1CF9-5D34-459A-8C12-DADDFA1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Adjacency Matrix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4B98BB-251E-4D5F-ADCE-0FBCCEB3F516}"/>
              </a:ext>
            </a:extLst>
          </p:cNvPr>
          <p:cNvSpPr txBox="1"/>
          <p:nvPr/>
        </p:nvSpPr>
        <p:spPr>
          <a:xfrm>
            <a:off x="4179928" y="10138"/>
            <a:ext cx="36113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Matrix, with each row and column corresponding to each vertex/node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Put a 1 where there is an edge connecting the two nodes, else put a 0</a:t>
            </a:r>
          </a:p>
        </p:txBody>
      </p:sp>
      <p:pic>
        <p:nvPicPr>
          <p:cNvPr id="22" name="Picture 21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F8AAE355-9602-4FAF-8BBA-7612E97BB6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1" t="25129" r="14880" b="30742"/>
          <a:stretch/>
        </p:blipFill>
        <p:spPr>
          <a:xfrm>
            <a:off x="7967801" y="733608"/>
            <a:ext cx="3933825" cy="2219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3D1E53-45AE-4653-8606-52D2CBBFEAC1}"/>
                  </a:ext>
                </a:extLst>
              </p:cNvPr>
              <p:cNvSpPr txBox="1"/>
              <p:nvPr/>
            </p:nvSpPr>
            <p:spPr>
              <a:xfrm>
                <a:off x="9316930" y="203188"/>
                <a:ext cx="18199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3D1E53-45AE-4653-8606-52D2CBBF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930" y="203188"/>
                <a:ext cx="18199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8FC777-EBD3-43B5-BF8F-9D053F7C90EA}"/>
                  </a:ext>
                </a:extLst>
              </p:cNvPr>
              <p:cNvSpPr txBox="1"/>
              <p:nvPr/>
            </p:nvSpPr>
            <p:spPr>
              <a:xfrm>
                <a:off x="9690106" y="3221744"/>
                <a:ext cx="129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8FC777-EBD3-43B5-BF8F-9D053F7C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06" y="3221744"/>
                <a:ext cx="12949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901A9A-93D4-4022-AA56-9B82B38A3C3A}"/>
                  </a:ext>
                </a:extLst>
              </p:cNvPr>
              <p:cNvSpPr txBox="1"/>
              <p:nvPr/>
            </p:nvSpPr>
            <p:spPr>
              <a:xfrm>
                <a:off x="8508201" y="4128473"/>
                <a:ext cx="4500979" cy="250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901A9A-93D4-4022-AA56-9B82B38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201" y="4128473"/>
                <a:ext cx="4500979" cy="2501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561E670-949A-4462-B2D5-920627C62DB2}"/>
              </a:ext>
            </a:extLst>
          </p:cNvPr>
          <p:cNvSpPr txBox="1"/>
          <p:nvPr/>
        </p:nvSpPr>
        <p:spPr>
          <a:xfrm>
            <a:off x="8624812" y="3836086"/>
            <a:ext cx="342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1       2         3       4        5        6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06FEB-AAEB-4572-BAB9-B7723BF3605F}"/>
              </a:ext>
            </a:extLst>
          </p:cNvPr>
          <p:cNvSpPr txBox="1"/>
          <p:nvPr/>
        </p:nvSpPr>
        <p:spPr>
          <a:xfrm>
            <a:off x="8215239" y="4101104"/>
            <a:ext cx="353104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</a:pPr>
            <a:r>
              <a:rPr lang="en-US" sz="2400" dirty="0"/>
              <a:t>1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2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3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4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5</a:t>
            </a:r>
          </a:p>
          <a:p>
            <a:pPr>
              <a:spcAft>
                <a:spcPts val="400"/>
              </a:spcAft>
            </a:pPr>
            <a:r>
              <a:rPr lang="en-US" sz="2400" dirty="0"/>
              <a:t>6</a:t>
            </a: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0F0F69-F66B-4144-8CD4-8B693F2E85B8}"/>
              </a:ext>
            </a:extLst>
          </p:cNvPr>
          <p:cNvCxnSpPr>
            <a:cxnSpLocks/>
          </p:cNvCxnSpPr>
          <p:nvPr/>
        </p:nvCxnSpPr>
        <p:spPr>
          <a:xfrm>
            <a:off x="7776839" y="-6"/>
            <a:ext cx="0" cy="6868144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1CF9-5D34-459A-8C12-DADDFA1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37" y="625594"/>
            <a:ext cx="3430427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New Definition of Isomorphism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4B98BB-251E-4D5F-ADCE-0FBCCEB3F516}"/>
                  </a:ext>
                </a:extLst>
              </p:cNvPr>
              <p:cNvSpPr txBox="1"/>
              <p:nvPr/>
            </p:nvSpPr>
            <p:spPr>
              <a:xfrm>
                <a:off x="4062363" y="553080"/>
                <a:ext cx="3800619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more mathematical definition of Isomorphism can now be achieved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𝑚𝑎𝑡𝑟𝑖𝑐𝑒𝑠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Note: P may not be unique!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4B98BB-251E-4D5F-ADCE-0FBCCEB3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363" y="553080"/>
                <a:ext cx="3800619" cy="6001643"/>
              </a:xfrm>
              <a:prstGeom prst="rect">
                <a:avLst/>
              </a:prstGeom>
              <a:blipFill>
                <a:blip r:embed="rId2"/>
                <a:stretch>
                  <a:fillRect l="-208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0F0F69-F66B-4144-8CD4-8B693F2E85B8}"/>
              </a:ext>
            </a:extLst>
          </p:cNvPr>
          <p:cNvCxnSpPr>
            <a:cxnSpLocks/>
          </p:cNvCxnSpPr>
          <p:nvPr/>
        </p:nvCxnSpPr>
        <p:spPr>
          <a:xfrm>
            <a:off x="7772492" y="-107798"/>
            <a:ext cx="0" cy="6868144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5257278-92C5-4DA1-9917-F200A2790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6" t="13239" r="10896" b="4854"/>
          <a:stretch/>
        </p:blipFill>
        <p:spPr>
          <a:xfrm>
            <a:off x="7863174" y="887204"/>
            <a:ext cx="2055842" cy="211076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A7BC74E-F8AE-41E8-B6CD-19ED3F2CBF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t="26720" r="12367" b="15742"/>
          <a:stretch/>
        </p:blipFill>
        <p:spPr>
          <a:xfrm>
            <a:off x="9989917" y="1018236"/>
            <a:ext cx="2208539" cy="19797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F748C-D55C-4BB6-9764-BA7E25A91785}"/>
                  </a:ext>
                </a:extLst>
              </p:cNvPr>
              <p:cNvSpPr txBox="1"/>
              <p:nvPr/>
            </p:nvSpPr>
            <p:spPr>
              <a:xfrm>
                <a:off x="8167456" y="363984"/>
                <a:ext cx="1065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9F748C-D55C-4BB6-9764-BA7E25A9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6" y="363984"/>
                <a:ext cx="10653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3B3288-2237-4C84-BD7D-D6320978CA00}"/>
                  </a:ext>
                </a:extLst>
              </p:cNvPr>
              <p:cNvSpPr txBox="1"/>
              <p:nvPr/>
            </p:nvSpPr>
            <p:spPr>
              <a:xfrm>
                <a:off x="10320385" y="364203"/>
                <a:ext cx="1065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3B3288-2237-4C84-BD7D-D6320978C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385" y="364203"/>
                <a:ext cx="106531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18239-0BE2-439C-A8A2-A7DEA0756CB7}"/>
                  </a:ext>
                </a:extLst>
              </p:cNvPr>
              <p:cNvSpPr txBox="1"/>
              <p:nvPr/>
            </p:nvSpPr>
            <p:spPr>
              <a:xfrm>
                <a:off x="7863174" y="3687986"/>
                <a:ext cx="1944208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718239-0BE2-439C-A8A2-A7DEA0756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174" y="3687986"/>
                <a:ext cx="1944208" cy="14529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EBE331-8CF4-4751-9E73-145B0B1130A9}"/>
                  </a:ext>
                </a:extLst>
              </p:cNvPr>
              <p:cNvSpPr txBox="1"/>
              <p:nvPr/>
            </p:nvSpPr>
            <p:spPr>
              <a:xfrm>
                <a:off x="10027587" y="3687986"/>
                <a:ext cx="1944208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EBE331-8CF4-4751-9E73-145B0B113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587" y="3687986"/>
                <a:ext cx="1944208" cy="14529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36D416-8FBC-4DD8-8CDC-939B9A4F522C}"/>
                  </a:ext>
                </a:extLst>
              </p:cNvPr>
              <p:cNvSpPr txBox="1"/>
              <p:nvPr/>
            </p:nvSpPr>
            <p:spPr>
              <a:xfrm>
                <a:off x="7809331" y="3162086"/>
                <a:ext cx="1056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36D416-8FBC-4DD8-8CDC-939B9A4F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331" y="3162086"/>
                <a:ext cx="10564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C16586-13D9-4E36-975D-1051D7895CA4}"/>
                  </a:ext>
                </a:extLst>
              </p:cNvPr>
              <p:cNvSpPr txBox="1"/>
              <p:nvPr/>
            </p:nvSpPr>
            <p:spPr>
              <a:xfrm>
                <a:off x="10147239" y="3111880"/>
                <a:ext cx="10564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3C16586-13D9-4E36-975D-1051D7895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239" y="3111880"/>
                <a:ext cx="10564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68F2B9-BC6B-4FCC-81D6-D893AA374094}"/>
                  </a:ext>
                </a:extLst>
              </p:cNvPr>
              <p:cNvSpPr txBox="1"/>
              <p:nvPr/>
            </p:nvSpPr>
            <p:spPr>
              <a:xfrm>
                <a:off x="7974851" y="5447576"/>
                <a:ext cx="15331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68F2B9-BC6B-4FCC-81D6-D893AA374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51" y="5447576"/>
                <a:ext cx="153313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56D588-8A5C-41B1-A88A-D3C1D019CE63}"/>
                  </a:ext>
                </a:extLst>
              </p:cNvPr>
              <p:cNvSpPr txBox="1"/>
              <p:nvPr/>
            </p:nvSpPr>
            <p:spPr>
              <a:xfrm>
                <a:off x="9017813" y="5307384"/>
                <a:ext cx="1944208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56D588-8A5C-41B1-A88A-D3C1D019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813" y="5307384"/>
                <a:ext cx="1944208" cy="14529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7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1CF9-5D34-459A-8C12-DADDFA1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" y="723935"/>
            <a:ext cx="3718451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A more complicated Example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B701CB-9548-460D-9FF5-6C7700934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t="4474" r="2450" b="16420"/>
          <a:stretch/>
        </p:blipFill>
        <p:spPr>
          <a:xfrm>
            <a:off x="4314550" y="4470663"/>
            <a:ext cx="2688477" cy="2272683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356DD77-49F4-42C9-9F19-F39336C86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16472" r="2468" b="18744"/>
          <a:stretch/>
        </p:blipFill>
        <p:spPr>
          <a:xfrm>
            <a:off x="4315348" y="456345"/>
            <a:ext cx="2456117" cy="1687019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96EE632-B60D-4715-8C9E-6B0F084CAE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7" t="4114" r="2160" b="16197"/>
          <a:stretch/>
        </p:blipFill>
        <p:spPr>
          <a:xfrm>
            <a:off x="4368041" y="2336622"/>
            <a:ext cx="2408172" cy="20425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DD6B39-3CD5-450A-B1DF-A69E83EE66FA}"/>
                  </a:ext>
                </a:extLst>
              </p:cNvPr>
              <p:cNvSpPr txBox="1"/>
              <p:nvPr/>
            </p:nvSpPr>
            <p:spPr>
              <a:xfrm>
                <a:off x="4249295" y="280555"/>
                <a:ext cx="6557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DD6B39-3CD5-450A-B1DF-A69E83EE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295" y="280555"/>
                <a:ext cx="65575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BB05C0-B33D-4FDC-B5A8-AA0D01A2FCD9}"/>
                  </a:ext>
                </a:extLst>
              </p:cNvPr>
              <p:cNvSpPr txBox="1"/>
              <p:nvPr/>
            </p:nvSpPr>
            <p:spPr>
              <a:xfrm>
                <a:off x="4135917" y="2359787"/>
                <a:ext cx="662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ABB05C0-B33D-4FDC-B5A8-AA0D01A2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917" y="2359787"/>
                <a:ext cx="66287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CF8AE4-9E4A-4FF2-9D9E-1420AFCCE5D0}"/>
                  </a:ext>
                </a:extLst>
              </p:cNvPr>
              <p:cNvSpPr txBox="1"/>
              <p:nvPr/>
            </p:nvSpPr>
            <p:spPr>
              <a:xfrm>
                <a:off x="4577173" y="4552194"/>
                <a:ext cx="6628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CF8AE4-9E4A-4FF2-9D9E-1420AFCC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73" y="4552194"/>
                <a:ext cx="662874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50A791-97A7-406D-A8CE-910385FEF284}"/>
                  </a:ext>
                </a:extLst>
              </p:cNvPr>
              <p:cNvSpPr txBox="1"/>
              <p:nvPr/>
            </p:nvSpPr>
            <p:spPr>
              <a:xfrm>
                <a:off x="7211246" y="280555"/>
                <a:ext cx="6664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50A791-97A7-406D-A8CE-910385FEF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246" y="280555"/>
                <a:ext cx="66640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512A27-EEE1-4808-B90D-2F0C4854EF75}"/>
                  </a:ext>
                </a:extLst>
              </p:cNvPr>
              <p:cNvSpPr txBox="1"/>
              <p:nvPr/>
            </p:nvSpPr>
            <p:spPr>
              <a:xfrm>
                <a:off x="7204129" y="2608080"/>
                <a:ext cx="673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512A27-EEE1-4808-B90D-2F0C4854E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129" y="2608080"/>
                <a:ext cx="6735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A67A33-639C-435D-A4D9-95B78EB5E998}"/>
                  </a:ext>
                </a:extLst>
              </p:cNvPr>
              <p:cNvSpPr txBox="1"/>
              <p:nvPr/>
            </p:nvSpPr>
            <p:spPr>
              <a:xfrm>
                <a:off x="7409969" y="4902226"/>
                <a:ext cx="673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1A67A33-639C-435D-A4D9-95B78EB5E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969" y="4902226"/>
                <a:ext cx="673518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B7E865-DE9F-4880-B76F-C564EA8E1CDF}"/>
              </a:ext>
            </a:extLst>
          </p:cNvPr>
          <p:cNvCxnSpPr/>
          <p:nvPr/>
        </p:nvCxnSpPr>
        <p:spPr>
          <a:xfrm>
            <a:off x="4037824" y="2245139"/>
            <a:ext cx="815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4676D3-301F-42BB-A87B-CF5DBF8C23D3}"/>
              </a:ext>
            </a:extLst>
          </p:cNvPr>
          <p:cNvCxnSpPr/>
          <p:nvPr/>
        </p:nvCxnSpPr>
        <p:spPr>
          <a:xfrm>
            <a:off x="4037824" y="4470663"/>
            <a:ext cx="815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D57F6C-D146-4C64-A7EB-2961660993AC}"/>
                  </a:ext>
                </a:extLst>
              </p:cNvPr>
              <p:cNvSpPr txBox="1"/>
              <p:nvPr/>
            </p:nvSpPr>
            <p:spPr>
              <a:xfrm>
                <a:off x="8083487" y="4597599"/>
                <a:ext cx="4500979" cy="2130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D57F6C-D146-4C64-A7EB-296166099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487" y="4597599"/>
                <a:ext cx="4500979" cy="21304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FD0B49-C8D5-425A-866B-6A8C53FF769E}"/>
                  </a:ext>
                </a:extLst>
              </p:cNvPr>
              <p:cNvSpPr txBox="1"/>
              <p:nvPr/>
            </p:nvSpPr>
            <p:spPr>
              <a:xfrm>
                <a:off x="8083057" y="2297860"/>
                <a:ext cx="2898621" cy="2130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FD0B49-C8D5-425A-866B-6A8C53FF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057" y="2297860"/>
                <a:ext cx="2898621" cy="21304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F567FF-5F28-4F84-B07D-87C902F310CD}"/>
                  </a:ext>
                </a:extLst>
              </p:cNvPr>
              <p:cNvSpPr txBox="1"/>
              <p:nvPr/>
            </p:nvSpPr>
            <p:spPr>
              <a:xfrm>
                <a:off x="8083058" y="135805"/>
                <a:ext cx="4500979" cy="2130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F567FF-5F28-4F84-B07D-87C902F31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058" y="135805"/>
                <a:ext cx="4500979" cy="21304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4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6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71CF9-5D34-459A-8C12-DADDFA1F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6" y="497731"/>
            <a:ext cx="3879542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Final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70CF3-604F-481A-B291-EDC5FF8D70D6}"/>
              </a:ext>
            </a:extLst>
          </p:cNvPr>
          <p:cNvSpPr txBox="1"/>
          <p:nvPr/>
        </p:nvSpPr>
        <p:spPr>
          <a:xfrm>
            <a:off x="4287915" y="-10138"/>
            <a:ext cx="78826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Tested the program on multiple graphs (both isomorphic and non isomorphic)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be used to simplify complicated graphs (Show they are isomorphic to graphs with more “well known” properties).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work to further improve efficiency of the program (so it can run for graphs with a large number of vertices quickly)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can be found at:               Run directly in your browser: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6AC11-3623-4E4A-991C-620430EF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267" y="4908594"/>
            <a:ext cx="1808982" cy="1837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6CAD4-4BAE-4626-8EBE-585C7DDB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925" y="4908594"/>
            <a:ext cx="1844874" cy="18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403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Program To Find The Permutation Matrix That Shows If Two Graphs Are Isomorphic From Their Adjacency Matrices</vt:lpstr>
      <vt:lpstr>The Idea</vt:lpstr>
      <vt:lpstr>PowerPoint Presentation</vt:lpstr>
      <vt:lpstr>Isomorphism</vt:lpstr>
      <vt:lpstr>Adjacency Matrix</vt:lpstr>
      <vt:lpstr>New Definition of Isomorphism</vt:lpstr>
      <vt:lpstr>A more complicated Example</vt:lpstr>
      <vt:lpstr>Final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To Find The Permutation Matrix That Shows If Two Graphs Are Isomorphic From Their Adjacency Matrices</dc:title>
  <dc:creator>Rohan Mitra</dc:creator>
  <cp:lastModifiedBy>Rohan Mitra</cp:lastModifiedBy>
  <cp:revision>51</cp:revision>
  <dcterms:created xsi:type="dcterms:W3CDTF">2021-04-09T11:29:25Z</dcterms:created>
  <dcterms:modified xsi:type="dcterms:W3CDTF">2021-04-09T15:41:15Z</dcterms:modified>
</cp:coreProperties>
</file>