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ift\Downloads\COVID-19-Data-FCSC-21032021-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ift\Downloads\COVID-19-Data-FCSC-21032021-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ift\Downloads\COVID-19-Data-FCSC-21032021-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Effect of Vaccines on </a:t>
            </a:r>
            <a:r>
              <a:rPr lang="en-US" sz="1400" b="0" i="0" u="none" strike="noStrike" baseline="0">
                <a:effectLst/>
              </a:rPr>
              <a:t>Active and Recovered Cases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Recovered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Sheet1!$E$317:$E$391</c:f>
              <c:numCache>
                <c:formatCode>#,##0</c:formatCode>
                <c:ptCount val="75"/>
                <c:pt idx="0">
                  <c:v>2199</c:v>
                </c:pt>
                <c:pt idx="1">
                  <c:v>3658</c:v>
                </c:pt>
                <c:pt idx="2">
                  <c:v>2218</c:v>
                </c:pt>
                <c:pt idx="3">
                  <c:v>2264</c:v>
                </c:pt>
                <c:pt idx="4">
                  <c:v>2454</c:v>
                </c:pt>
                <c:pt idx="5">
                  <c:v>2252</c:v>
                </c:pt>
                <c:pt idx="6">
                  <c:v>2195</c:v>
                </c:pt>
                <c:pt idx="7">
                  <c:v>2588</c:v>
                </c:pt>
                <c:pt idx="8">
                  <c:v>2671</c:v>
                </c:pt>
                <c:pt idx="9">
                  <c:v>3168</c:v>
                </c:pt>
                <c:pt idx="10">
                  <c:v>3118</c:v>
                </c:pt>
                <c:pt idx="11">
                  <c:v>3268</c:v>
                </c:pt>
                <c:pt idx="12">
                  <c:v>2990</c:v>
                </c:pt>
                <c:pt idx="13">
                  <c:v>3311</c:v>
                </c:pt>
                <c:pt idx="14">
                  <c:v>3746</c:v>
                </c:pt>
                <c:pt idx="15">
                  <c:v>3901</c:v>
                </c:pt>
                <c:pt idx="16">
                  <c:v>3945</c:v>
                </c:pt>
                <c:pt idx="17">
                  <c:v>4051</c:v>
                </c:pt>
                <c:pt idx="18">
                  <c:v>4166</c:v>
                </c:pt>
                <c:pt idx="19">
                  <c:v>3820</c:v>
                </c:pt>
                <c:pt idx="20">
                  <c:v>3890</c:v>
                </c:pt>
                <c:pt idx="21">
                  <c:v>4536</c:v>
                </c:pt>
                <c:pt idx="22">
                  <c:v>3294</c:v>
                </c:pt>
                <c:pt idx="23">
                  <c:v>2975</c:v>
                </c:pt>
                <c:pt idx="24">
                  <c:v>2770</c:v>
                </c:pt>
                <c:pt idx="25">
                  <c:v>4189</c:v>
                </c:pt>
                <c:pt idx="26">
                  <c:v>4452</c:v>
                </c:pt>
                <c:pt idx="27">
                  <c:v>3791</c:v>
                </c:pt>
                <c:pt idx="28">
                  <c:v>4075</c:v>
                </c:pt>
                <c:pt idx="29">
                  <c:v>3904</c:v>
                </c:pt>
                <c:pt idx="30">
                  <c:v>3860</c:v>
                </c:pt>
                <c:pt idx="31">
                  <c:v>4041</c:v>
                </c:pt>
                <c:pt idx="32">
                  <c:v>4678</c:v>
                </c:pt>
                <c:pt idx="33">
                  <c:v>3933</c:v>
                </c:pt>
                <c:pt idx="34">
                  <c:v>3368</c:v>
                </c:pt>
                <c:pt idx="35">
                  <c:v>2993</c:v>
                </c:pt>
                <c:pt idx="36">
                  <c:v>3734</c:v>
                </c:pt>
                <c:pt idx="37">
                  <c:v>3404</c:v>
                </c:pt>
                <c:pt idx="38">
                  <c:v>3589</c:v>
                </c:pt>
                <c:pt idx="39">
                  <c:v>5059</c:v>
                </c:pt>
                <c:pt idx="40">
                  <c:v>4892</c:v>
                </c:pt>
                <c:pt idx="41">
                  <c:v>3634</c:v>
                </c:pt>
                <c:pt idx="42">
                  <c:v>3570</c:v>
                </c:pt>
                <c:pt idx="43">
                  <c:v>3431</c:v>
                </c:pt>
                <c:pt idx="44">
                  <c:v>4349</c:v>
                </c:pt>
                <c:pt idx="45">
                  <c:v>4298</c:v>
                </c:pt>
                <c:pt idx="46">
                  <c:v>3684</c:v>
                </c:pt>
                <c:pt idx="47">
                  <c:v>3355</c:v>
                </c:pt>
                <c:pt idx="48">
                  <c:v>3515</c:v>
                </c:pt>
                <c:pt idx="49">
                  <c:v>3814</c:v>
                </c:pt>
                <c:pt idx="50">
                  <c:v>4678</c:v>
                </c:pt>
                <c:pt idx="51">
                  <c:v>2478</c:v>
                </c:pt>
                <c:pt idx="52">
                  <c:v>2171</c:v>
                </c:pt>
                <c:pt idx="53">
                  <c:v>1517</c:v>
                </c:pt>
                <c:pt idx="54">
                  <c:v>1107</c:v>
                </c:pt>
                <c:pt idx="55">
                  <c:v>1666</c:v>
                </c:pt>
                <c:pt idx="56">
                  <c:v>1589</c:v>
                </c:pt>
                <c:pt idx="57">
                  <c:v>1691</c:v>
                </c:pt>
                <c:pt idx="58">
                  <c:v>2026</c:v>
                </c:pt>
                <c:pt idx="59">
                  <c:v>1901</c:v>
                </c:pt>
                <c:pt idx="60">
                  <c:v>1587</c:v>
                </c:pt>
                <c:pt idx="61">
                  <c:v>1857</c:v>
                </c:pt>
                <c:pt idx="62">
                  <c:v>1784</c:v>
                </c:pt>
                <c:pt idx="63">
                  <c:v>1693</c:v>
                </c:pt>
                <c:pt idx="64">
                  <c:v>1677</c:v>
                </c:pt>
                <c:pt idx="65">
                  <c:v>1736</c:v>
                </c:pt>
                <c:pt idx="66">
                  <c:v>1939</c:v>
                </c:pt>
                <c:pt idx="67">
                  <c:v>2169</c:v>
                </c:pt>
                <c:pt idx="68">
                  <c:v>2438</c:v>
                </c:pt>
                <c:pt idx="69">
                  <c:v>2651</c:v>
                </c:pt>
                <c:pt idx="70">
                  <c:v>2741</c:v>
                </c:pt>
                <c:pt idx="71">
                  <c:v>2628</c:v>
                </c:pt>
                <c:pt idx="72">
                  <c:v>2391</c:v>
                </c:pt>
                <c:pt idx="73">
                  <c:v>2240</c:v>
                </c:pt>
                <c:pt idx="74">
                  <c:v>1960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BA-4653-A66F-E9B9CEA620FC}"/>
            </c:ext>
          </c:extLst>
        </c:ser>
        <c:ser>
          <c:idx val="1"/>
          <c:order val="1"/>
          <c:tx>
            <c:v>Active Cases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Sheet1!$H$317:$H$391</c:f>
              <c:numCache>
                <c:formatCode>#,##0</c:formatCode>
                <c:ptCount val="75"/>
                <c:pt idx="0">
                  <c:v>22557</c:v>
                </c:pt>
                <c:pt idx="1">
                  <c:v>21882</c:v>
                </c:pt>
                <c:pt idx="2">
                  <c:v>22611</c:v>
                </c:pt>
                <c:pt idx="3" formatCode="General">
                  <c:v>23340</c:v>
                </c:pt>
                <c:pt idx="4">
                  <c:v>23756</c:v>
                </c:pt>
                <c:pt idx="5">
                  <c:v>23905</c:v>
                </c:pt>
                <c:pt idx="6">
                  <c:v>24947</c:v>
                </c:pt>
                <c:pt idx="7">
                  <c:v>25715</c:v>
                </c:pt>
                <c:pt idx="8">
                  <c:v>26423</c:v>
                </c:pt>
                <c:pt idx="9">
                  <c:v>26655</c:v>
                </c:pt>
                <c:pt idx="10">
                  <c:v>26962</c:v>
                </c:pt>
                <c:pt idx="11">
                  <c:v>27142</c:v>
                </c:pt>
                <c:pt idx="12">
                  <c:v>27617</c:v>
                </c:pt>
                <c:pt idx="13">
                  <c:v>27792</c:v>
                </c:pt>
                <c:pt idx="14">
                  <c:v>27546</c:v>
                </c:pt>
                <c:pt idx="15">
                  <c:v>27170</c:v>
                </c:pt>
                <c:pt idx="16">
                  <c:v>26767</c:v>
                </c:pt>
                <c:pt idx="17">
                  <c:v>26275</c:v>
                </c:pt>
                <c:pt idx="18">
                  <c:v>25679</c:v>
                </c:pt>
                <c:pt idx="19">
                  <c:v>25444</c:v>
                </c:pt>
                <c:pt idx="20">
                  <c:v>25148</c:v>
                </c:pt>
                <c:pt idx="21">
                  <c:v>24545</c:v>
                </c:pt>
                <c:pt idx="22">
                  <c:v>25209</c:v>
                </c:pt>
                <c:pt idx="23">
                  <c:v>26189</c:v>
                </c:pt>
                <c:pt idx="24">
                  <c:v>27054</c:v>
                </c:pt>
                <c:pt idx="25">
                  <c:v>25801</c:v>
                </c:pt>
                <c:pt idx="26">
                  <c:v>24070</c:v>
                </c:pt>
                <c:pt idx="27">
                  <c:v>23582</c:v>
                </c:pt>
                <c:pt idx="28">
                  <c:v>23472</c:v>
                </c:pt>
                <c:pt idx="29">
                  <c:v>22807</c:v>
                </c:pt>
                <c:pt idx="30">
                  <c:v>22184</c:v>
                </c:pt>
                <c:pt idx="31">
                  <c:v>21407</c:v>
                </c:pt>
                <c:pt idx="32">
                  <c:v>19815</c:v>
                </c:pt>
                <c:pt idx="33">
                  <c:v>18671</c:v>
                </c:pt>
                <c:pt idx="34">
                  <c:v>18596</c:v>
                </c:pt>
                <c:pt idx="35">
                  <c:v>19133</c:v>
                </c:pt>
                <c:pt idx="36">
                  <c:v>18906</c:v>
                </c:pt>
                <c:pt idx="37">
                  <c:v>18797</c:v>
                </c:pt>
                <c:pt idx="38">
                  <c:v>17824</c:v>
                </c:pt>
                <c:pt idx="39">
                  <c:v>15919</c:v>
                </c:pt>
                <c:pt idx="40">
                  <c:v>14137</c:v>
                </c:pt>
                <c:pt idx="41">
                  <c:v>13725</c:v>
                </c:pt>
                <c:pt idx="42">
                  <c:v>13593</c:v>
                </c:pt>
                <c:pt idx="43">
                  <c:v>13438</c:v>
                </c:pt>
                <c:pt idx="44">
                  <c:v>12209</c:v>
                </c:pt>
                <c:pt idx="45">
                  <c:v>11054</c:v>
                </c:pt>
                <c:pt idx="46">
                  <c:v>9603</c:v>
                </c:pt>
                <c:pt idx="47">
                  <c:v>8338</c:v>
                </c:pt>
                <c:pt idx="48">
                  <c:v>7823</c:v>
                </c:pt>
                <c:pt idx="49">
                  <c:v>7092</c:v>
                </c:pt>
                <c:pt idx="50">
                  <c:v>5421</c:v>
                </c:pt>
                <c:pt idx="51">
                  <c:v>6425</c:v>
                </c:pt>
                <c:pt idx="52">
                  <c:v>7673</c:v>
                </c:pt>
                <c:pt idx="53">
                  <c:v>9078</c:v>
                </c:pt>
                <c:pt idx="54">
                  <c:v>10480</c:v>
                </c:pt>
                <c:pt idx="55">
                  <c:v>11520</c:v>
                </c:pt>
                <c:pt idx="56">
                  <c:v>12607</c:v>
                </c:pt>
                <c:pt idx="57">
                  <c:v>13641</c:v>
                </c:pt>
                <c:pt idx="58">
                  <c:v>14677</c:v>
                </c:pt>
                <c:pt idx="59">
                  <c:v>15721</c:v>
                </c:pt>
                <c:pt idx="60">
                  <c:v>16735</c:v>
                </c:pt>
                <c:pt idx="61">
                  <c:v>17348</c:v>
                </c:pt>
                <c:pt idx="62">
                  <c:v>17927</c:v>
                </c:pt>
                <c:pt idx="63">
                  <c:v>18430</c:v>
                </c:pt>
                <c:pt idx="64">
                  <c:v>18824</c:v>
                </c:pt>
                <c:pt idx="65">
                  <c:v>19329</c:v>
                </c:pt>
                <c:pt idx="66">
                  <c:v>19539</c:v>
                </c:pt>
                <c:pt idx="67">
                  <c:v>19355</c:v>
                </c:pt>
                <c:pt idx="68">
                  <c:v>18808</c:v>
                </c:pt>
                <c:pt idx="69">
                  <c:v>18171</c:v>
                </c:pt>
                <c:pt idx="70">
                  <c:v>17473</c:v>
                </c:pt>
                <c:pt idx="71">
                  <c:v>16936</c:v>
                </c:pt>
                <c:pt idx="72">
                  <c:v>16701</c:v>
                </c:pt>
                <c:pt idx="73">
                  <c:v>16469</c:v>
                </c:pt>
                <c:pt idx="74">
                  <c:v>16221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BA-4653-A66F-E9B9CEA62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3420976"/>
        <c:axId val="1353420560"/>
      </c:lineChart>
      <c:catAx>
        <c:axId val="1353420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Days</a:t>
                </a:r>
                <a:r>
                  <a:rPr lang="en-US" baseline="0"/>
                  <a:t> Since Vaccines Administered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420560"/>
        <c:crosses val="autoZero"/>
        <c:auto val="1"/>
        <c:lblAlgn val="ctr"/>
        <c:lblOffset val="100"/>
        <c:tickMarkSkip val="1"/>
        <c:noMultiLvlLbl val="0"/>
      </c:catAx>
      <c:valAx>
        <c:axId val="135342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Active and Recovered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420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Effect of Vaccines on Confirmed</a:t>
            </a:r>
            <a:r>
              <a:rPr lang="en-US" baseline="0"/>
              <a:t> </a:t>
            </a:r>
            <a:r>
              <a:rPr lang="en-US"/>
              <a:t>Cases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Sheet1!$D$318:$D$391</c:f>
              <c:numCache>
                <c:formatCode>#,##0</c:formatCode>
                <c:ptCount val="74"/>
                <c:pt idx="0">
                  <c:v>2988</c:v>
                </c:pt>
                <c:pt idx="1">
                  <c:v>2950</c:v>
                </c:pt>
                <c:pt idx="2">
                  <c:v>2998</c:v>
                </c:pt>
                <c:pt idx="3">
                  <c:v>2876</c:v>
                </c:pt>
                <c:pt idx="4">
                  <c:v>2404</c:v>
                </c:pt>
                <c:pt idx="5" formatCode="General">
                  <c:v>3243</c:v>
                </c:pt>
                <c:pt idx="6">
                  <c:v>3362</c:v>
                </c:pt>
                <c:pt idx="7">
                  <c:v>3382</c:v>
                </c:pt>
                <c:pt idx="8">
                  <c:v>3407</c:v>
                </c:pt>
                <c:pt idx="9">
                  <c:v>3432</c:v>
                </c:pt>
                <c:pt idx="10">
                  <c:v>3453</c:v>
                </c:pt>
                <c:pt idx="11">
                  <c:v>3471</c:v>
                </c:pt>
                <c:pt idx="12">
                  <c:v>3491</c:v>
                </c:pt>
                <c:pt idx="13">
                  <c:v>3506</c:v>
                </c:pt>
                <c:pt idx="14">
                  <c:v>3529</c:v>
                </c:pt>
                <c:pt idx="15">
                  <c:v>3552</c:v>
                </c:pt>
                <c:pt idx="16">
                  <c:v>3566</c:v>
                </c:pt>
                <c:pt idx="17">
                  <c:v>3579</c:v>
                </c:pt>
                <c:pt idx="18">
                  <c:v>3591</c:v>
                </c:pt>
                <c:pt idx="19">
                  <c:v>3601</c:v>
                </c:pt>
                <c:pt idx="20">
                  <c:v>3939</c:v>
                </c:pt>
                <c:pt idx="21">
                  <c:v>3966</c:v>
                </c:pt>
                <c:pt idx="22">
                  <c:v>3962</c:v>
                </c:pt>
                <c:pt idx="23">
                  <c:v>3647</c:v>
                </c:pt>
                <c:pt idx="24">
                  <c:v>2948</c:v>
                </c:pt>
                <c:pt idx="25">
                  <c:v>2730</c:v>
                </c:pt>
                <c:pt idx="26">
                  <c:v>3310</c:v>
                </c:pt>
                <c:pt idx="27">
                  <c:v>3977</c:v>
                </c:pt>
                <c:pt idx="28">
                  <c:v>3249</c:v>
                </c:pt>
                <c:pt idx="29">
                  <c:v>3251</c:v>
                </c:pt>
                <c:pt idx="30">
                  <c:v>3276</c:v>
                </c:pt>
                <c:pt idx="31">
                  <c:v>3093</c:v>
                </c:pt>
                <c:pt idx="32">
                  <c:v>2798</c:v>
                </c:pt>
                <c:pt idx="33">
                  <c:v>3310</c:v>
                </c:pt>
                <c:pt idx="34">
                  <c:v>3539</c:v>
                </c:pt>
                <c:pt idx="35">
                  <c:v>3525</c:v>
                </c:pt>
                <c:pt idx="36">
                  <c:v>3307</c:v>
                </c:pt>
                <c:pt idx="37">
                  <c:v>2631</c:v>
                </c:pt>
                <c:pt idx="38">
                  <c:v>3167</c:v>
                </c:pt>
                <c:pt idx="39">
                  <c:v>3123</c:v>
                </c:pt>
                <c:pt idx="40">
                  <c:v>3236</c:v>
                </c:pt>
                <c:pt idx="41">
                  <c:v>3452</c:v>
                </c:pt>
                <c:pt idx="42">
                  <c:v>3294</c:v>
                </c:pt>
                <c:pt idx="43">
                  <c:v>3140</c:v>
                </c:pt>
                <c:pt idx="44">
                  <c:v>3158</c:v>
                </c:pt>
                <c:pt idx="45">
                  <c:v>2250</c:v>
                </c:pt>
                <c:pt idx="46">
                  <c:v>2105</c:v>
                </c:pt>
                <c:pt idx="47">
                  <c:v>3005</c:v>
                </c:pt>
                <c:pt idx="48">
                  <c:v>3102</c:v>
                </c:pt>
                <c:pt idx="49">
                  <c:v>3025</c:v>
                </c:pt>
                <c:pt idx="50">
                  <c:v>3498</c:v>
                </c:pt>
                <c:pt idx="51">
                  <c:v>3434</c:v>
                </c:pt>
                <c:pt idx="52">
                  <c:v>2930</c:v>
                </c:pt>
                <c:pt idx="53">
                  <c:v>2526</c:v>
                </c:pt>
                <c:pt idx="54">
                  <c:v>2721</c:v>
                </c:pt>
                <c:pt idx="55">
                  <c:v>2692</c:v>
                </c:pt>
                <c:pt idx="56">
                  <c:v>2742</c:v>
                </c:pt>
                <c:pt idx="57">
                  <c:v>3072</c:v>
                </c:pt>
                <c:pt idx="58">
                  <c:v>2959</c:v>
                </c:pt>
                <c:pt idx="59">
                  <c:v>2613</c:v>
                </c:pt>
                <c:pt idx="60">
                  <c:v>2483</c:v>
                </c:pt>
                <c:pt idx="61">
                  <c:v>2373</c:v>
                </c:pt>
                <c:pt idx="62">
                  <c:v>2204</c:v>
                </c:pt>
                <c:pt idx="63">
                  <c:v>2087</c:v>
                </c:pt>
                <c:pt idx="64">
                  <c:v>2250</c:v>
                </c:pt>
                <c:pt idx="65">
                  <c:v>2159</c:v>
                </c:pt>
                <c:pt idx="66">
                  <c:v>1992</c:v>
                </c:pt>
                <c:pt idx="67">
                  <c:v>1898</c:v>
                </c:pt>
                <c:pt idx="68">
                  <c:v>2018</c:v>
                </c:pt>
                <c:pt idx="69">
                  <c:v>2051</c:v>
                </c:pt>
                <c:pt idx="70">
                  <c:v>2101</c:v>
                </c:pt>
                <c:pt idx="71">
                  <c:v>2160</c:v>
                </c:pt>
                <c:pt idx="72">
                  <c:v>2013</c:v>
                </c:pt>
                <c:pt idx="73">
                  <c:v>1717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5A-40B1-B0EF-20BA8F0E1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2260064"/>
        <c:axId val="1272262560"/>
      </c:lineChart>
      <c:catAx>
        <c:axId val="1272260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Days</a:t>
                </a:r>
                <a:r>
                  <a:rPr lang="en-US" baseline="0"/>
                  <a:t> Since Vaccines Administered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262560"/>
        <c:crosses val="autoZero"/>
        <c:auto val="1"/>
        <c:lblAlgn val="ctr"/>
        <c:lblOffset val="100"/>
        <c:noMultiLvlLbl val="0"/>
      </c:catAx>
      <c:valAx>
        <c:axId val="1272262560"/>
        <c:scaling>
          <c:orientation val="minMax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Confirmed</a:t>
                </a:r>
                <a:r>
                  <a:rPr lang="en-US" baseline="0"/>
                  <a:t> Cases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26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Effect</a:t>
            </a:r>
            <a:r>
              <a:rPr lang="en-US" baseline="0"/>
              <a:t> of Vaccines on Confirmed Deaths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Sheet1!$F$317:$F$391</c:f>
              <c:numCache>
                <c:formatCode>#,##0</c:formatCode>
                <c:ptCount val="75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 formatCode="General">
                  <c:v>5</c:v>
                </c:pt>
                <c:pt idx="4">
                  <c:v>6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7</c:v>
                </c:pt>
                <c:pt idx="10">
                  <c:v>7</c:v>
                </c:pt>
                <c:pt idx="11">
                  <c:v>5</c:v>
                </c:pt>
                <c:pt idx="12">
                  <c:v>6</c:v>
                </c:pt>
                <c:pt idx="13">
                  <c:v>5</c:v>
                </c:pt>
                <c:pt idx="14">
                  <c:v>6</c:v>
                </c:pt>
                <c:pt idx="15">
                  <c:v>4</c:v>
                </c:pt>
                <c:pt idx="16">
                  <c:v>10</c:v>
                </c:pt>
                <c:pt idx="17">
                  <c:v>7</c:v>
                </c:pt>
                <c:pt idx="18">
                  <c:v>9</c:v>
                </c:pt>
                <c:pt idx="19">
                  <c:v>6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7</c:v>
                </c:pt>
                <c:pt idx="24">
                  <c:v>12</c:v>
                </c:pt>
                <c:pt idx="25">
                  <c:v>12</c:v>
                </c:pt>
                <c:pt idx="26">
                  <c:v>9</c:v>
                </c:pt>
                <c:pt idx="27">
                  <c:v>7</c:v>
                </c:pt>
                <c:pt idx="28">
                  <c:v>12</c:v>
                </c:pt>
                <c:pt idx="29">
                  <c:v>10</c:v>
                </c:pt>
                <c:pt idx="30">
                  <c:v>14</c:v>
                </c:pt>
                <c:pt idx="31">
                  <c:v>12</c:v>
                </c:pt>
                <c:pt idx="32">
                  <c:v>7</c:v>
                </c:pt>
                <c:pt idx="33">
                  <c:v>9</c:v>
                </c:pt>
                <c:pt idx="34">
                  <c:v>17</c:v>
                </c:pt>
                <c:pt idx="35">
                  <c:v>9</c:v>
                </c:pt>
                <c:pt idx="36">
                  <c:v>18</c:v>
                </c:pt>
                <c:pt idx="37">
                  <c:v>12</c:v>
                </c:pt>
                <c:pt idx="38">
                  <c:v>15</c:v>
                </c:pt>
                <c:pt idx="39">
                  <c:v>13</c:v>
                </c:pt>
                <c:pt idx="40">
                  <c:v>13</c:v>
                </c:pt>
                <c:pt idx="41">
                  <c:v>14</c:v>
                </c:pt>
                <c:pt idx="42">
                  <c:v>14</c:v>
                </c:pt>
                <c:pt idx="43">
                  <c:v>18</c:v>
                </c:pt>
                <c:pt idx="44">
                  <c:v>20</c:v>
                </c:pt>
                <c:pt idx="45">
                  <c:v>15</c:v>
                </c:pt>
                <c:pt idx="46">
                  <c:v>17</c:v>
                </c:pt>
                <c:pt idx="47">
                  <c:v>15</c:v>
                </c:pt>
                <c:pt idx="48">
                  <c:v>5</c:v>
                </c:pt>
                <c:pt idx="49">
                  <c:v>19</c:v>
                </c:pt>
                <c:pt idx="50">
                  <c:v>18</c:v>
                </c:pt>
                <c:pt idx="51">
                  <c:v>16</c:v>
                </c:pt>
                <c:pt idx="52">
                  <c:v>15</c:v>
                </c:pt>
                <c:pt idx="53">
                  <c:v>8</c:v>
                </c:pt>
                <c:pt idx="54">
                  <c:v>17</c:v>
                </c:pt>
                <c:pt idx="55">
                  <c:v>15</c:v>
                </c:pt>
                <c:pt idx="56">
                  <c:v>16</c:v>
                </c:pt>
                <c:pt idx="57">
                  <c:v>17</c:v>
                </c:pt>
                <c:pt idx="58">
                  <c:v>10</c:v>
                </c:pt>
                <c:pt idx="59">
                  <c:v>14</c:v>
                </c:pt>
                <c:pt idx="60">
                  <c:v>12</c:v>
                </c:pt>
                <c:pt idx="61">
                  <c:v>13</c:v>
                </c:pt>
                <c:pt idx="62">
                  <c:v>10</c:v>
                </c:pt>
                <c:pt idx="63">
                  <c:v>8</c:v>
                </c:pt>
                <c:pt idx="64">
                  <c:v>16</c:v>
                </c:pt>
                <c:pt idx="65">
                  <c:v>9</c:v>
                </c:pt>
                <c:pt idx="66">
                  <c:v>10</c:v>
                </c:pt>
                <c:pt idx="67">
                  <c:v>7</c:v>
                </c:pt>
                <c:pt idx="68">
                  <c:v>7</c:v>
                </c:pt>
                <c:pt idx="69">
                  <c:v>4</c:v>
                </c:pt>
                <c:pt idx="70">
                  <c:v>8</c:v>
                </c:pt>
                <c:pt idx="71">
                  <c:v>10</c:v>
                </c:pt>
                <c:pt idx="72">
                  <c:v>4</c:v>
                </c:pt>
                <c:pt idx="73">
                  <c:v>5</c:v>
                </c:pt>
                <c:pt idx="7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1A-4717-9E80-2A5F16DE6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7371904"/>
        <c:axId val="1357382720"/>
      </c:lineChart>
      <c:catAx>
        <c:axId val="1357371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Days Since Vaccines</a:t>
                </a:r>
                <a:r>
                  <a:rPr lang="en-US" baseline="0"/>
                  <a:t> Administered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382720"/>
        <c:crosses val="autoZero"/>
        <c:auto val="1"/>
        <c:lblAlgn val="ctr"/>
        <c:lblOffset val="100"/>
        <c:noMultiLvlLbl val="0"/>
      </c:catAx>
      <c:valAx>
        <c:axId val="13573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Confirmed</a:t>
                </a:r>
                <a:r>
                  <a:rPr lang="en-US" baseline="0"/>
                  <a:t> Deaths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371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0C4E-F21B-4310-9645-067608CE3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F320B-DD67-425F-8109-FEAF16BD1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4E014-CB12-4177-9276-92579C23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DB01-03B7-45AF-B2FA-F010D73F701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92FF-2669-47B0-A771-3164AD5F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5D32-E2F7-4BFF-9B81-6D2D8FA8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01B8-8F07-42BC-9567-D57723E0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0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C6BC-9A35-4246-BD8C-BA7C5123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9D350-CF8A-4CBD-BF8D-08A07AB23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0D612-DE9D-4A51-A3E1-C8E64222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DB01-03B7-45AF-B2FA-F010D73F701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FB68-212D-441D-AE37-A3B811CB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DF0A-58D6-40BC-AF68-0333029A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01B8-8F07-42BC-9567-D57723E0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9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2B876-D6D9-4C3B-B5D0-EB68D19CC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DF5D1-99D2-4BDB-999B-3C27CF765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6E804-18F0-4555-BFDC-AA031EC3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DB01-03B7-45AF-B2FA-F010D73F701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6442-17A9-46BA-BE07-3C3F628A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02BBC-4B31-41AC-B536-19EFF057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01B8-8F07-42BC-9567-D57723E0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BE57-98D3-40AE-9465-872E6B4F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1080-E973-4D2B-A451-FA194A2D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74701-996B-47D4-91B8-47F1DDFD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DB01-03B7-45AF-B2FA-F010D73F701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76898-AA35-4FF0-9137-08DB1BD4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88172-97BD-4726-86D6-6DD8C7D6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01B8-8F07-42BC-9567-D57723E0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4550-9C8A-41B1-B96F-25D25E77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F67E0-9090-451D-9A40-34CFFF14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C7ADB-6D2F-4159-A546-EF5239CE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DB01-03B7-45AF-B2FA-F010D73F701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1BED-736B-4891-9FFB-ED695749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127E-0293-4CC9-A892-BA3A30DA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01B8-8F07-42BC-9567-D57723E0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1B46-6E3C-4FE0-B1B0-40DCE6D8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4B6B-240F-4531-9745-30DB1E6B0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C4D17-C146-4241-BADA-176DBD988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7DEC8-260A-4382-845D-D1224FE5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DB01-03B7-45AF-B2FA-F010D73F701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CBFA8-6871-4806-A153-DC91A065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6022-6BC5-4719-BBC6-9985F8AD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01B8-8F07-42BC-9567-D57723E0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FC9B-58A6-41AD-9DC9-9D7A5B71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90829-76D4-4FEF-95BB-E20F7E63A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FAB6D-DFF9-4297-B8AC-1E4429804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DC8DC-5106-4E10-8800-E5BAC9050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97CE0-600F-4E1A-82CC-764EA57E5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388D8-CED2-4971-8E9B-3C21E09F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DB01-03B7-45AF-B2FA-F010D73F701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B8938-C66D-49AA-B6B2-8EC8250A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32CC1-D384-49B5-8B10-3A8EBC54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01B8-8F07-42BC-9567-D57723E0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67C8-4401-40AB-87F9-404C055B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AA1B3-5874-4688-BBC3-6857D416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DB01-03B7-45AF-B2FA-F010D73F701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9CCC6-A18C-4878-BB13-8581E592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E76ED-2A99-4A76-BFC8-20E4A84A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01B8-8F07-42BC-9567-D57723E0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6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1AD76-9B52-4E15-A995-A6F7C3BD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DB01-03B7-45AF-B2FA-F010D73F701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F1BE7-3B6E-43E3-AAD2-EDACEDC4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DD1B5-25CE-4020-904D-3BFC5326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01B8-8F07-42BC-9567-D57723E0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2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D715-64A5-4DCA-BDA6-4C77FD86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2F42-E873-4CEA-8231-CC1985AA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3CCC2-C91E-4997-B7C9-FC8D89198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C7411-05F4-4BC3-8989-190831DE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DB01-03B7-45AF-B2FA-F010D73F701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E05CC-532D-410B-9D73-F88009A6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05D8A-85A5-4499-9F1A-A6F56FDC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01B8-8F07-42BC-9567-D57723E0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5901-6B87-434A-B7A0-5AF58B10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A8C56-EFFF-4F37-A1F4-EBDF14989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357DF-5DA7-42BE-9359-82207B82A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B60E3-5D71-4236-AA65-80B08FD2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DB01-03B7-45AF-B2FA-F010D73F701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1A396-88D9-49C2-8A78-9480ABF1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AC36F-4655-4C55-BAE3-A47FB106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01B8-8F07-42BC-9567-D57723E0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03F23-DA20-4711-BC14-F0C778A7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33F1-5190-4E19-80A6-F620491E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851C-E97E-48FE-AC6E-773DAD97A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2DB01-03B7-45AF-B2FA-F010D73F701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F1BEA-CF8F-4B8C-B162-ABD0ED13D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DC9F8-4DC5-4616-B316-99DB0074E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01B8-8F07-42BC-9567-D57723E0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9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06E74B23-8AFC-4037-9D9D-1C4F2D9EC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40AC8-0607-4097-B794-9B29AA63684D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Analyse your data through visualization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71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9737D4-04A0-4794-BE1B-4D9EB07547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4" y="123608"/>
            <a:ext cx="6737196" cy="3305391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33DE4-4CA3-417C-A1F8-70C98CA5D4D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20" y="3095626"/>
            <a:ext cx="6944897" cy="376237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435EC8-9267-4BCB-96E4-E0CBB4F079F6}"/>
              </a:ext>
            </a:extLst>
          </p:cNvPr>
          <p:cNvSpPr txBox="1"/>
          <p:nvPr/>
        </p:nvSpPr>
        <p:spPr>
          <a:xfrm>
            <a:off x="6505576" y="1364110"/>
            <a:ext cx="543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Clear positive correlation (relationship evident)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0EB95-6027-41B8-B3D5-64EA2B0E8A92}"/>
              </a:ext>
            </a:extLst>
          </p:cNvPr>
          <p:cNvSpPr txBox="1"/>
          <p:nvPr/>
        </p:nvSpPr>
        <p:spPr>
          <a:xfrm>
            <a:off x="7077635" y="2045202"/>
            <a:ext cx="428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Confirmed cases increase, so do recoveries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C016D-2EDB-4D5C-8F53-6CAF2D02069C}"/>
              </a:ext>
            </a:extLst>
          </p:cNvPr>
          <p:cNvSpPr txBox="1"/>
          <p:nvPr/>
        </p:nvSpPr>
        <p:spPr>
          <a:xfrm>
            <a:off x="1899821" y="4392038"/>
            <a:ext cx="266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Why?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0372E-9DAB-44D7-BA1C-CBD2BA3DAA9C}"/>
              </a:ext>
            </a:extLst>
          </p:cNvPr>
          <p:cNvSpPr txBox="1"/>
          <p:nvPr/>
        </p:nvSpPr>
        <p:spPr>
          <a:xfrm>
            <a:off x="154600" y="6488668"/>
            <a:ext cx="174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Meriam Mkadmi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0BA037-1645-4753-80A5-259273F5D5DB}"/>
              </a:ext>
            </a:extLst>
          </p:cNvPr>
          <p:cNvCxnSpPr/>
          <p:nvPr/>
        </p:nvCxnSpPr>
        <p:spPr>
          <a:xfrm flipV="1">
            <a:off x="5566299" y="4172505"/>
            <a:ext cx="5801228" cy="25035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95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EF008F-6259-4BD5-99F1-69B67A5A84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0" y="205557"/>
            <a:ext cx="9256029" cy="4135624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E56617-1B7C-4ADE-9543-F89921275998}"/>
              </a:ext>
            </a:extLst>
          </p:cNvPr>
          <p:cNvSpPr txBox="1"/>
          <p:nvPr/>
        </p:nvSpPr>
        <p:spPr>
          <a:xfrm>
            <a:off x="7874493" y="4944862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such a large drop?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65ACE4-8412-4AEB-975F-F353789057F3}"/>
              </a:ext>
            </a:extLst>
          </p:cNvPr>
          <p:cNvCxnSpPr/>
          <p:nvPr/>
        </p:nvCxnSpPr>
        <p:spPr>
          <a:xfrm flipH="1" flipV="1">
            <a:off x="7661429" y="4208016"/>
            <a:ext cx="1509204" cy="79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93743B-35F1-49D9-BB8E-679DBC69A39F}"/>
              </a:ext>
            </a:extLst>
          </p:cNvPr>
          <p:cNvSpPr txBox="1"/>
          <p:nvPr/>
        </p:nvSpPr>
        <p:spPr>
          <a:xfrm>
            <a:off x="692458" y="4859601"/>
            <a:ext cx="5015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do it in python!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(data[‘Day’], data[‘Vaccine’], ’blue’)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8DEEA-CDE4-4B55-9AA3-112D6A187A16}"/>
              </a:ext>
            </a:extLst>
          </p:cNvPr>
          <p:cNvSpPr txBox="1"/>
          <p:nvPr/>
        </p:nvSpPr>
        <p:spPr>
          <a:xfrm>
            <a:off x="154600" y="6488668"/>
            <a:ext cx="174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Meriam </a:t>
            </a:r>
            <a:r>
              <a:rPr lang="en-US" dirty="0" err="1"/>
              <a:t>Mkadmi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2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D0772A-1468-41AE-9E3D-876B7C59FA51}"/>
              </a:ext>
            </a:extLst>
          </p:cNvPr>
          <p:cNvSpPr txBox="1"/>
          <p:nvPr/>
        </p:nvSpPr>
        <p:spPr>
          <a:xfrm>
            <a:off x="142043" y="6347533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Natasha Madhu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FB79CDC-D242-4353-A51C-0EEC5A53C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851742"/>
              </p:ext>
            </p:extLst>
          </p:nvPr>
        </p:nvGraphicFramePr>
        <p:xfrm>
          <a:off x="1110574" y="141135"/>
          <a:ext cx="9970851" cy="483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F9424A-CDF3-49F8-952F-E75EF6D43F45}"/>
              </a:ext>
            </a:extLst>
          </p:cNvPr>
          <p:cNvSpPr txBox="1"/>
          <p:nvPr/>
        </p:nvSpPr>
        <p:spPr>
          <a:xfrm>
            <a:off x="6924583" y="870010"/>
            <a:ext cx="3080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happened on Day 50?</a:t>
            </a:r>
          </a:p>
          <a:p>
            <a:endParaRPr lang="en-US" dirty="0"/>
          </a:p>
          <a:p>
            <a:r>
              <a:rPr lang="en-US" dirty="0"/>
              <a:t>Why did it increase after Day 50?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C2B2D-C953-4B49-A3F9-5D05C5B29C65}"/>
              </a:ext>
            </a:extLst>
          </p:cNvPr>
          <p:cNvSpPr txBox="1"/>
          <p:nvPr/>
        </p:nvSpPr>
        <p:spPr>
          <a:xfrm>
            <a:off x="2115105" y="5174070"/>
            <a:ext cx="6094520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Vaccine Dose 1: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Day 1 onwards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Vaccine Dose 2: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approx. 21 – 28 days after Dose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Fully Vaccinated: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approx. 21 – 28 days after Dose 2</a:t>
            </a:r>
          </a:p>
        </p:txBody>
      </p:sp>
    </p:spTree>
    <p:extLst>
      <p:ext uri="{BB962C8B-B14F-4D97-AF65-F5344CB8AC3E}">
        <p14:creationId xmlns:p14="http://schemas.microsoft.com/office/powerpoint/2010/main" val="186205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145697A-4DF0-4232-A3BD-10F341C94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790625"/>
              </p:ext>
            </p:extLst>
          </p:nvPr>
        </p:nvGraphicFramePr>
        <p:xfrm>
          <a:off x="249080" y="199526"/>
          <a:ext cx="7447860" cy="322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A057F4D-6055-4EB5-B379-F49834E25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291779"/>
              </p:ext>
            </p:extLst>
          </p:nvPr>
        </p:nvGraphicFramePr>
        <p:xfrm>
          <a:off x="4763124" y="3429000"/>
          <a:ext cx="7310508" cy="3346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75D02A-641B-4762-B36C-AAEAB543D9E4}"/>
              </a:ext>
            </a:extLst>
          </p:cNvPr>
          <p:cNvSpPr txBox="1"/>
          <p:nvPr/>
        </p:nvSpPr>
        <p:spPr>
          <a:xfrm>
            <a:off x="142043" y="6347533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Natasha Madhu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AD7A5-5808-4D1F-9650-4D96C686C708}"/>
              </a:ext>
            </a:extLst>
          </p:cNvPr>
          <p:cNvSpPr txBox="1"/>
          <p:nvPr/>
        </p:nvSpPr>
        <p:spPr>
          <a:xfrm>
            <a:off x="7808147" y="881321"/>
            <a:ext cx="4134773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Since Day 50 (many fully vaccinated),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#confirmed cases show negative trend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(fewer new cases daily!)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week,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record lowest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since vaccines have been administered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EB31B-9C1F-465B-94E5-87AC183D7E70}"/>
              </a:ext>
            </a:extLst>
          </p:cNvPr>
          <p:cNvSpPr txBox="1"/>
          <p:nvPr/>
        </p:nvSpPr>
        <p:spPr>
          <a:xfrm>
            <a:off x="597150" y="3959582"/>
            <a:ext cx="4132302" cy="185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Since Day 50 (many fully vaccinated),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#confirmed deaths also show negative trend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 a week ago (Day 70), as few as 4 confirmed deaths –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least since January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(Day 16)</a:t>
            </a:r>
          </a:p>
        </p:txBody>
      </p:sp>
    </p:spTree>
    <p:extLst>
      <p:ext uri="{BB962C8B-B14F-4D97-AF65-F5344CB8AC3E}">
        <p14:creationId xmlns:p14="http://schemas.microsoft.com/office/powerpoint/2010/main" val="275223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31896-8671-45E8-850A-450098C64885}"/>
              </a:ext>
            </a:extLst>
          </p:cNvPr>
          <p:cNvSpPr txBox="1"/>
          <p:nvPr/>
        </p:nvSpPr>
        <p:spPr>
          <a:xfrm>
            <a:off x="124287" y="6488668"/>
            <a:ext cx="159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Riyas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396E0D4-0BCB-4173-982E-2F12CCB48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279" y="140470"/>
            <a:ext cx="10366807" cy="482976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6264A24-C5BA-4286-84C8-B2C77B836318}"/>
              </a:ext>
            </a:extLst>
          </p:cNvPr>
          <p:cNvSpPr/>
          <p:nvPr/>
        </p:nvSpPr>
        <p:spPr>
          <a:xfrm>
            <a:off x="2592279" y="2479570"/>
            <a:ext cx="754603" cy="64633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373A0-ABB1-4DA9-85B7-AC7AE1C48A4D}"/>
              </a:ext>
            </a:extLst>
          </p:cNvPr>
          <p:cNvSpPr txBox="1"/>
          <p:nvPr/>
        </p:nvSpPr>
        <p:spPr>
          <a:xfrm>
            <a:off x="2272683" y="1770614"/>
            <a:ext cx="236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Whys there a sharp drop?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3445B-DD5E-4576-9E11-360BCE6CCE9C}"/>
              </a:ext>
            </a:extLst>
          </p:cNvPr>
          <p:cNvSpPr txBox="1"/>
          <p:nvPr/>
        </p:nvSpPr>
        <p:spPr>
          <a:xfrm>
            <a:off x="3801122" y="5465726"/>
            <a:ext cx="458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Meriam’s suggestion: Lets see what kind of correlation is there between new cases and deaths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2C67C-BB5B-43ED-A566-29D148290A41}"/>
              </a:ext>
            </a:extLst>
          </p:cNvPr>
          <p:cNvSpPr txBox="1"/>
          <p:nvPr/>
        </p:nvSpPr>
        <p:spPr>
          <a:xfrm>
            <a:off x="5381347" y="6204390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Lets use Python!</a:t>
            </a:r>
          </a:p>
        </p:txBody>
      </p:sp>
    </p:spTree>
    <p:extLst>
      <p:ext uri="{BB962C8B-B14F-4D97-AF65-F5344CB8AC3E}">
        <p14:creationId xmlns:p14="http://schemas.microsoft.com/office/powerpoint/2010/main" val="203899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Mitra</dc:creator>
  <cp:lastModifiedBy>Rohan Mitra</cp:lastModifiedBy>
  <cp:revision>17</cp:revision>
  <dcterms:created xsi:type="dcterms:W3CDTF">2021-03-22T11:01:35Z</dcterms:created>
  <dcterms:modified xsi:type="dcterms:W3CDTF">2021-03-22T15:33:48Z</dcterms:modified>
</cp:coreProperties>
</file>