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20-Oct-21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152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20-Oct-21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F3F0-8079-49EA-A114-BD1F54EF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Intro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C09C-FB0C-4633-8E8A-8BC2F0799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135947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en-US" dirty="0"/>
              <a:t>IEEE AUS in collaboration with GDSC AUS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Workshop by Rohan Mitra</a:t>
            </a:r>
          </a:p>
          <a:p>
            <a:pPr algn="l"/>
            <a:endParaRPr lang="en-US" dirty="0"/>
          </a:p>
        </p:txBody>
      </p:sp>
      <p:pic>
        <p:nvPicPr>
          <p:cNvPr id="21" name="Picture 4" descr="CPU with binary numbers and blueprint">
            <a:extLst>
              <a:ext uri="{FF2B5EF4-FFF2-40B4-BE49-F238E27FC236}">
                <a16:creationId xmlns:a16="http://schemas.microsoft.com/office/drawing/2014/main" id="{932916EB-F892-4854-B20E-8FCCE63A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7" r="18967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12" y="1171675"/>
            <a:ext cx="9144000" cy="852434"/>
          </a:xfrm>
        </p:spPr>
        <p:txBody>
          <a:bodyPr/>
          <a:lstStyle/>
          <a:p>
            <a:r>
              <a:rPr lang="en-US" u="sng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568" y="2024109"/>
            <a:ext cx="9981460" cy="4272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yet powerful</a:t>
            </a:r>
          </a:p>
          <a:p>
            <a:endParaRPr lang="en-US" dirty="0"/>
          </a:p>
          <a:p>
            <a:r>
              <a:rPr lang="en-US" dirty="0"/>
              <a:t>Instance based learning</a:t>
            </a:r>
          </a:p>
          <a:p>
            <a:endParaRPr lang="en-US" dirty="0"/>
          </a:p>
          <a:p>
            <a:r>
              <a:rPr lang="en-US" dirty="0"/>
              <a:t>The model is the data – Completely dependent on the dataset itself</a:t>
            </a:r>
          </a:p>
          <a:p>
            <a:endParaRPr lang="en-US" dirty="0"/>
          </a:p>
          <a:p>
            <a:r>
              <a:rPr lang="en-US" dirty="0"/>
              <a:t>Based on distances</a:t>
            </a:r>
          </a:p>
        </p:txBody>
      </p:sp>
    </p:spTree>
    <p:extLst>
      <p:ext uri="{BB962C8B-B14F-4D97-AF65-F5344CB8AC3E}">
        <p14:creationId xmlns:p14="http://schemas.microsoft.com/office/powerpoint/2010/main" val="1062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9336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u="sng" dirty="0"/>
              <a:t>1</a:t>
            </a:r>
            <a:r>
              <a:rPr lang="en-US" sz="6000" u="sng" dirty="0"/>
              <a:t>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4570807"/>
            <a:ext cx="41238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Find the nearest neighbor to the Red point</a:t>
            </a:r>
          </a:p>
        </p:txBody>
      </p:sp>
      <p:pic>
        <p:nvPicPr>
          <p:cNvPr id="4" name="Picture 4" descr="The X-Y Axis - Free Math Help">
            <a:extLst>
              <a:ext uri="{FF2B5EF4-FFF2-40B4-BE49-F238E27FC236}">
                <a16:creationId xmlns:a16="http://schemas.microsoft.com/office/drawing/2014/main" id="{FA2E6C84-514D-44F5-8035-61781E551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r="3" b="3"/>
          <a:stretch/>
        </p:blipFill>
        <p:spPr bwMode="auto">
          <a:xfrm>
            <a:off x="5334003" y="752477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8306E-7A7F-403D-8964-A5614846E502}"/>
              </a:ext>
            </a:extLst>
          </p:cNvPr>
          <p:cNvSpPr/>
          <p:nvPr/>
        </p:nvSpPr>
        <p:spPr>
          <a:xfrm>
            <a:off x="6979327" y="359732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4AFD1-01BC-409B-8D6B-23D6EE9906C7}"/>
              </a:ext>
            </a:extLst>
          </p:cNvPr>
          <p:cNvSpPr/>
          <p:nvPr/>
        </p:nvSpPr>
        <p:spPr>
          <a:xfrm>
            <a:off x="7958830" y="3872537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DD5062-1599-4352-BDE4-1F19ADA47F19}"/>
              </a:ext>
            </a:extLst>
          </p:cNvPr>
          <p:cNvSpPr/>
          <p:nvPr/>
        </p:nvSpPr>
        <p:spPr>
          <a:xfrm>
            <a:off x="7268113" y="44465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A01-3355-41C1-8D67-7A3E87E2AC33}"/>
              </a:ext>
            </a:extLst>
          </p:cNvPr>
          <p:cNvSpPr/>
          <p:nvPr/>
        </p:nvSpPr>
        <p:spPr>
          <a:xfrm>
            <a:off x="8799250" y="147517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278C2-AB67-4FDB-A740-D9001B40D981}"/>
              </a:ext>
            </a:extLst>
          </p:cNvPr>
          <p:cNvSpPr/>
          <p:nvPr/>
        </p:nvSpPr>
        <p:spPr>
          <a:xfrm>
            <a:off x="9501107" y="1485530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08ECE-C6FF-4544-B513-A7560A187F7B}"/>
              </a:ext>
            </a:extLst>
          </p:cNvPr>
          <p:cNvSpPr/>
          <p:nvPr/>
        </p:nvSpPr>
        <p:spPr>
          <a:xfrm>
            <a:off x="9821661" y="2102552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D607D-4E4F-407A-AEC5-0AE87B27EC70}"/>
              </a:ext>
            </a:extLst>
          </p:cNvPr>
          <p:cNvSpPr/>
          <p:nvPr/>
        </p:nvSpPr>
        <p:spPr>
          <a:xfrm>
            <a:off x="8207405" y="2461682"/>
            <a:ext cx="239697" cy="239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36BFC-EC8B-4B78-B4CC-2D3AD6F0F920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376487" y="1687345"/>
            <a:ext cx="459166" cy="80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71675"/>
            <a:ext cx="9144000" cy="852434"/>
          </a:xfrm>
        </p:spPr>
        <p:txBody>
          <a:bodyPr>
            <a:normAutofit/>
          </a:bodyPr>
          <a:lstStyle/>
          <a:p>
            <a:r>
              <a:rPr lang="en-US" sz="4900" u="sng" dirty="0"/>
              <a:t>1</a:t>
            </a:r>
            <a:r>
              <a:rPr lang="en-US" u="sng" dirty="0"/>
              <a:t>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2261852"/>
            <a:ext cx="10221157" cy="3845984"/>
          </a:xfrm>
        </p:spPr>
        <p:txBody>
          <a:bodyPr>
            <a:normAutofit/>
          </a:bodyPr>
          <a:lstStyle/>
          <a:p>
            <a:r>
              <a:rPr lang="en-US" dirty="0"/>
              <a:t>Find the closest neighbor, what next?</a:t>
            </a:r>
          </a:p>
          <a:p>
            <a:endParaRPr lang="en-US" dirty="0"/>
          </a:p>
          <a:p>
            <a:r>
              <a:rPr lang="en-US" dirty="0"/>
              <a:t>Pick the class of the new point to be the same as the closest point!</a:t>
            </a:r>
          </a:p>
          <a:p>
            <a:endParaRPr lang="en-US" dirty="0"/>
          </a:p>
          <a:p>
            <a:r>
              <a:rPr lang="en-US" dirty="0"/>
              <a:t>Is it a good idea to just use one point?</a:t>
            </a:r>
          </a:p>
        </p:txBody>
      </p:sp>
    </p:spTree>
    <p:extLst>
      <p:ext uri="{BB962C8B-B14F-4D97-AF65-F5344CB8AC3E}">
        <p14:creationId xmlns:p14="http://schemas.microsoft.com/office/powerpoint/2010/main" val="372245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71675"/>
            <a:ext cx="9144000" cy="852434"/>
          </a:xfrm>
        </p:spPr>
        <p:txBody>
          <a:bodyPr/>
          <a:lstStyle/>
          <a:p>
            <a:r>
              <a:rPr lang="en-US" u="sng" dirty="0"/>
              <a:t>K-Nearest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E2817-6117-4DE2-9FA1-6DC92DB990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0" y="2261852"/>
                <a:ext cx="10132381" cy="38459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“K” points instead! </a:t>
                </a:r>
              </a:p>
              <a:p>
                <a:endParaRPr lang="en-US" dirty="0"/>
              </a:p>
              <a:p>
                <a:r>
                  <a:rPr lang="en-US" dirty="0"/>
                  <a:t>Pick value of K carefully! Mathematically: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</m:e>
                    </m:rad>
                  </m:oMath>
                </a14:m>
                <a:r>
                  <a:rPr lang="en-US" dirty="0"/>
                  <a:t> yields high probability</a:t>
                </a:r>
              </a:p>
              <a:p>
                <a:endParaRPr lang="en-US" dirty="0"/>
              </a:p>
              <a:p>
                <a:r>
                  <a:rPr lang="en-US" dirty="0"/>
                  <a:t>Can try with different values and pick max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E2817-6117-4DE2-9FA1-6DC92DB99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0" y="2261852"/>
                <a:ext cx="10132381" cy="3845984"/>
              </a:xfrm>
              <a:blipFill>
                <a:blip r:embed="rId2"/>
                <a:stretch>
                  <a:fillRect l="-108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99" y="0"/>
            <a:ext cx="4123899" cy="208801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u="sng" dirty="0"/>
              <a:t>4</a:t>
            </a:r>
            <a:r>
              <a:rPr lang="en-US" sz="6000" u="sng" dirty="0"/>
              <a:t>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987" y="2201392"/>
            <a:ext cx="4475825" cy="18921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Find the 4 nearest neighbors to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Classify red point as the mode of the closest points</a:t>
            </a:r>
          </a:p>
        </p:txBody>
      </p:sp>
      <p:pic>
        <p:nvPicPr>
          <p:cNvPr id="4" name="Picture 4" descr="The X-Y Axis - Free Math Help">
            <a:extLst>
              <a:ext uri="{FF2B5EF4-FFF2-40B4-BE49-F238E27FC236}">
                <a16:creationId xmlns:a16="http://schemas.microsoft.com/office/drawing/2014/main" id="{FA2E6C84-514D-44F5-8035-61781E551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r="3" b="3"/>
          <a:stretch/>
        </p:blipFill>
        <p:spPr bwMode="auto">
          <a:xfrm>
            <a:off x="5314988" y="798239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8306E-7A7F-403D-8964-A5614846E502}"/>
              </a:ext>
            </a:extLst>
          </p:cNvPr>
          <p:cNvSpPr/>
          <p:nvPr/>
        </p:nvSpPr>
        <p:spPr>
          <a:xfrm>
            <a:off x="6946417" y="3909495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4AFD1-01BC-409B-8D6B-23D6EE9906C7}"/>
              </a:ext>
            </a:extLst>
          </p:cNvPr>
          <p:cNvSpPr/>
          <p:nvPr/>
        </p:nvSpPr>
        <p:spPr>
          <a:xfrm>
            <a:off x="7516688" y="3299354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DD5062-1599-4352-BDE4-1F19ADA47F19}"/>
              </a:ext>
            </a:extLst>
          </p:cNvPr>
          <p:cNvSpPr/>
          <p:nvPr/>
        </p:nvSpPr>
        <p:spPr>
          <a:xfrm>
            <a:off x="7268113" y="44465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A01-3355-41C1-8D67-7A3E87E2AC33}"/>
              </a:ext>
            </a:extLst>
          </p:cNvPr>
          <p:cNvSpPr/>
          <p:nvPr/>
        </p:nvSpPr>
        <p:spPr>
          <a:xfrm>
            <a:off x="8799250" y="147517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B278C2-AB67-4FDB-A740-D9001B40D981}"/>
              </a:ext>
            </a:extLst>
          </p:cNvPr>
          <p:cNvSpPr/>
          <p:nvPr/>
        </p:nvSpPr>
        <p:spPr>
          <a:xfrm>
            <a:off x="8463097" y="1782933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08ECE-C6FF-4544-B513-A7560A187F7B}"/>
              </a:ext>
            </a:extLst>
          </p:cNvPr>
          <p:cNvSpPr/>
          <p:nvPr/>
        </p:nvSpPr>
        <p:spPr>
          <a:xfrm>
            <a:off x="9508334" y="2226838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D607D-4E4F-407A-AEC5-0AE87B27EC70}"/>
              </a:ext>
            </a:extLst>
          </p:cNvPr>
          <p:cNvSpPr/>
          <p:nvPr/>
        </p:nvSpPr>
        <p:spPr>
          <a:xfrm>
            <a:off x="8223400" y="2961968"/>
            <a:ext cx="239697" cy="2396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890EE9-2B62-4110-86AA-08B15ECC78E6}"/>
              </a:ext>
            </a:extLst>
          </p:cNvPr>
          <p:cNvSpPr/>
          <p:nvPr/>
        </p:nvSpPr>
        <p:spPr>
          <a:xfrm>
            <a:off x="8962008" y="2172092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FF85B5-E2AC-41A1-99CD-D94B36B65D01}"/>
              </a:ext>
            </a:extLst>
          </p:cNvPr>
          <p:cNvSpPr/>
          <p:nvPr/>
        </p:nvSpPr>
        <p:spPr>
          <a:xfrm>
            <a:off x="8539969" y="2296379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D10AAE-18D6-45EF-9C1C-0E3AF7E0AF84}"/>
              </a:ext>
            </a:extLst>
          </p:cNvPr>
          <p:cNvSpPr/>
          <p:nvPr/>
        </p:nvSpPr>
        <p:spPr>
          <a:xfrm>
            <a:off x="7967578" y="2231641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8AE2B-B6E0-4461-A11C-356DC5CCAD8D}"/>
              </a:ext>
            </a:extLst>
          </p:cNvPr>
          <p:cNvSpPr/>
          <p:nvPr/>
        </p:nvSpPr>
        <p:spPr>
          <a:xfrm>
            <a:off x="8039620" y="4114232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9B5B8B-A52E-452D-9E56-48DE2DB91ABF}"/>
              </a:ext>
            </a:extLst>
          </p:cNvPr>
          <p:cNvSpPr/>
          <p:nvPr/>
        </p:nvSpPr>
        <p:spPr>
          <a:xfrm>
            <a:off x="7863855" y="4790219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B41990-C9B7-45C9-8446-7982D9209F36}"/>
              </a:ext>
            </a:extLst>
          </p:cNvPr>
          <p:cNvSpPr/>
          <p:nvPr/>
        </p:nvSpPr>
        <p:spPr>
          <a:xfrm>
            <a:off x="7513249" y="3787707"/>
            <a:ext cx="248575" cy="2485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F39256-B6C6-4E49-8B3C-1E5D1CAE3003}"/>
              </a:ext>
            </a:extLst>
          </p:cNvPr>
          <p:cNvSpPr/>
          <p:nvPr/>
        </p:nvSpPr>
        <p:spPr>
          <a:xfrm>
            <a:off x="9012664" y="2925236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C6DDBD-01DD-4CE7-B0FC-A191E2E05867}"/>
              </a:ext>
            </a:extLst>
          </p:cNvPr>
          <p:cNvSpPr/>
          <p:nvPr/>
        </p:nvSpPr>
        <p:spPr>
          <a:xfrm>
            <a:off x="7570815" y="2355929"/>
            <a:ext cx="1502448" cy="15024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5F8695-5920-4DB5-90B5-71566BF046B4}"/>
                  </a:ext>
                </a:extLst>
              </p:cNvPr>
              <p:cNvSpPr txBox="1"/>
              <p:nvPr/>
            </p:nvSpPr>
            <p:spPr>
              <a:xfrm>
                <a:off x="567987" y="4759299"/>
                <a:ext cx="40451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3 Green points </a:t>
                </a:r>
                <a:r>
                  <a:rPr lang="en-US" sz="2200" dirty="0"/>
                  <a:t>– </a:t>
                </a:r>
                <a:r>
                  <a:rPr lang="en-US" sz="2200" dirty="0">
                    <a:solidFill>
                      <a:srgbClr val="0070C0"/>
                    </a:solidFill>
                  </a:rPr>
                  <a:t>1 Blue point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Class – Majority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Green!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5F8695-5920-4DB5-90B5-71566BF0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7" y="4759299"/>
                <a:ext cx="4045130" cy="1107996"/>
              </a:xfrm>
              <a:prstGeom prst="rect">
                <a:avLst/>
              </a:prstGeom>
              <a:blipFill>
                <a:blip r:embed="rId3"/>
                <a:stretch>
                  <a:fillRect l="-1958" t="-3315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47454B8-77C8-484F-A6A2-A249268EC547}"/>
              </a:ext>
            </a:extLst>
          </p:cNvPr>
          <p:cNvSpPr/>
          <p:nvPr/>
        </p:nvSpPr>
        <p:spPr>
          <a:xfrm>
            <a:off x="8214522" y="2963518"/>
            <a:ext cx="248575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DA6-FCA6-4877-9E5E-903E07A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712" y="1171675"/>
            <a:ext cx="9144000" cy="852434"/>
          </a:xfrm>
        </p:spPr>
        <p:txBody>
          <a:bodyPr/>
          <a:lstStyle/>
          <a:p>
            <a:r>
              <a:rPr lang="en-US" u="sng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2817-6117-4DE2-9FA1-6DC92DB9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568" y="2024109"/>
            <a:ext cx="9981460" cy="4272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Distance based – Range of data matters!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Normalize the data</a:t>
            </a:r>
          </a:p>
          <a:p>
            <a:endParaRPr lang="en-US" dirty="0"/>
          </a:p>
          <a:p>
            <a:r>
              <a:rPr lang="en-US" dirty="0"/>
              <a:t>Would be slow since it checks all the points!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Optimized implementations – </a:t>
            </a:r>
            <a:r>
              <a:rPr lang="en-US" dirty="0" err="1"/>
              <a:t>kD</a:t>
            </a:r>
            <a:r>
              <a:rPr lang="en-US" dirty="0"/>
              <a:t> Trees and Ball Trees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Assumes all attributes are equally important</a:t>
            </a:r>
          </a:p>
          <a:p>
            <a:endParaRPr lang="en-US" dirty="0"/>
          </a:p>
          <a:p>
            <a:r>
              <a:rPr lang="en-US" dirty="0"/>
              <a:t>Works well if data isn’t too noisy</a:t>
            </a:r>
          </a:p>
        </p:txBody>
      </p:sp>
    </p:spTree>
    <p:extLst>
      <p:ext uri="{BB962C8B-B14F-4D97-AF65-F5344CB8AC3E}">
        <p14:creationId xmlns:p14="http://schemas.microsoft.com/office/powerpoint/2010/main" val="29232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376B-3502-42D2-84BD-DCA026F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92" y="1020931"/>
            <a:ext cx="4314085" cy="10254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/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1D16-994B-40AA-9C5B-7084172D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325" y="2383043"/>
            <a:ext cx="7079434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Find all code used in all workshops at: https://github.com/ro1406/MLWorkshop-IEEEAUS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C09E1E-D90B-463A-AA0C-404FC9D5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7860" y="810921"/>
            <a:ext cx="3587932" cy="35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27216-4191-43BF-A22B-98B9904FC501}"/>
              </a:ext>
            </a:extLst>
          </p:cNvPr>
          <p:cNvSpPr txBox="1"/>
          <p:nvPr/>
        </p:nvSpPr>
        <p:spPr>
          <a:xfrm>
            <a:off x="1027325" y="3992474"/>
            <a:ext cx="57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me on Instagram for any questions: @rohan14_official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1881F-B487-4A3A-88D5-9FF5CAAA4FA7}"/>
              </a:ext>
            </a:extLst>
          </p:cNvPr>
          <p:cNvSpPr txBox="1"/>
          <p:nvPr/>
        </p:nvSpPr>
        <p:spPr>
          <a:xfrm>
            <a:off x="1027325" y="4791787"/>
            <a:ext cx="728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you're there, follow @ieee_aus and @gdscaus for updates!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14E7B0F-A0A6-4DDD-9CCC-DEE37D8FB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69" y="5563443"/>
            <a:ext cx="4714149" cy="711999"/>
          </a:xfrm>
          <a:prstGeom prst="rect">
            <a:avLst/>
          </a:prstGeom>
        </p:spPr>
      </p:pic>
      <p:pic>
        <p:nvPicPr>
          <p:cNvPr id="10" name="Picture 9" descr="A picture containing qr code&#10;&#10;Description automatically generated">
            <a:extLst>
              <a:ext uri="{FF2B5EF4-FFF2-40B4-BE49-F238E27FC236}">
                <a16:creationId xmlns:a16="http://schemas.microsoft.com/office/drawing/2014/main" id="{868B3C2F-69F0-46A4-9DAA-8FE9A5E83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12987" r="13019" b="11001"/>
          <a:stretch/>
        </p:blipFill>
        <p:spPr>
          <a:xfrm>
            <a:off x="775545" y="5314101"/>
            <a:ext cx="2784631" cy="15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5377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Cambria Math</vt:lpstr>
      <vt:lpstr>PrismaticVTI</vt:lpstr>
      <vt:lpstr>Intro To Machine Learning</vt:lpstr>
      <vt:lpstr>K-Nearest Neighbors</vt:lpstr>
      <vt:lpstr>1-Nearest Neighbor</vt:lpstr>
      <vt:lpstr>1-Nearest Neighbor</vt:lpstr>
      <vt:lpstr>K-Nearest Neighbors</vt:lpstr>
      <vt:lpstr>4-Nearest Neighbors</vt:lpstr>
      <vt:lpstr>Additional Notes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Rohan Mitra</dc:creator>
  <cp:lastModifiedBy>Rohan Mitra</cp:lastModifiedBy>
  <cp:revision>14</cp:revision>
  <dcterms:created xsi:type="dcterms:W3CDTF">2021-10-19T18:44:13Z</dcterms:created>
  <dcterms:modified xsi:type="dcterms:W3CDTF">2021-10-19T20:07:35Z</dcterms:modified>
</cp:coreProperties>
</file>