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320" r:id="rId3"/>
    <p:sldId id="321" r:id="rId4"/>
    <p:sldId id="322" r:id="rId5"/>
    <p:sldId id="324" r:id="rId6"/>
    <p:sldId id="325" r:id="rId7"/>
    <p:sldId id="327" r:id="rId8"/>
    <p:sldId id="328" r:id="rId9"/>
    <p:sldId id="331" r:id="rId10"/>
    <p:sldId id="329" r:id="rId11"/>
    <p:sldId id="343" r:id="rId12"/>
    <p:sldId id="333" r:id="rId13"/>
    <p:sldId id="344" r:id="rId14"/>
    <p:sldId id="336" r:id="rId15"/>
    <p:sldId id="345" r:id="rId16"/>
    <p:sldId id="338" r:id="rId17"/>
    <p:sldId id="346" r:id="rId18"/>
    <p:sldId id="342" r:id="rId19"/>
  </p:sldIdLst>
  <p:sldSz cx="9144000" cy="5143500" type="screen16x9"/>
  <p:notesSz cx="6858000" cy="9144000"/>
  <p:embeddedFontLst>
    <p:embeddedFont>
      <p:font typeface="Google Sans" panose="020B0604020202020204" charset="0"/>
      <p:regular r:id="rId21"/>
      <p:bold r:id="rId22"/>
      <p:italic r:id="rId23"/>
      <p:boldItalic r:id="rId24"/>
    </p:embeddedFont>
    <p:embeddedFont>
      <p:font typeface="Roboto Mono Light" panose="020F0502020204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8D8"/>
    <a:srgbClr val="C3ECF6"/>
    <a:srgbClr val="CCF6C5"/>
    <a:srgbClr val="FFE7A5"/>
    <a:srgbClr val="5CDB6D"/>
    <a:srgbClr val="FBB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dee1d198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dee1d198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5514d536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5514d536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38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9dfbbccc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9dfbbccc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4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9dfbbccc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9dfbbccc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15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8dee1d198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8dee1d198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5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ck Title">
  <p:cSld name="CUSTOM">
    <p:bg>
      <p:bgPr>
        <a:solidFill>
          <a:srgbClr val="F0F0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254" y="4181399"/>
            <a:ext cx="3355825" cy="2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41975" y="2036775"/>
            <a:ext cx="4847100" cy="17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34386" y="4501770"/>
            <a:ext cx="3841500" cy="3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oogle Sans"/>
              <a:buNone/>
              <a:defRPr sz="15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ull Screen - Blue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593450" y="2372300"/>
            <a:ext cx="4824600" cy="16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50"/>
              <a:buNone/>
              <a:defRPr sz="3650">
                <a:solidFill>
                  <a:srgbClr val="1E1E1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466916" y="466550"/>
            <a:ext cx="793800" cy="7938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504966" y="466550"/>
            <a:ext cx="793800" cy="7938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2543016" y="466550"/>
            <a:ext cx="793800" cy="793800"/>
          </a:xfrm>
          <a:prstGeom prst="ellipse">
            <a:avLst/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3581066" y="466550"/>
            <a:ext cx="793800" cy="793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466916" y="1789934"/>
            <a:ext cx="793800" cy="793800"/>
          </a:xfrm>
          <a:prstGeom prst="ellipse">
            <a:avLst/>
          </a:prstGeom>
          <a:solidFill>
            <a:srgbClr val="57C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504966" y="1789934"/>
            <a:ext cx="793800" cy="793800"/>
          </a:xfrm>
          <a:prstGeom prst="ellipse">
            <a:avLst/>
          </a:prstGeom>
          <a:solidFill>
            <a:srgbClr val="5CDB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3016" y="1789934"/>
            <a:ext cx="793800" cy="793800"/>
          </a:xfrm>
          <a:prstGeom prst="ellipse">
            <a:avLst/>
          </a:prstGeom>
          <a:solidFill>
            <a:srgbClr val="FFD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81066" y="1789934"/>
            <a:ext cx="793800" cy="793800"/>
          </a:xfrm>
          <a:prstGeom prst="ellipse">
            <a:avLst/>
          </a:prstGeom>
          <a:solidFill>
            <a:srgbClr val="FF7D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66916" y="3113318"/>
            <a:ext cx="793800" cy="793800"/>
          </a:xfrm>
          <a:prstGeom prst="ellipse">
            <a:avLst/>
          </a:prstGeom>
          <a:solidFill>
            <a:srgbClr val="C3E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504966" y="3113318"/>
            <a:ext cx="793800" cy="793800"/>
          </a:xfrm>
          <a:prstGeom prst="ellipse">
            <a:avLst/>
          </a:prstGeom>
          <a:solidFill>
            <a:srgbClr val="CCF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543016" y="3113318"/>
            <a:ext cx="793800" cy="793800"/>
          </a:xfrm>
          <a:prstGeom prst="ellipse">
            <a:avLst/>
          </a:prstGeom>
          <a:solidFill>
            <a:srgbClr val="FFE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581066" y="3113318"/>
            <a:ext cx="793800" cy="793800"/>
          </a:xfrm>
          <a:prstGeom prst="ellipse">
            <a:avLst/>
          </a:prstGeom>
          <a:solidFill>
            <a:srgbClr val="F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670016" y="3113318"/>
            <a:ext cx="793800" cy="793800"/>
          </a:xfrm>
          <a:prstGeom prst="ellipse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670016" y="1789934"/>
            <a:ext cx="793800" cy="793800"/>
          </a:xfrm>
          <a:prstGeom prst="ellipse">
            <a:avLst/>
          </a:prstGeom>
          <a:solidFill>
            <a:srgbClr val="F0F0F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04278" y="1332903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Blue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#4285f4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542328" y="1332904"/>
            <a:ext cx="96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Green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#34a853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599753" y="1332903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Red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#ea4335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580326" y="1332901"/>
            <a:ext cx="927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Google Yellow 500</a:t>
            </a:r>
            <a:endParaRPr sz="7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#fbbc04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04275" y="2656275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 Blue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#57caff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42325" y="2656300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Green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#5cdb6d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599750" y="2656275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Red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#ff7daf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580325" y="2656275"/>
            <a:ext cx="7752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Halftone Yellow </a:t>
            </a: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#ffd427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04278" y="4011195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Blue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##c3ecf6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542328" y="4011196"/>
            <a:ext cx="96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Green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#ccf6c5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599753" y="4011196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Red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#f8d8d8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580326" y="4011194"/>
            <a:ext cx="927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Pastel Yellow</a:t>
            </a:r>
            <a:endParaRPr sz="7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#ffe7a5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687878" y="2656287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Off-White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#f0f0f0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687878" y="4011196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Black 02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#1e1e1e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gcp.dev/e/build-ai-SHA01" TargetMode="External"/><Relationship Id="rId2" Type="http://schemas.openxmlformats.org/officeDocument/2006/relationships/hyperlink" Target="https://shorturl.at/f0kj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" y="-1"/>
            <a:ext cx="91440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77936" y="1740620"/>
            <a:ext cx="4460319" cy="17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33" dirty="0"/>
              <a:t>Build A ChatBot With RAG &amp; Gemini</a:t>
            </a:r>
            <a:endParaRPr sz="4333"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824750" y="997332"/>
            <a:ext cx="21111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Sharjah</a:t>
            </a:r>
            <a:endParaRPr sz="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98804" y="3796441"/>
            <a:ext cx="437224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Rohan Mitra &amp; Omar Gouda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874BD-CDD2-3C4D-50DE-EB70AAB68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04" y="73840"/>
            <a:ext cx="3150978" cy="1389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84324" y="94917"/>
            <a:ext cx="2153354" cy="88639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Retriever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2E32A-70F1-C54B-36CF-3DBBC717445D}"/>
              </a:ext>
            </a:extLst>
          </p:cNvPr>
          <p:cNvSpPr txBox="1"/>
          <p:nvPr/>
        </p:nvSpPr>
        <p:spPr>
          <a:xfrm>
            <a:off x="84324" y="1537652"/>
            <a:ext cx="3050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“How much does it cost to repair a gear and what all does it include, at Cymbal Bikes?”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A1B87-6D39-6E24-1158-9BF270DDEC67}"/>
              </a:ext>
            </a:extLst>
          </p:cNvPr>
          <p:cNvSpPr/>
          <p:nvPr/>
        </p:nvSpPr>
        <p:spPr>
          <a:xfrm>
            <a:off x="662805" y="2717637"/>
            <a:ext cx="1914664" cy="4609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Sentence Embedding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6DFCD9-D033-D822-FA10-4F15D120377B}"/>
              </a:ext>
            </a:extLst>
          </p:cNvPr>
          <p:cNvSpPr/>
          <p:nvPr/>
        </p:nvSpPr>
        <p:spPr>
          <a:xfrm>
            <a:off x="5831479" y="233714"/>
            <a:ext cx="2401228" cy="7475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with Chunked Documents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9E31E3-1BA2-4CA3-13EB-99088131B6C6}"/>
              </a:ext>
            </a:extLst>
          </p:cNvPr>
          <p:cNvSpPr/>
          <p:nvPr/>
        </p:nvSpPr>
        <p:spPr>
          <a:xfrm>
            <a:off x="5664277" y="1311645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1 Embedding Vector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0A0C51-7C43-E53C-EE31-AC50ADB5C703}"/>
              </a:ext>
            </a:extLst>
          </p:cNvPr>
          <p:cNvSpPr/>
          <p:nvPr/>
        </p:nvSpPr>
        <p:spPr>
          <a:xfrm>
            <a:off x="320695" y="3574192"/>
            <a:ext cx="2615127" cy="2977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 Embedding Vector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D123D-13F6-1648-FC54-C35560756DB1}"/>
              </a:ext>
            </a:extLst>
          </p:cNvPr>
          <p:cNvSpPr/>
          <p:nvPr/>
        </p:nvSpPr>
        <p:spPr>
          <a:xfrm>
            <a:off x="5664277" y="1891808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2 Embedding Vector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03DBF0-F629-6C89-7BAC-E9D5DB35113A}"/>
              </a:ext>
            </a:extLst>
          </p:cNvPr>
          <p:cNvSpPr/>
          <p:nvPr/>
        </p:nvSpPr>
        <p:spPr>
          <a:xfrm>
            <a:off x="5664277" y="2471971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3 Embedding Vector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316B41-7DCC-BE55-B783-878BD790FEF5}"/>
              </a:ext>
            </a:extLst>
          </p:cNvPr>
          <p:cNvSpPr/>
          <p:nvPr/>
        </p:nvSpPr>
        <p:spPr>
          <a:xfrm>
            <a:off x="5664277" y="4196449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n Embedding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12EA64-C18E-58C4-90C2-DD531E4501C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609507" y="2276316"/>
            <a:ext cx="10630" cy="44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7D5A63-4C68-D3B6-2207-318F9AE27EE6}"/>
              </a:ext>
            </a:extLst>
          </p:cNvPr>
          <p:cNvCxnSpPr>
            <a:stCxn id="13" idx="2"/>
            <a:endCxn id="2" idx="0"/>
          </p:cNvCxnSpPr>
          <p:nvPr/>
        </p:nvCxnSpPr>
        <p:spPr>
          <a:xfrm>
            <a:off x="1620137" y="3178555"/>
            <a:ext cx="8122" cy="39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3ABF750-0810-09F8-E2BA-02C4B223963A}"/>
              </a:ext>
            </a:extLst>
          </p:cNvPr>
          <p:cNvCxnSpPr>
            <a:stCxn id="2" idx="3"/>
            <a:endCxn id="24" idx="1"/>
          </p:cNvCxnSpPr>
          <p:nvPr/>
        </p:nvCxnSpPr>
        <p:spPr>
          <a:xfrm flipV="1">
            <a:off x="2935822" y="1460593"/>
            <a:ext cx="2728455" cy="2262468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8C1E6AA-5316-DE8D-935C-623DA1AD77F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935822" y="2040756"/>
            <a:ext cx="2728455" cy="1682305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A4B87E2-1AAD-C497-2FA3-999F2E02E6D1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2935822" y="2620919"/>
            <a:ext cx="2728455" cy="1102142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3E30319-C13A-5802-F558-C9FB7A33BA8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935822" y="3723061"/>
            <a:ext cx="2728455" cy="622336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3A725F-8435-456B-F631-6EE16D67CEE8}"/>
              </a:ext>
            </a:extLst>
          </p:cNvPr>
          <p:cNvSpPr txBox="1"/>
          <p:nvPr/>
        </p:nvSpPr>
        <p:spPr>
          <a:xfrm>
            <a:off x="6971840" y="2544721"/>
            <a:ext cx="49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467F4E-F75D-C313-EF99-44079BA29943}"/>
              </a:ext>
            </a:extLst>
          </p:cNvPr>
          <p:cNvSpPr txBox="1"/>
          <p:nvPr/>
        </p:nvSpPr>
        <p:spPr>
          <a:xfrm>
            <a:off x="3202783" y="3114763"/>
            <a:ext cx="133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84113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A719-F553-9A3D-8A9D-C52A9AC21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DC46-3DA4-FB04-76FA-D9B08356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8DE73-A4D0-7667-A579-4E1966AAFC0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00A9B-8CAF-A7F5-715B-7C2867D49F56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B25B4-56C0-10BF-87E0-7B121F00A7C9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A572C-F20E-577B-F479-2AFE2CD25706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3B6F7-32F6-EE71-5CD1-21FF1DD05DF2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A6D749-6919-2D8A-F005-630EE1B31DE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FE3C22-2178-B679-F6FC-CB8AE311ECA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7A1517-54DB-8674-BC69-2C3ED588727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2F4029-54BE-B333-AADB-72EAB7B45C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3939CF-C44E-798D-ABBB-53C46FB00C0C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Prompt Creator</a:t>
            </a:r>
          </a:p>
        </p:txBody>
      </p:sp>
      <p:sp>
        <p:nvSpPr>
          <p:cNvPr id="14" name="Google Shape;296;p37">
            <a:extLst>
              <a:ext uri="{FF2B5EF4-FFF2-40B4-BE49-F238E27FC236}">
                <a16:creationId xmlns:a16="http://schemas.microsoft.com/office/drawing/2014/main" id="{5B64C034-EA4E-17AB-AF96-835961A7B018}"/>
              </a:ext>
            </a:extLst>
          </p:cNvPr>
          <p:cNvSpPr/>
          <p:nvPr/>
        </p:nvSpPr>
        <p:spPr>
          <a:xfrm>
            <a:off x="332199" y="1292675"/>
            <a:ext cx="8454961" cy="3527100"/>
          </a:xfrm>
          <a:prstGeom prst="roundRect">
            <a:avLst>
              <a:gd name="adj" fmla="val 4197"/>
            </a:avLst>
          </a:prstGeom>
          <a:solidFill>
            <a:srgbClr val="CCF6C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298;p37">
            <a:extLst>
              <a:ext uri="{FF2B5EF4-FFF2-40B4-BE49-F238E27FC236}">
                <a16:creationId xmlns:a16="http://schemas.microsoft.com/office/drawing/2014/main" id="{72DA094D-73E3-37A3-4316-3B3FDF13D0BA}"/>
              </a:ext>
            </a:extLst>
          </p:cNvPr>
          <p:cNvSpPr/>
          <p:nvPr/>
        </p:nvSpPr>
        <p:spPr>
          <a:xfrm>
            <a:off x="332199" y="323700"/>
            <a:ext cx="8454961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Prompt Creator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C180CF55-EC2A-83E4-B92E-D9010197A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049" y="138370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Use the fetched documents to create a prompt dynamically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 prompt will be sent directly to the LLM for generation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Possible prompt template: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Objective of the LLM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Background about information source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Sections for different types of information given to the LLM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User question and any additional instructions</a:t>
            </a: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920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57EE-0441-504D-5CA1-8A9C7E0B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7AC1-753E-4D8B-D088-97E1267F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23EAC-9E89-7E85-C781-A1BF8AAEA6CD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4DF87-3359-2868-3E2E-DDB3765CEA86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54FF6-D7B3-63CD-DC1B-9CAAE306791E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2B05CC-3670-2D1E-CA25-4E82AB14CA6C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42C85-A4DC-2041-5943-59E35921239A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959699-E41B-BF5A-03EA-43C62915FA2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0D618-2979-DB58-EA7E-B2BAB01246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4132F2-7C1C-C4B2-69C9-9A81E4722CF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2F31B4-C8DC-FE70-6A8F-703CE00A233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CDE473-A2BD-0DBB-FAF8-D56365BAF026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7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LLM Model</a:t>
            </a:r>
          </a:p>
        </p:txBody>
      </p:sp>
      <p:sp>
        <p:nvSpPr>
          <p:cNvPr id="14" name="Google Shape;306;p38">
            <a:extLst>
              <a:ext uri="{FF2B5EF4-FFF2-40B4-BE49-F238E27FC236}">
                <a16:creationId xmlns:a16="http://schemas.microsoft.com/office/drawing/2014/main" id="{36910956-9BEA-521E-0D3D-B687519F1CCD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LLM Model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304;p38">
            <a:extLst>
              <a:ext uri="{FF2B5EF4-FFF2-40B4-BE49-F238E27FC236}">
                <a16:creationId xmlns:a16="http://schemas.microsoft.com/office/drawing/2014/main" id="{792D3A17-D85E-449A-2FCB-AB3F1094ADF8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C3ECF6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0F0FF-3F71-4275-FE6B-762E9865738E}"/>
              </a:ext>
            </a:extLst>
          </p:cNvPr>
          <p:cNvSpPr txBox="1"/>
          <p:nvPr/>
        </p:nvSpPr>
        <p:spPr>
          <a:xfrm>
            <a:off x="460917" y="1519152"/>
            <a:ext cx="7843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Send the prompt to the LLM model [along with message history]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use frameworks like </a:t>
            </a:r>
            <a:r>
              <a:rPr lang="en-US" sz="1800" dirty="0" err="1"/>
              <a:t>LangChain</a:t>
            </a:r>
            <a:r>
              <a:rPr lang="en-US" sz="1800" dirty="0"/>
              <a:t>, </a:t>
            </a:r>
            <a:r>
              <a:rPr lang="en-US" sz="1800" dirty="0" err="1"/>
              <a:t>LLamaIndex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Send request to LLM (Gemini, Gemma, GPT 4o, local hosted LLM,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398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CE45-D6BD-968A-E1C6-670B0D653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BB04-9E9A-F687-5BA0-3C25D0DE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BF482-16D2-D925-E652-DFA530890AEF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FEC41-42F1-05E7-5449-051E02E1A9C5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DB8AB-57F5-3C9A-40BC-843B5B055C18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A95B5-DF05-9C2C-84C5-3D84C7265362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8119D-A96C-973C-55B6-60F3078DA7AC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84304-95AF-B784-2C8F-0F1FCAE05B5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FB5D2A-27BC-ECB1-9361-D5E57834C75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49E073-B3DD-506E-DD61-A78B5B2E425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CB5F2-36AA-670E-77A7-3B3C311EC60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DFD7A0D-DE6A-C30C-E436-C95A557B2D15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Stream To User</a:t>
            </a:r>
          </a:p>
        </p:txBody>
      </p:sp>
      <p:sp>
        <p:nvSpPr>
          <p:cNvPr id="14" name="Google Shape;312;p39">
            <a:extLst>
              <a:ext uri="{FF2B5EF4-FFF2-40B4-BE49-F238E27FC236}">
                <a16:creationId xmlns:a16="http://schemas.microsoft.com/office/drawing/2014/main" id="{F51A259E-83A3-FE1B-6999-EFF556D33C34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F8D8D8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314;p39">
            <a:extLst>
              <a:ext uri="{FF2B5EF4-FFF2-40B4-BE49-F238E27FC236}">
                <a16:creationId xmlns:a16="http://schemas.microsoft.com/office/drawing/2014/main" id="{DD8B61BC-77FC-F106-D596-157486DEA087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Stream Response 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315;p39">
            <a:extLst>
              <a:ext uri="{FF2B5EF4-FFF2-40B4-BE49-F238E27FC236}">
                <a16:creationId xmlns:a16="http://schemas.microsoft.com/office/drawing/2014/main" id="{CE806BB1-A298-2009-4FD9-2C67F2937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5" y="1420242"/>
            <a:ext cx="8034200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Set up streaming response (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FastAPI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has 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StreamingReponse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class)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Intercept each chunk of text output by LLM for moderation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Log interactions to cloud – Prepare object to be logged</a:t>
            </a:r>
          </a:p>
        </p:txBody>
      </p:sp>
    </p:spTree>
    <p:extLst>
      <p:ext uri="{BB962C8B-B14F-4D97-AF65-F5344CB8AC3E}">
        <p14:creationId xmlns:p14="http://schemas.microsoft.com/office/powerpoint/2010/main" val="346541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2661-3BEE-F6B8-181A-D83DFD60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31AF2E-6921-AA27-BD8C-9D4E0FD45F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3037C-5B0A-2793-DA0D-3B372CE498E8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0282E36C-908F-F713-9906-A3EAB63E941F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40C382E7-7B01-2519-2952-72E76153738F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Let’s Code!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1B0547D7-6A0B-9BC5-E057-4764847D0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3909" y="1444654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Copy 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Colab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Notebook from: 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  <a:hlinkClick r:id="rId2"/>
              </a:rPr>
              <a:t>https://shorturl.at/f0kj7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Get Gemini Access</a:t>
            </a:r>
          </a:p>
          <a:p>
            <a:pPr marL="800100" lvl="1" indent="-342900">
              <a:spcAft>
                <a:spcPts val="600"/>
              </a:spcAft>
              <a:buClrTx/>
              <a:buSzPct val="100000"/>
              <a:buFont typeface="+mj-lt"/>
              <a:buAutoNum type="alphaL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Visit: 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https://trygcp.dev/e/build-ai-SHA01</a:t>
            </a: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800100" lvl="1" indent="-342900">
              <a:spcAft>
                <a:spcPts val="600"/>
              </a:spcAft>
              <a:buClrTx/>
              <a:buSzPct val="100000"/>
              <a:buFont typeface="+mj-lt"/>
              <a:buAutoNum type="alphaL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Log in with Google – Accept T&amp;C 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Download pdfs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Create Index with embeddings of chunked documents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Prompt generation function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Main RAG function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Use a basic UI for chat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5A8F3-D20A-5C7D-E89E-C122F5628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955" y="1924945"/>
            <a:ext cx="2384463" cy="23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6813718" y="840977"/>
            <a:ext cx="15060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Dubai</a:t>
            </a:r>
            <a:endParaRPr sz="95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Picture 2" descr="Linkedin icon - Free download on Iconfinder">
            <a:extLst>
              <a:ext uri="{FF2B5EF4-FFF2-40B4-BE49-F238E27FC236}">
                <a16:creationId xmlns:a16="http://schemas.microsoft.com/office/drawing/2014/main" id="{A856FB33-D71A-A987-D060-106CEACFF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3" y="3785409"/>
            <a:ext cx="401783" cy="4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A011E-039F-45CF-D798-E528C52A38A2}"/>
              </a:ext>
            </a:extLst>
          </p:cNvPr>
          <p:cNvSpPr txBox="1"/>
          <p:nvPr/>
        </p:nvSpPr>
        <p:spPr>
          <a:xfrm>
            <a:off x="1659367" y="3779303"/>
            <a:ext cx="212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https://www.linkedin.com/in/rohan-mitra14/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05011-2939-DA27-77BE-4B50C8E2DEA0}"/>
              </a:ext>
            </a:extLst>
          </p:cNvPr>
          <p:cNvSpPr txBox="1"/>
          <p:nvPr/>
        </p:nvSpPr>
        <p:spPr>
          <a:xfrm>
            <a:off x="1659367" y="4302523"/>
            <a:ext cx="220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https://github.com/ro1406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614F8F-9302-7CBF-78FF-00BE8B8EF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8" r="30805" b="33802"/>
          <a:stretch/>
        </p:blipFill>
        <p:spPr bwMode="auto">
          <a:xfrm>
            <a:off x="1129672" y="4302523"/>
            <a:ext cx="417644" cy="3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inkedin icon - Free download on Iconfinder">
            <a:extLst>
              <a:ext uri="{FF2B5EF4-FFF2-40B4-BE49-F238E27FC236}">
                <a16:creationId xmlns:a16="http://schemas.microsoft.com/office/drawing/2014/main" id="{C6E2FAFA-660A-36C9-321B-E85CB636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68" y="3785409"/>
            <a:ext cx="401783" cy="4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A6B3C-379C-5BFA-6239-471478B93EFB}"/>
              </a:ext>
            </a:extLst>
          </p:cNvPr>
          <p:cNvSpPr txBox="1"/>
          <p:nvPr/>
        </p:nvSpPr>
        <p:spPr>
          <a:xfrm>
            <a:off x="4857333" y="3775010"/>
            <a:ext cx="212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https://www.linkedin.com/in/ogouda/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21E2B-91B8-4F5D-69FF-C317C9951E49}"/>
              </a:ext>
            </a:extLst>
          </p:cNvPr>
          <p:cNvSpPr txBox="1"/>
          <p:nvPr/>
        </p:nvSpPr>
        <p:spPr>
          <a:xfrm>
            <a:off x="4857333" y="4302523"/>
            <a:ext cx="231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https://github.com/ogouda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7DC373C-FD8E-0FB0-8016-98A948399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8" r="30805" b="33802"/>
          <a:stretch/>
        </p:blipFill>
        <p:spPr bwMode="auto">
          <a:xfrm>
            <a:off x="4374407" y="4302523"/>
            <a:ext cx="417644" cy="3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C48C1-C533-CC56-90E9-3A24FA3B9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985" y="162062"/>
            <a:ext cx="2518757" cy="1138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572310-11DE-F425-4D3A-35C0D5601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651" y="1657987"/>
            <a:ext cx="1865812" cy="1865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6CFDFD-E996-E37A-387B-4832FE142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590" y="221110"/>
            <a:ext cx="4793137" cy="1013552"/>
          </a:xfrm>
          <a:prstGeom prst="rect">
            <a:avLst/>
          </a:prstGeom>
        </p:spPr>
      </p:pic>
      <p:sp>
        <p:nvSpPr>
          <p:cNvPr id="174" name="Google Shape;174;p25"/>
          <p:cNvSpPr txBox="1"/>
          <p:nvPr/>
        </p:nvSpPr>
        <p:spPr>
          <a:xfrm>
            <a:off x="861954" y="442335"/>
            <a:ext cx="6118302" cy="63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</a:p>
        </p:txBody>
      </p:sp>
      <p:sp>
        <p:nvSpPr>
          <p:cNvPr id="11" name="Google Shape;174;p25">
            <a:extLst>
              <a:ext uri="{FF2B5EF4-FFF2-40B4-BE49-F238E27FC236}">
                <a16:creationId xmlns:a16="http://schemas.microsoft.com/office/drawing/2014/main" id="{CC280DA2-7D1B-AFEC-982F-55D20A0783D5}"/>
              </a:ext>
            </a:extLst>
          </p:cNvPr>
          <p:cNvSpPr txBox="1"/>
          <p:nvPr/>
        </p:nvSpPr>
        <p:spPr>
          <a:xfrm>
            <a:off x="861954" y="1349993"/>
            <a:ext cx="6118302" cy="63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https://github.com/ro1406/rag-with-gemini/</a:t>
            </a:r>
          </a:p>
        </p:txBody>
      </p:sp>
    </p:spTree>
    <p:extLst>
      <p:ext uri="{BB962C8B-B14F-4D97-AF65-F5344CB8AC3E}">
        <p14:creationId xmlns:p14="http://schemas.microsoft.com/office/powerpoint/2010/main" val="299559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>
            <a:off x="332200" y="1292675"/>
            <a:ext cx="8343448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332199" y="323700"/>
            <a:ext cx="8343449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What is RAG Architecture?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1" name="Google Shape;291;p36"/>
          <p:cNvSpPr txBox="1">
            <a:spLocks noGrp="1"/>
          </p:cNvSpPr>
          <p:nvPr>
            <p:ph type="body" idx="1"/>
          </p:nvPr>
        </p:nvSpPr>
        <p:spPr>
          <a:xfrm>
            <a:off x="455595" y="1420241"/>
            <a:ext cx="8026765" cy="330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Retrieval – Augmented Generation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u="sng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u="sng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u="sng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Retriever:</a:t>
            </a: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 Finds and retrieves the most relevant documents or knowledge from a corpus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u="sng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Generator (LLM):</a:t>
            </a: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 Uses the retrieved information as context to generate accurate, fact-based responses.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Answer questions more reliably and with additional info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  <a:tabLst/>
            </a:pPr>
            <a:endParaRPr sz="1800" dirty="0">
              <a:solidFill>
                <a:srgbClr val="1E1E1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3341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332201" y="1292675"/>
            <a:ext cx="3979606" cy="3527100"/>
          </a:xfrm>
          <a:prstGeom prst="roundRect">
            <a:avLst>
              <a:gd name="adj" fmla="val 4197"/>
            </a:avLst>
          </a:prstGeom>
          <a:solidFill>
            <a:srgbClr val="CCF6C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332200" y="323700"/>
            <a:ext cx="8388054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The Need For RAG 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3856212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Tx/>
              <a:buNone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LLM limitations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Knowledge cutoff and static information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Hallucinations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Memory constraints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Lack of domain specific knowledge</a:t>
            </a:r>
          </a:p>
          <a:p>
            <a:pPr marL="742950" lvl="1" indent="-285750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Google Shape;297;p37">
            <a:extLst>
              <a:ext uri="{FF2B5EF4-FFF2-40B4-BE49-F238E27FC236}">
                <a16:creationId xmlns:a16="http://schemas.microsoft.com/office/drawing/2014/main" id="{9838AD7E-61DA-EE0E-D6CA-30EF304C86DA}"/>
              </a:ext>
            </a:extLst>
          </p:cNvPr>
          <p:cNvSpPr/>
          <p:nvPr/>
        </p:nvSpPr>
        <p:spPr>
          <a:xfrm>
            <a:off x="4676081" y="1292674"/>
            <a:ext cx="4127120" cy="3527125"/>
          </a:xfrm>
          <a:prstGeom prst="roundRect">
            <a:avLst>
              <a:gd name="adj" fmla="val 4197"/>
            </a:avLst>
          </a:prstGeom>
          <a:solidFill>
            <a:srgbClr val="5CDB6D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77268-6314-4082-FE53-DBCF9BA75E72}"/>
              </a:ext>
            </a:extLst>
          </p:cNvPr>
          <p:cNvSpPr txBox="1"/>
          <p:nvPr/>
        </p:nvSpPr>
        <p:spPr>
          <a:xfrm>
            <a:off x="4765288" y="1420242"/>
            <a:ext cx="4037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  <a:t>RAG Provides</a:t>
            </a:r>
            <a:b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</a:br>
            <a:endParaRPr 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  <a:sym typeface="Roboto Mono Light"/>
            </a:endParaRP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Real-time information</a:t>
            </a: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Grounding responses</a:t>
            </a: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Domain expertise</a:t>
            </a:r>
          </a:p>
          <a:p>
            <a:pPr marL="457200" lvl="1">
              <a:spcAft>
                <a:spcPts val="1200"/>
              </a:spcAft>
            </a:pPr>
            <a:endParaRPr lang="en-US" sz="1800" dirty="0">
              <a:solidFill>
                <a:srgbClr val="1E1E1E"/>
              </a:solidFill>
            </a:endParaRPr>
          </a:p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  <a:t>Combines the fluent conversation abilities of LLMs with real-time factual accuracy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99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F8D8D8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Case Study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455595" y="1420242"/>
            <a:ext cx="8049067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 work for Cymbal Bikes – a bike mechanics shop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</a:t>
            </a:r>
            <a:r>
              <a:rPr lang="en-US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ffers services like brake repair, chain replacement, </a:t>
            </a:r>
            <a:r>
              <a:rPr lang="en-US" sz="18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etc</a:t>
            </a:r>
            <a:endParaRPr lang="en-US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 have been tasked with building a chatbot for customers to get suggestions on your products, and identify which products they want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You’re going to do this with a RAG Architecture</a:t>
            </a:r>
            <a:endParaRPr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520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0FF-BA62-16CE-D502-9048A7DF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F0608-8CF3-2408-836E-C24850B18A9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3129776" y="1469172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3129775" y="2405874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3129775" y="3488162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ED900-13A3-D2A4-EA84-13C0762AE91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0391" y="910218"/>
            <a:ext cx="0" cy="55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45D7C-BE84-CF8C-EB7A-9EEC6BC457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90" y="1937523"/>
            <a:ext cx="1" cy="46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641D5-08C8-BC27-1BCA-745C5BDF46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90" y="2874225"/>
            <a:ext cx="0" cy="6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4A781-77E7-9243-EA15-065FFACE17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56513"/>
            <a:ext cx="0" cy="64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2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E58560-689C-1247-7455-1E19E8BCD80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User Question</a:t>
            </a:r>
          </a:p>
        </p:txBody>
      </p:sp>
      <p:sp>
        <p:nvSpPr>
          <p:cNvPr id="8" name="Google Shape;306;p38">
            <a:extLst>
              <a:ext uri="{FF2B5EF4-FFF2-40B4-BE49-F238E27FC236}">
                <a16:creationId xmlns:a16="http://schemas.microsoft.com/office/drawing/2014/main" id="{73F61A6F-2398-5CD2-3E7C-FF39331F834C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User Question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" name="Google Shape;304;p38">
            <a:extLst>
              <a:ext uri="{FF2B5EF4-FFF2-40B4-BE49-F238E27FC236}">
                <a16:creationId xmlns:a16="http://schemas.microsoft.com/office/drawing/2014/main" id="{C6D26758-E980-EB3D-E57A-57F7B903337D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C3ECF6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F6EB0-8CCE-32B0-B4BE-941D57D1E400}"/>
              </a:ext>
            </a:extLst>
          </p:cNvPr>
          <p:cNvSpPr txBox="1"/>
          <p:nvPr/>
        </p:nvSpPr>
        <p:spPr>
          <a:xfrm>
            <a:off x="460917" y="1519152"/>
            <a:ext cx="7843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 sends a question to the </a:t>
            </a:r>
            <a:r>
              <a:rPr lang="en-US" sz="1800" dirty="0" err="1"/>
              <a:t>ChatBot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 has some preprocessing (and moderation) to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800" dirty="0"/>
              <a:t>Send response immediately incase of moderation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Cymbal Bikes</a:t>
            </a:r>
            <a:r>
              <a:rPr lang="en-US" sz="1800" dirty="0"/>
              <a:t>: “How much does it cost to repair a gear and what all does it include, at Cymbal Bikes?”</a:t>
            </a:r>
          </a:p>
        </p:txBody>
      </p:sp>
    </p:spTree>
    <p:extLst>
      <p:ext uri="{BB962C8B-B14F-4D97-AF65-F5344CB8AC3E}">
        <p14:creationId xmlns:p14="http://schemas.microsoft.com/office/powerpoint/2010/main" val="159468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0FF-BA62-16CE-D502-9048A7DF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F0608-8CF3-2408-836E-C24850B18A9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ED900-13A3-D2A4-EA84-13C0762AE91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45D7C-BE84-CF8C-EB7A-9EEC6BC457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641D5-08C8-BC27-1BCA-745C5BDF46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4A781-77E7-9243-EA15-065FFACE17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7567C7E9-301B-5B5E-7F00-6B126AC64A7B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Retriever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3B9473E3-6F31-E019-EC52-419000906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Identify documents with possibly relevant info</a:t>
            </a:r>
            <a:b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lang="en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Create VectorDB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Chunk documents, embed the text, and store meta-data to allow filtering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Group similar documents into indicies </a:t>
            </a:r>
            <a:r>
              <a:rPr lang="en" sz="1500" dirty="0">
                <a:solidFill>
                  <a:schemeClr val="tx1"/>
                </a:solidFill>
              </a:rPr>
              <a:t>or partitions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</a:rPr>
              <a:t>Eg: Elastic Search, Pinecone, Marqo, Qdrant</a:t>
            </a:r>
            <a:br>
              <a:rPr lang="en" sz="1500" dirty="0">
                <a:solidFill>
                  <a:schemeClr val="tx1"/>
                </a:solidFill>
              </a:rPr>
            </a:br>
            <a:endParaRPr lang="en" sz="15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Query DB using user intent (embedding) + filters (if any)</a:t>
            </a:r>
          </a:p>
        </p:txBody>
      </p:sp>
    </p:spTree>
    <p:extLst>
      <p:ext uri="{BB962C8B-B14F-4D97-AF65-F5344CB8AC3E}">
        <p14:creationId xmlns:p14="http://schemas.microsoft.com/office/powerpoint/2010/main" val="158958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7567C7E9-301B-5B5E-7F00-6B126AC64A7B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BBC04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</a:t>
            </a: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r>
              <a:rPr lang="en-US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: G-Electronics</a:t>
            </a:r>
            <a:endParaRPr lang="en-US"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3B9473E3-6F31-E019-EC52-419000906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Store each relevant document in an index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Can have different indices for different types of information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Service costing index, store policies index, FAQ index, </a:t>
            </a:r>
            <a:r>
              <a:rPr lang="en-US" sz="1500" dirty="0" err="1">
                <a:solidFill>
                  <a:schemeClr val="tx1"/>
                </a:solidFill>
              </a:rPr>
              <a:t>etc</a:t>
            </a: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Each item’s description is embedded using a sentence encoder and the output vector is stored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Meta-data about each item are stored with the item’s listing for filtering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705202711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694</Words>
  <Application>Microsoft Office PowerPoint</Application>
  <PresentationFormat>On-screen Show (16:9)</PresentationFormat>
  <Paragraphs>144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Google Sans</vt:lpstr>
      <vt:lpstr>Roboto Mono Light</vt:lpstr>
      <vt:lpstr>DevFest 2024</vt:lpstr>
      <vt:lpstr>Build A ChatBot With RAG &amp; Gemini</vt:lpstr>
      <vt:lpstr>PowerPoint Presentation</vt:lpstr>
      <vt:lpstr>PowerPoint Presentation</vt:lpstr>
      <vt:lpstr>PowerPoint Presentation</vt:lpstr>
      <vt:lpstr>RAG Pipeline</vt:lpstr>
      <vt:lpstr>PowerPoint Presentation</vt:lpstr>
      <vt:lpstr>RAG Pipeline</vt:lpstr>
      <vt:lpstr>PowerPoint Presentation</vt:lpstr>
      <vt:lpstr>PowerPoint Presentation</vt:lpstr>
      <vt:lpstr>PowerPoint Presentation</vt:lpstr>
      <vt:lpstr>RAG Pipeline</vt:lpstr>
      <vt:lpstr>PowerPoint Presentation</vt:lpstr>
      <vt:lpstr>RAG Pipeline</vt:lpstr>
      <vt:lpstr>PowerPoint Presentation</vt:lpstr>
      <vt:lpstr>RAG Pipeline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Omar Mohamed Kamal Ahmed Gouda</cp:lastModifiedBy>
  <cp:revision>21</cp:revision>
  <dcterms:modified xsi:type="dcterms:W3CDTF">2025-04-12T15:38:32Z</dcterms:modified>
</cp:coreProperties>
</file>