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9"/>
  </p:notesMasterIdLst>
  <p:sldIdLst>
    <p:sldId id="278" r:id="rId5"/>
    <p:sldId id="279" r:id="rId6"/>
    <p:sldId id="281" r:id="rId7"/>
    <p:sldId id="280" r:id="rId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C4E9"/>
    <a:srgbClr val="F5CDCE"/>
    <a:srgbClr val="202C8F"/>
    <a:srgbClr val="FDFBF6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09" autoAdjust="0"/>
  </p:normalViewPr>
  <p:slideViewPr>
    <p:cSldViewPr snapToGrid="0" snapToObjects="1">
      <p:cViewPr varScale="1">
        <p:scale>
          <a:sx n="87" d="100"/>
          <a:sy n="87" d="100"/>
        </p:scale>
        <p:origin x="528" y="77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b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00" y="457200"/>
            <a:ext cx="987552" cy="274320"/>
          </a:xfrm>
        </p:spPr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Flow chart for development of Test Taker authentication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Akash Singh</a:t>
            </a:r>
            <a:br>
              <a:rPr lang="en-US" dirty="0"/>
            </a:br>
            <a:r>
              <a:rPr lang="en-US" dirty="0"/>
              <a:t>Rishikesh Bachhav</a:t>
            </a:r>
            <a:br>
              <a:rPr lang="en-US" dirty="0"/>
            </a:br>
            <a:r>
              <a:rPr lang="en-US" dirty="0"/>
              <a:t>Sahil </a:t>
            </a:r>
            <a:r>
              <a:rPr lang="en-US" dirty="0" err="1"/>
              <a:t>Rahate</a:t>
            </a:r>
            <a:r>
              <a:rPr lang="en-US" dirty="0"/>
              <a:t>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417CB5-3C52-BBFE-DCF8-F64D01B1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D7267192-242E-B765-4C87-230EB461520C}"/>
              </a:ext>
            </a:extLst>
          </p:cNvPr>
          <p:cNvSpPr/>
          <p:nvPr/>
        </p:nvSpPr>
        <p:spPr>
          <a:xfrm>
            <a:off x="571500" y="731520"/>
            <a:ext cx="685800" cy="700087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95384C-026A-E88F-69B4-C47EE449E509}"/>
              </a:ext>
            </a:extLst>
          </p:cNvPr>
          <p:cNvSpPr txBox="1"/>
          <p:nvPr/>
        </p:nvSpPr>
        <p:spPr>
          <a:xfrm>
            <a:off x="535231" y="1595378"/>
            <a:ext cx="87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ighlight>
                  <a:srgbClr val="AAC4E9"/>
                </a:highlight>
              </a:rPr>
              <a:t>USER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0AE233E-1313-3BEE-E940-9C56DF07E20E}"/>
              </a:ext>
            </a:extLst>
          </p:cNvPr>
          <p:cNvSpPr/>
          <p:nvPr/>
        </p:nvSpPr>
        <p:spPr>
          <a:xfrm>
            <a:off x="1350169" y="731520"/>
            <a:ext cx="1993106" cy="70008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33287D-AFDD-F257-9071-26DCE4D73559}"/>
              </a:ext>
            </a:extLst>
          </p:cNvPr>
          <p:cNvSpPr txBox="1"/>
          <p:nvPr/>
        </p:nvSpPr>
        <p:spPr>
          <a:xfrm>
            <a:off x="1350169" y="896897"/>
            <a:ext cx="199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Registers for exam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1B379-CD17-30E0-BB3E-DB2C3622E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144" y="280391"/>
            <a:ext cx="2563225" cy="234315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082BBF7E-8540-EE0F-139E-79CC61B05245}"/>
              </a:ext>
            </a:extLst>
          </p:cNvPr>
          <p:cNvSpPr/>
          <p:nvPr/>
        </p:nvSpPr>
        <p:spPr>
          <a:xfrm>
            <a:off x="6192633" y="785035"/>
            <a:ext cx="1834013" cy="59305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B133ED-554D-F3D1-ADD8-C0AE07FF91DC}"/>
              </a:ext>
            </a:extLst>
          </p:cNvPr>
          <p:cNvSpPr txBox="1"/>
          <p:nvPr/>
        </p:nvSpPr>
        <p:spPr>
          <a:xfrm>
            <a:off x="6409592" y="896897"/>
            <a:ext cx="167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storage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3CDC8F0-5540-EC51-9222-F26BA1F0C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344" y="318617"/>
            <a:ext cx="3956538" cy="2118946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40C1E714-90F4-A872-6BCF-92CC71AD0E67}"/>
              </a:ext>
            </a:extLst>
          </p:cNvPr>
          <p:cNvSpPr/>
          <p:nvPr/>
        </p:nvSpPr>
        <p:spPr>
          <a:xfrm>
            <a:off x="4329037" y="2730975"/>
            <a:ext cx="777437" cy="996963"/>
          </a:xfrm>
          <a:prstGeom prst="downArrow">
            <a:avLst>
              <a:gd name="adj1" fmla="val 50000"/>
              <a:gd name="adj2" fmla="val 5058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+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8BC6581-6879-A320-4198-2C2E27758AB8}"/>
              </a:ext>
            </a:extLst>
          </p:cNvPr>
          <p:cNvSpPr/>
          <p:nvPr/>
        </p:nvSpPr>
        <p:spPr>
          <a:xfrm>
            <a:off x="3639189" y="3835372"/>
            <a:ext cx="2157131" cy="11043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6CF091-CF7B-CB53-6466-FA34D8EBE906}"/>
              </a:ext>
            </a:extLst>
          </p:cNvPr>
          <p:cNvSpPr txBox="1"/>
          <p:nvPr/>
        </p:nvSpPr>
        <p:spPr>
          <a:xfrm>
            <a:off x="3874106" y="4046403"/>
            <a:ext cx="1846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SMTP server &amp;</a:t>
            </a:r>
            <a:br>
              <a:rPr lang="en-IN" dirty="0"/>
            </a:br>
            <a:r>
              <a:rPr lang="en-IN" dirty="0"/>
              <a:t>DNS server</a:t>
            </a:r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E58B782C-4B80-94F2-4185-ACAC46F23AC2}"/>
              </a:ext>
            </a:extLst>
          </p:cNvPr>
          <p:cNvSpPr/>
          <p:nvPr/>
        </p:nvSpPr>
        <p:spPr>
          <a:xfrm flipH="1">
            <a:off x="342897" y="2318377"/>
            <a:ext cx="3156853" cy="2374357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E59CD2-0270-15AE-C248-06ADC29E3EE7}"/>
              </a:ext>
            </a:extLst>
          </p:cNvPr>
          <p:cNvSpPr txBox="1"/>
          <p:nvPr/>
        </p:nvSpPr>
        <p:spPr>
          <a:xfrm>
            <a:off x="581529" y="4107959"/>
            <a:ext cx="3057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Returns </a:t>
            </a:r>
            <a:r>
              <a:rPr lang="en-IN" sz="1600" dirty="0">
                <a:solidFill>
                  <a:srgbClr val="FF0000"/>
                </a:solidFill>
              </a:rPr>
              <a:t>user-id</a:t>
            </a:r>
            <a:r>
              <a:rPr lang="en-IN" sz="1600" dirty="0"/>
              <a:t> and </a:t>
            </a:r>
            <a:r>
              <a:rPr lang="en-IN" sz="1600" dirty="0">
                <a:solidFill>
                  <a:srgbClr val="FF0000"/>
                </a:solidFill>
              </a:rPr>
              <a:t>password</a:t>
            </a:r>
            <a:r>
              <a:rPr lang="en-IN" sz="1600" dirty="0"/>
              <a:t> to the user to registered mail id.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9A3A94-1EFE-3F7E-CD02-5B55ED39C551}"/>
              </a:ext>
            </a:extLst>
          </p:cNvPr>
          <p:cNvSpPr txBox="1"/>
          <p:nvPr/>
        </p:nvSpPr>
        <p:spPr>
          <a:xfrm>
            <a:off x="2439043" y="5460023"/>
            <a:ext cx="90001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Step I – Test Taker Registration</a:t>
            </a:r>
          </a:p>
        </p:txBody>
      </p:sp>
    </p:spTree>
    <p:extLst>
      <p:ext uri="{BB962C8B-B14F-4D97-AF65-F5344CB8AC3E}">
        <p14:creationId xmlns:p14="http://schemas.microsoft.com/office/powerpoint/2010/main" val="416669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6EE13C-225A-4600-247A-112970CF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3597D4-DC87-865B-56FF-7C8FBCBEA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307" y="457200"/>
            <a:ext cx="2350156" cy="1761951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D6D195-AF03-7BCF-033D-54192AF41D66}"/>
              </a:ext>
            </a:extLst>
          </p:cNvPr>
          <p:cNvSpPr/>
          <p:nvPr/>
        </p:nvSpPr>
        <p:spPr>
          <a:xfrm>
            <a:off x="457200" y="844062"/>
            <a:ext cx="1134208" cy="11957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4FED45-F0AF-32A8-2AEC-58D19AC44E41}"/>
              </a:ext>
            </a:extLst>
          </p:cNvPr>
          <p:cNvSpPr txBox="1"/>
          <p:nvPr/>
        </p:nvSpPr>
        <p:spPr>
          <a:xfrm>
            <a:off x="637442" y="1213338"/>
            <a:ext cx="888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User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068AB61-D2B7-6924-992C-90D7D1F3D4C9}"/>
              </a:ext>
            </a:extLst>
          </p:cNvPr>
          <p:cNvSpPr/>
          <p:nvPr/>
        </p:nvSpPr>
        <p:spPr>
          <a:xfrm>
            <a:off x="1626577" y="734157"/>
            <a:ext cx="1415561" cy="14155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0703E5-BE2C-4F16-B846-091C3B7E2ED4}"/>
              </a:ext>
            </a:extLst>
          </p:cNvPr>
          <p:cNvSpPr txBox="1"/>
          <p:nvPr/>
        </p:nvSpPr>
        <p:spPr>
          <a:xfrm>
            <a:off x="1591408" y="1186961"/>
            <a:ext cx="1222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Inputs user-id</a:t>
            </a:r>
          </a:p>
          <a:p>
            <a:r>
              <a:rPr lang="en-IN" sz="1400" dirty="0"/>
              <a:t>and password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00E5CA-BAC0-7CC9-ED3A-3B3C5BA69273}"/>
              </a:ext>
            </a:extLst>
          </p:cNvPr>
          <p:cNvSpPr txBox="1"/>
          <p:nvPr/>
        </p:nvSpPr>
        <p:spPr>
          <a:xfrm>
            <a:off x="3042138" y="2219151"/>
            <a:ext cx="300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Captures real-time photos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BFF1440-3135-E7C9-4ADE-43E48BCEBC83}"/>
              </a:ext>
            </a:extLst>
          </p:cNvPr>
          <p:cNvSpPr/>
          <p:nvPr/>
        </p:nvSpPr>
        <p:spPr>
          <a:xfrm>
            <a:off x="5462632" y="624253"/>
            <a:ext cx="1415561" cy="14155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C15F62-D584-EED2-6F2F-ADDE8B6D4900}"/>
              </a:ext>
            </a:extLst>
          </p:cNvPr>
          <p:cNvSpPr txBox="1"/>
          <p:nvPr/>
        </p:nvSpPr>
        <p:spPr>
          <a:xfrm>
            <a:off x="5552181" y="1133301"/>
            <a:ext cx="108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Verifies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58BBE8F-397F-EC03-F737-341600E9D8BE}"/>
              </a:ext>
            </a:extLst>
          </p:cNvPr>
          <p:cNvSpPr/>
          <p:nvPr/>
        </p:nvSpPr>
        <p:spPr>
          <a:xfrm>
            <a:off x="6937775" y="554821"/>
            <a:ext cx="2048608" cy="15948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Face recognition model (OpenCV)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43640AA-342B-465C-B753-4D10429B0DD4}"/>
              </a:ext>
            </a:extLst>
          </p:cNvPr>
          <p:cNvCxnSpPr>
            <a:cxnSpLocks/>
          </p:cNvCxnSpPr>
          <p:nvPr/>
        </p:nvCxnSpPr>
        <p:spPr>
          <a:xfrm rot="5400000">
            <a:off x="6024488" y="2428435"/>
            <a:ext cx="1728568" cy="16793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3854C3F-26F9-9315-83A7-8ABE6AA53135}"/>
              </a:ext>
            </a:extLst>
          </p:cNvPr>
          <p:cNvSpPr/>
          <p:nvPr/>
        </p:nvSpPr>
        <p:spPr>
          <a:xfrm>
            <a:off x="5292807" y="4207118"/>
            <a:ext cx="1606383" cy="16265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Known faces: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Authorized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5B865C-C547-8DAD-4AEA-8A7FC17E7451}"/>
              </a:ext>
            </a:extLst>
          </p:cNvPr>
          <p:cNvCxnSpPr/>
          <p:nvPr/>
        </p:nvCxnSpPr>
        <p:spPr>
          <a:xfrm>
            <a:off x="7728438" y="3268101"/>
            <a:ext cx="15034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5F3E70F-BCAD-68D9-2F08-2C7A1FFA72E6}"/>
              </a:ext>
            </a:extLst>
          </p:cNvPr>
          <p:cNvCxnSpPr>
            <a:cxnSpLocks/>
          </p:cNvCxnSpPr>
          <p:nvPr/>
        </p:nvCxnSpPr>
        <p:spPr>
          <a:xfrm>
            <a:off x="9231923" y="3268101"/>
            <a:ext cx="0" cy="864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C874CFC-D584-0555-B9E4-C755811A6DDF}"/>
              </a:ext>
            </a:extLst>
          </p:cNvPr>
          <p:cNvSpPr/>
          <p:nvPr/>
        </p:nvSpPr>
        <p:spPr>
          <a:xfrm>
            <a:off x="8387863" y="4246685"/>
            <a:ext cx="1688119" cy="15474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Unknown faces: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Unauthorized </a:t>
            </a:r>
          </a:p>
        </p:txBody>
      </p:sp>
    </p:spTree>
    <p:extLst>
      <p:ext uri="{BB962C8B-B14F-4D97-AF65-F5344CB8AC3E}">
        <p14:creationId xmlns:p14="http://schemas.microsoft.com/office/powerpoint/2010/main" val="3514316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A4901-D934-C20C-4ECC-A2D87B18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1BA93C35-3BD5-A89D-AB24-84830C277B77}"/>
              </a:ext>
            </a:extLst>
          </p:cNvPr>
          <p:cNvSpPr/>
          <p:nvPr/>
        </p:nvSpPr>
        <p:spPr>
          <a:xfrm>
            <a:off x="571500" y="731520"/>
            <a:ext cx="685800" cy="700087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171615-EFDA-E28A-BD93-7ECE859AA116}"/>
              </a:ext>
            </a:extLst>
          </p:cNvPr>
          <p:cNvSpPr txBox="1"/>
          <p:nvPr/>
        </p:nvSpPr>
        <p:spPr>
          <a:xfrm>
            <a:off x="535231" y="1595378"/>
            <a:ext cx="87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ighlight>
                  <a:srgbClr val="AAC4E9"/>
                </a:highlight>
              </a:rPr>
              <a:t>USER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9FF0AEB-B266-70E4-9C00-BBF95A68E337}"/>
              </a:ext>
            </a:extLst>
          </p:cNvPr>
          <p:cNvSpPr/>
          <p:nvPr/>
        </p:nvSpPr>
        <p:spPr>
          <a:xfrm>
            <a:off x="1406768" y="93226"/>
            <a:ext cx="2250831" cy="257963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0BA56-2C44-5345-CC89-C731F4EB67AA}"/>
              </a:ext>
            </a:extLst>
          </p:cNvPr>
          <p:cNvSpPr txBox="1"/>
          <p:nvPr/>
        </p:nvSpPr>
        <p:spPr>
          <a:xfrm>
            <a:off x="1342201" y="831442"/>
            <a:ext cx="2476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Logins into test</a:t>
            </a:r>
          </a:p>
          <a:p>
            <a:r>
              <a:rPr lang="en-IN" dirty="0"/>
              <a:t>using received user-id, password &amp; facial recognition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4E95D1-609C-C236-78DD-AA902C408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500" y="93226"/>
            <a:ext cx="3440815" cy="2579636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E8F4B87B-DD62-CB96-B616-BB3FF78A979A}"/>
              </a:ext>
            </a:extLst>
          </p:cNvPr>
          <p:cNvSpPr/>
          <p:nvPr/>
        </p:nvSpPr>
        <p:spPr>
          <a:xfrm>
            <a:off x="7268216" y="831442"/>
            <a:ext cx="2010509" cy="88858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1E2E71-06F7-8C47-7B9C-FC00C9B7DA88}"/>
              </a:ext>
            </a:extLst>
          </p:cNvPr>
          <p:cNvSpPr txBox="1"/>
          <p:nvPr/>
        </p:nvSpPr>
        <p:spPr>
          <a:xfrm>
            <a:off x="7341577" y="1081563"/>
            <a:ext cx="177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Authenticated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545844A-8C53-DC80-BF64-1963147C52E8}"/>
              </a:ext>
            </a:extLst>
          </p:cNvPr>
          <p:cNvSpPr/>
          <p:nvPr/>
        </p:nvSpPr>
        <p:spPr>
          <a:xfrm>
            <a:off x="9442938" y="457200"/>
            <a:ext cx="1899139" cy="18639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0C853D-8DB4-50FA-6559-EA4EBA93D6E9}"/>
              </a:ext>
            </a:extLst>
          </p:cNvPr>
          <p:cNvSpPr txBox="1"/>
          <p:nvPr/>
        </p:nvSpPr>
        <p:spPr>
          <a:xfrm>
            <a:off x="9671538" y="594360"/>
            <a:ext cx="15210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Leads to Test Page</a:t>
            </a:r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838B3AE6-6EEC-7EB6-FF45-08547925CAAD}"/>
              </a:ext>
            </a:extLst>
          </p:cNvPr>
          <p:cNvSpPr/>
          <p:nvPr/>
        </p:nvSpPr>
        <p:spPr>
          <a:xfrm rot="5400000">
            <a:off x="7363557" y="2487764"/>
            <a:ext cx="1380392" cy="2250831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B8E110-4449-A7C7-0918-0312E9713336}"/>
              </a:ext>
            </a:extLst>
          </p:cNvPr>
          <p:cNvSpPr txBox="1"/>
          <p:nvPr/>
        </p:nvSpPr>
        <p:spPr>
          <a:xfrm>
            <a:off x="6928337" y="3798277"/>
            <a:ext cx="225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Unauthenticated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AAD9943-F247-89AD-BEB5-5FB437247554}"/>
              </a:ext>
            </a:extLst>
          </p:cNvPr>
          <p:cNvSpPr/>
          <p:nvPr/>
        </p:nvSpPr>
        <p:spPr>
          <a:xfrm>
            <a:off x="9442938" y="3226777"/>
            <a:ext cx="1899139" cy="18639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20BF41-6EC0-D159-E783-0FE01589A112}"/>
              </a:ext>
            </a:extLst>
          </p:cNvPr>
          <p:cNvSpPr txBox="1"/>
          <p:nvPr/>
        </p:nvSpPr>
        <p:spPr>
          <a:xfrm>
            <a:off x="9442938" y="3613179"/>
            <a:ext cx="20442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Error</a:t>
            </a:r>
            <a:br>
              <a:rPr lang="en-IN" sz="2200" b="1" dirty="0"/>
            </a:br>
            <a:r>
              <a:rPr lang="en-IN" sz="2200" b="1" dirty="0"/>
              <a:t>Unauthorized</a:t>
            </a:r>
            <a:br>
              <a:rPr lang="en-IN" sz="2200" b="1" dirty="0"/>
            </a:br>
            <a:r>
              <a:rPr lang="en-IN" sz="2200" b="1" dirty="0"/>
              <a:t>user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B33AFB-87B1-640A-D31E-2235C1FFC0AD}"/>
              </a:ext>
            </a:extLst>
          </p:cNvPr>
          <p:cNvSpPr txBox="1"/>
          <p:nvPr/>
        </p:nvSpPr>
        <p:spPr>
          <a:xfrm>
            <a:off x="1913518" y="5568378"/>
            <a:ext cx="83649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Step II – Test Taker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53990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8438558_Win32_v2" id="{4C05A457-285D-454C-A9EA-F338443A797C}" vid="{298C0BDB-2F83-41C5-B87D-3BE7246FD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7EB4D8-2DC8-4900-B296-3F8E8CD9E6A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1D2ED2F-BDEE-47B8-82AA-B088E838B0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2982D6-A655-4F26-86D7-B5C32A625E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{389A322E-52F6-4FB1-B497-9BBA1C021F24}tf78438558_win32</Template>
  <TotalTime>137</TotalTime>
  <Words>107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Arial Black</vt:lpstr>
      <vt:lpstr>Sabon Next LT</vt:lpstr>
      <vt:lpstr>Office Theme</vt:lpstr>
      <vt:lpstr>Flow chart for development of Test Taker authentication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chart for development of Test Taker authentication</dc:title>
  <dc:subject/>
  <dc:creator>Rishikesh Bachhav</dc:creator>
  <cp:lastModifiedBy>Rishikesh Bachhav</cp:lastModifiedBy>
  <cp:revision>1</cp:revision>
  <dcterms:created xsi:type="dcterms:W3CDTF">2023-08-22T19:47:12Z</dcterms:created>
  <dcterms:modified xsi:type="dcterms:W3CDTF">2023-08-22T22:04:20Z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