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379"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ibm.com/" TargetMode="External"/><Relationship Id="rId2" Type="http://schemas.openxmlformats.org/officeDocument/2006/relationships/hyperlink" Target="https://cloud.ibm.com/docs/watson-machine-learning" TargetMode="External"/><Relationship Id="rId1" Type="http://schemas.openxmlformats.org/officeDocument/2006/relationships/slideLayout" Target="../slideLayouts/slideLayout2.xml"/><Relationship Id="rId4" Type="http://schemas.openxmlformats.org/officeDocument/2006/relationships/hyperlink" Target="https://cloud.ibm.com/docs/watson-studio"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err="1"/>
              <a:t>WanderBot</a:t>
            </a:r>
            <a:r>
              <a:rPr lang="en-US" dirty="0"/>
              <a:t>: The AI-Powered Travel Planner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Aaryan Roy-Institute of Engineering &amp; Management, Kolkata-CSE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marL="305435" indent="-305435"/>
            <a:r>
              <a:rPr lang="en-US" sz="2000" dirty="0">
                <a:solidFill>
                  <a:srgbClr val="0F0F0F"/>
                </a:solidFill>
                <a:ea typeface="+mn-lt"/>
                <a:cs typeface="+mn-lt"/>
              </a:rPr>
              <a:t>CONCLUSION &amp; DISCUSSION</a:t>
            </a:r>
          </a:p>
          <a:p>
            <a:pPr marL="629435" lvl="1" indent="-305435"/>
            <a:r>
              <a:rPr lang="en-US" sz="1700" dirty="0">
                <a:solidFill>
                  <a:srgbClr val="0F0F0F"/>
                </a:solidFill>
                <a:ea typeface="+mn-lt"/>
                <a:cs typeface="+mn-lt"/>
              </a:rPr>
              <a:t>The proposed solution successfully leverages AI to streamline travel planning, offering users tailored itineraries based on real-time preferences and constraints.</a:t>
            </a:r>
          </a:p>
          <a:p>
            <a:pPr marL="629435" lvl="1" indent="-305435"/>
            <a:r>
              <a:rPr lang="en-US" sz="1700" dirty="0">
                <a:solidFill>
                  <a:srgbClr val="0F0F0F"/>
                </a:solidFill>
                <a:ea typeface="+mn-lt"/>
                <a:cs typeface="+mn-lt"/>
              </a:rPr>
              <a:t>The use of the granite-3-3-8b-instruct language model proved effective in interpreting user inputs and generating coherent, context-aware travel recommendations.</a:t>
            </a:r>
          </a:p>
          <a:p>
            <a:pPr marL="629435" lvl="1" indent="-305435"/>
            <a:r>
              <a:rPr lang="en-US" sz="1700" dirty="0">
                <a:solidFill>
                  <a:srgbClr val="0F0F0F"/>
                </a:solidFill>
                <a:ea typeface="+mn-lt"/>
                <a:cs typeface="+mn-lt"/>
              </a:rPr>
              <a:t>Deployment on IBM Cloud ensured scalable, efficient access to the system with minimal latency and smooth integration.</a:t>
            </a:r>
          </a:p>
          <a:p>
            <a:pPr marL="305435" indent="-305435"/>
            <a:r>
              <a:rPr lang="en-US" sz="2000" dirty="0">
                <a:solidFill>
                  <a:srgbClr val="0F0F0F"/>
                </a:solidFill>
                <a:ea typeface="+mn-lt"/>
                <a:cs typeface="+mn-lt"/>
              </a:rPr>
              <a:t>Challenges Faced:</a:t>
            </a:r>
          </a:p>
          <a:p>
            <a:pPr marL="629435" lvl="1" indent="-305435"/>
            <a:r>
              <a:rPr lang="en-US" sz="1700" dirty="0">
                <a:solidFill>
                  <a:srgbClr val="0F0F0F"/>
                </a:solidFill>
                <a:ea typeface="+mn-lt"/>
                <a:cs typeface="+mn-lt"/>
              </a:rPr>
              <a:t>Fine-tuning prompt structures to ensure consistent outputs from the LLM. </a:t>
            </a:r>
          </a:p>
          <a:p>
            <a:pPr marL="305435" indent="-305435"/>
            <a:r>
              <a:rPr lang="en-US" sz="2000" dirty="0">
                <a:solidFill>
                  <a:srgbClr val="0F0F0F"/>
                </a:solidFill>
                <a:ea typeface="+mn-lt"/>
                <a:cs typeface="+mn-lt"/>
              </a:rPr>
              <a:t>Potential Improvements:</a:t>
            </a:r>
          </a:p>
          <a:p>
            <a:pPr marL="629435" lvl="1" indent="-305435"/>
            <a:r>
              <a:rPr lang="en-US" sz="1700" dirty="0">
                <a:solidFill>
                  <a:srgbClr val="0F0F0F"/>
                </a:solidFill>
                <a:ea typeface="+mn-lt"/>
                <a:cs typeface="+mn-lt"/>
              </a:rPr>
              <a:t>Enhancing the system with learning from user feedback to adapt to different travel styles.</a:t>
            </a:r>
          </a:p>
          <a:p>
            <a:pPr marL="629435" lvl="1" indent="-305435"/>
            <a:r>
              <a:rPr lang="en-US" sz="1700" dirty="0">
                <a:solidFill>
                  <a:srgbClr val="0F0F0F"/>
                </a:solidFill>
                <a:ea typeface="+mn-lt"/>
                <a:cs typeface="+mn-lt"/>
              </a:rPr>
              <a:t>Incorporating external APIs to automate bookings for hotels, transport, and activities, turning the agent into a fully hands-free travel assistant.</a:t>
            </a:r>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000" b="1" dirty="0">
                <a:ea typeface="+mn-lt"/>
                <a:cs typeface="+mn-lt"/>
              </a:rPr>
              <a:t>Integration of Additional Data Sources</a:t>
            </a:r>
            <a:r>
              <a:rPr lang="en-US" sz="2000" dirty="0">
                <a:ea typeface="+mn-lt"/>
                <a:cs typeface="+mn-lt"/>
              </a:rPr>
              <a:t>: Enhancing the system by incorporating live traffic updates, seasonal trends, event schedules, and user-generated preferences to offer even more personalized and context-aware planning.</a:t>
            </a:r>
          </a:p>
          <a:p>
            <a:pPr marL="305435" indent="-305435"/>
            <a:r>
              <a:rPr lang="en-US" sz="2000" b="1" dirty="0">
                <a:ea typeface="+mn-lt"/>
                <a:cs typeface="+mn-lt"/>
              </a:rPr>
              <a:t>Algorithm Optimization</a:t>
            </a:r>
            <a:r>
              <a:rPr lang="en-US" sz="2000" dirty="0">
                <a:ea typeface="+mn-lt"/>
                <a:cs typeface="+mn-lt"/>
              </a:rPr>
              <a:t>: Improving the performance and responsiveness of the planner by fine-tuning the model, optimizing prompts for granite-3-3-8b-instruct, and reducing latency in real-time recommendations.</a:t>
            </a:r>
          </a:p>
          <a:p>
            <a:pPr marL="305435" indent="-305435"/>
            <a:r>
              <a:rPr lang="en-US" sz="2000" b="1" dirty="0">
                <a:ea typeface="+mn-lt"/>
                <a:cs typeface="+mn-lt"/>
              </a:rPr>
              <a:t>Geographical Expansion</a:t>
            </a:r>
            <a:r>
              <a:rPr lang="en-US" sz="2000" dirty="0">
                <a:ea typeface="+mn-lt"/>
                <a:cs typeface="+mn-lt"/>
              </a:rPr>
              <a:t>: Scaling the system to support travel planning across multiple cities, regions, and international destinations with dynamic localization features.</a:t>
            </a:r>
          </a:p>
          <a:p>
            <a:pPr marL="305435" indent="-305435"/>
            <a:r>
              <a:rPr lang="en-US" sz="2000" b="1" dirty="0">
                <a:ea typeface="+mn-lt"/>
                <a:cs typeface="+mn-lt"/>
              </a:rPr>
              <a:t>Automation of Services</a:t>
            </a:r>
            <a:r>
              <a:rPr lang="en-US" sz="2000" dirty="0">
                <a:ea typeface="+mn-lt"/>
                <a:cs typeface="+mn-lt"/>
              </a:rPr>
              <a:t>: Future integration with hotel, cab, and activity booking APIs to create fully automated, end-to-end travel experiences without manual user intervention.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[2] IBM Corporation, Watson Machine Learning on IBM Cloud: Deployment Spaces, IBM Cloud Docs, 2024. [Online]. Available: </a:t>
            </a:r>
            <a:r>
              <a:rPr lang="en-IN" sz="2400" dirty="0">
                <a:solidFill>
                  <a:srgbClr val="0F0F0F"/>
                </a:solidFill>
                <a:ea typeface="+mn-lt"/>
                <a:cs typeface="+mn-lt"/>
                <a:hlinkClick r:id="rId2"/>
              </a:rPr>
              <a:t>https://cloud.ibm.com/docs/watson-machine-learning</a:t>
            </a:r>
            <a:endParaRPr lang="en-IN" sz="2400" dirty="0">
              <a:solidFill>
                <a:srgbClr val="0F0F0F"/>
              </a:solidFill>
              <a:ea typeface="+mn-lt"/>
              <a:cs typeface="+mn-lt"/>
            </a:endParaRPr>
          </a:p>
          <a:p>
            <a:pPr marL="305435" indent="-305435"/>
            <a:r>
              <a:rPr lang="en-IN" sz="2400" dirty="0">
                <a:solidFill>
                  <a:srgbClr val="0F0F0F"/>
                </a:solidFill>
                <a:ea typeface="+mn-lt"/>
                <a:cs typeface="+mn-lt"/>
              </a:rPr>
              <a:t>[3] IBM Corporation, Building AI-Powered Applications Using IBM Agent Chat, IBM Developer, 2024. [Online]. Available: </a:t>
            </a:r>
            <a:r>
              <a:rPr lang="en-IN" sz="2400" dirty="0">
                <a:solidFill>
                  <a:srgbClr val="0F0F0F"/>
                </a:solidFill>
                <a:ea typeface="+mn-lt"/>
                <a:cs typeface="+mn-lt"/>
                <a:hlinkClick r:id="rId3"/>
              </a:rPr>
              <a:t>https://developer.ibm.com</a:t>
            </a:r>
            <a:endParaRPr lang="en-IN" sz="2400" dirty="0">
              <a:solidFill>
                <a:srgbClr val="0F0F0F"/>
              </a:solidFill>
              <a:ea typeface="+mn-lt"/>
              <a:cs typeface="+mn-lt"/>
            </a:endParaRPr>
          </a:p>
          <a:p>
            <a:pPr marL="305435" indent="-305435"/>
            <a:r>
              <a:rPr lang="en-IN" sz="2400" dirty="0">
                <a:solidFill>
                  <a:srgbClr val="0F0F0F"/>
                </a:solidFill>
                <a:ea typeface="+mn-lt"/>
                <a:cs typeface="+mn-lt"/>
              </a:rPr>
              <a:t>[4] IBM Corporation, Creating, Training, and Deploying Models in IBM Watson Studio, IBM Cloud Docs, 2024. [Online]. Available: </a:t>
            </a:r>
            <a:r>
              <a:rPr lang="en-IN" sz="2400" dirty="0">
                <a:solidFill>
                  <a:srgbClr val="0F0F0F"/>
                </a:solidFill>
                <a:ea typeface="+mn-lt"/>
                <a:cs typeface="+mn-lt"/>
                <a:hlinkClick r:id="rId4"/>
              </a:rPr>
              <a:t>https://cloud.ibm.com/docs/watson-studio</a:t>
            </a: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7" name="Picture 6">
            <a:extLst>
              <a:ext uri="{FF2B5EF4-FFF2-40B4-BE49-F238E27FC236}">
                <a16:creationId xmlns:a16="http://schemas.microsoft.com/office/drawing/2014/main" id="{55709152-B5E6-A4FE-679B-1F01BB951EC3}"/>
              </a:ext>
            </a:extLst>
          </p:cNvPr>
          <p:cNvPicPr>
            <a:picLocks noChangeAspect="1"/>
          </p:cNvPicPr>
          <p:nvPr/>
        </p:nvPicPr>
        <p:blipFill>
          <a:blip r:embed="rId2"/>
          <a:stretch>
            <a:fillRect/>
          </a:stretch>
        </p:blipFill>
        <p:spPr>
          <a:xfrm>
            <a:off x="657694" y="1256726"/>
            <a:ext cx="6918763" cy="517100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3BDE14A1-D9BD-F994-63CF-9DC33BB11E9A}"/>
              </a:ext>
            </a:extLst>
          </p:cNvPr>
          <p:cNvPicPr>
            <a:picLocks noChangeAspect="1"/>
          </p:cNvPicPr>
          <p:nvPr/>
        </p:nvPicPr>
        <p:blipFill>
          <a:blip r:embed="rId2"/>
          <a:stretch>
            <a:fillRect/>
          </a:stretch>
        </p:blipFill>
        <p:spPr>
          <a:xfrm>
            <a:off x="581192" y="1232452"/>
            <a:ext cx="6991699" cy="520235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7" name="Picture 6">
            <a:extLst>
              <a:ext uri="{FF2B5EF4-FFF2-40B4-BE49-F238E27FC236}">
                <a16:creationId xmlns:a16="http://schemas.microsoft.com/office/drawing/2014/main" id="{46E4D617-1A7E-A493-1FB6-FAFF603B9183}"/>
              </a:ext>
            </a:extLst>
          </p:cNvPr>
          <p:cNvPicPr>
            <a:picLocks noChangeAspect="1"/>
          </p:cNvPicPr>
          <p:nvPr/>
        </p:nvPicPr>
        <p:blipFill>
          <a:blip r:embed="rId2"/>
          <a:stretch>
            <a:fillRect/>
          </a:stretch>
        </p:blipFill>
        <p:spPr>
          <a:xfrm>
            <a:off x="581192" y="1302026"/>
            <a:ext cx="8055038" cy="497629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solidFill>
                  <a:srgbClr val="0F0F0F"/>
                </a:solidFill>
                <a:ea typeface="+mn-lt"/>
                <a:cs typeface="+mn-lt"/>
              </a:rPr>
              <a:t>Planning a trip often involves juggling multiple factors like destinations, budgets, schedules, weather updates, and local insights—all of which can change rapidly. Travelers struggle to make informed decisions quickly, leading to stress, missed opportunities, or poorly optimized itineraries. The challenge lies in addressing these dynamic needs efficiently while catering to personal preferences and real-time changes.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02185" y="1141806"/>
            <a:ext cx="11613485" cy="5563973"/>
          </a:xfrm>
        </p:spPr>
        <p:txBody>
          <a:bodyPr vert="horz" lIns="91440" tIns="45720" rIns="91440" bIns="45720" rtlCol="0" anchor="ctr">
            <a:noAutofit/>
          </a:bodyPr>
          <a:lstStyle/>
          <a:p>
            <a:pPr marL="305435" indent="-305435"/>
            <a:r>
              <a:rPr lang="en-US" sz="1400" b="1" dirty="0">
                <a:latin typeface="Calibri"/>
                <a:cs typeface="Calibri"/>
              </a:rPr>
              <a:t>This project aims to streamline travel planning using Agentic AI built on IBM Agent Lab. The system will automate itinerary creation, destination selection, and real-time adjustments by deploying intelligent agents that collaborate to meet user goals. Key components include:</a:t>
            </a:r>
          </a:p>
          <a:p>
            <a:pPr marL="305435" indent="-305435"/>
            <a:r>
              <a:rPr lang="en-US" sz="1400" b="1" dirty="0">
                <a:latin typeface="Calibri"/>
                <a:cs typeface="Calibri"/>
              </a:rPr>
              <a:t>Data Collection:</a:t>
            </a:r>
          </a:p>
          <a:p>
            <a:pPr marL="629435" lvl="1" indent="-305435"/>
            <a:r>
              <a:rPr lang="en-US" sz="1200" b="1" dirty="0">
                <a:latin typeface="Calibri"/>
                <a:cs typeface="Calibri"/>
              </a:rPr>
              <a:t>Gather user preferences like budget, dates, and destination.</a:t>
            </a:r>
          </a:p>
          <a:p>
            <a:pPr marL="629435" lvl="1" indent="-305435"/>
            <a:r>
              <a:rPr lang="en-US" sz="1200" b="1" dirty="0">
                <a:latin typeface="Calibri"/>
                <a:cs typeface="Calibri"/>
              </a:rPr>
              <a:t>Integrate real-time data such as weather, transport, events, and accommodation.</a:t>
            </a:r>
          </a:p>
          <a:p>
            <a:pPr marL="305435" indent="-305435"/>
            <a:r>
              <a:rPr lang="en-US" sz="1400" b="1" dirty="0">
                <a:latin typeface="Calibri"/>
                <a:cs typeface="Calibri"/>
              </a:rPr>
              <a:t>Data Preprocessing and Intent Understanding:</a:t>
            </a:r>
          </a:p>
          <a:p>
            <a:pPr marL="629435" lvl="1" indent="-305435"/>
            <a:r>
              <a:rPr lang="en-US" sz="1200" b="1" dirty="0">
                <a:latin typeface="Calibri"/>
                <a:cs typeface="Calibri"/>
              </a:rPr>
              <a:t>Use NLP to extract travel needs and preferences from user input.</a:t>
            </a:r>
          </a:p>
          <a:p>
            <a:pPr marL="629435" lvl="1" indent="-305435"/>
            <a:r>
              <a:rPr lang="en-US" sz="1200" b="1" dirty="0">
                <a:latin typeface="Calibri"/>
                <a:cs typeface="Calibri"/>
              </a:rPr>
              <a:t>Clean and structure data for accurate processing.</a:t>
            </a:r>
          </a:p>
          <a:p>
            <a:pPr marL="305435" indent="-305435"/>
            <a:r>
              <a:rPr lang="en-US" sz="1400" b="1" dirty="0">
                <a:latin typeface="Calibri"/>
                <a:cs typeface="Calibri"/>
              </a:rPr>
              <a:t>Agentic AI System:</a:t>
            </a:r>
          </a:p>
          <a:p>
            <a:pPr marL="629435" lvl="1" indent="-305435"/>
            <a:r>
              <a:rPr lang="en-US" sz="1200" b="1" dirty="0">
                <a:latin typeface="Calibri"/>
                <a:cs typeface="Calibri"/>
              </a:rPr>
              <a:t>Implement goal-driven agents for itinerary planning, booking, and real-time updates.</a:t>
            </a:r>
          </a:p>
          <a:p>
            <a:pPr marL="629435" lvl="1" indent="-305435"/>
            <a:r>
              <a:rPr lang="en-US" sz="1200" b="1" dirty="0">
                <a:latin typeface="Calibri"/>
                <a:cs typeface="Calibri"/>
              </a:rPr>
              <a:t>Real-time adjustments based on disruptions or user changes</a:t>
            </a:r>
          </a:p>
          <a:p>
            <a:pPr marL="305435" indent="-305435"/>
            <a:r>
              <a:rPr lang="en-US" sz="1400" b="1" dirty="0">
                <a:latin typeface="Calibri"/>
                <a:cs typeface="Calibri"/>
              </a:rPr>
              <a:t>Planning and Optimization:</a:t>
            </a:r>
          </a:p>
          <a:p>
            <a:pPr marL="629435" lvl="1" indent="-305435"/>
            <a:r>
              <a:rPr lang="en-US" sz="1200" b="1" dirty="0">
                <a:latin typeface="Calibri"/>
                <a:cs typeface="Calibri"/>
              </a:rPr>
              <a:t>Create dynamic travel itineraries that account for time, cost, preferences, and real-time factors.</a:t>
            </a:r>
          </a:p>
          <a:p>
            <a:pPr marL="629435" lvl="1" indent="-305435"/>
            <a:r>
              <a:rPr lang="en-US" sz="1200" b="1" dirty="0">
                <a:latin typeface="Calibri"/>
                <a:cs typeface="Calibri"/>
              </a:rPr>
              <a:t>Ensure adaptability to sudden changes such as delays, cancellations, or budget shifts by triggering replanning automatically.</a:t>
            </a:r>
          </a:p>
          <a:p>
            <a:pPr marL="305435" indent="-305435"/>
            <a:r>
              <a:rPr lang="en-US" sz="1400" b="1" dirty="0">
                <a:latin typeface="Calibri"/>
                <a:cs typeface="Calibri"/>
              </a:rPr>
              <a:t>Evaluation:</a:t>
            </a:r>
          </a:p>
          <a:p>
            <a:pPr marL="629435" lvl="1" indent="-305435"/>
            <a:r>
              <a:rPr lang="en-US" sz="1200" b="1" dirty="0">
                <a:latin typeface="Calibri"/>
                <a:cs typeface="Calibri"/>
              </a:rPr>
              <a:t>Evaluate the system based on user satisfaction, plan relevance, adaptability, and response time.</a:t>
            </a:r>
          </a:p>
          <a:p>
            <a:pPr marL="629435" lvl="1" indent="-305435"/>
            <a:r>
              <a:rPr lang="en-US" sz="1200" b="1" dirty="0">
                <a:latin typeface="Calibri"/>
                <a:cs typeface="Calibri"/>
              </a:rPr>
              <a:t>Use feedback loops to improve agent behavior and performance over time. Monitor the system’s ability to reduce manual planning efforts and deliver high-quality travel outcomes.</a:t>
            </a:r>
            <a:endParaRPr lang="en-IN" sz="12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1600" b="1" dirty="0">
                <a:solidFill>
                  <a:srgbClr val="0F0F0F"/>
                </a:solidFill>
                <a:ea typeface="+mn-lt"/>
                <a:cs typeface="+mn-lt"/>
              </a:rPr>
              <a:t>System Requirements</a:t>
            </a:r>
          </a:p>
          <a:p>
            <a:pPr lvl="1"/>
            <a:r>
              <a:rPr lang="en-IN" sz="1600" dirty="0">
                <a:solidFill>
                  <a:srgbClr val="0F0F0F"/>
                </a:solidFill>
                <a:ea typeface="+mn-lt"/>
                <a:cs typeface="+mn-lt"/>
              </a:rPr>
              <a:t>Since the project is fully cloud-based, local system requirements are minimal. The key requirements are: </a:t>
            </a:r>
          </a:p>
          <a:p>
            <a:pPr lvl="2"/>
            <a:r>
              <a:rPr lang="en-IN" sz="1400" dirty="0">
                <a:solidFill>
                  <a:srgbClr val="0F0F0F"/>
                </a:solidFill>
                <a:ea typeface="+mn-lt"/>
                <a:cs typeface="+mn-lt"/>
              </a:rPr>
              <a:t>IBM Cloud Account with access to:</a:t>
            </a:r>
          </a:p>
          <a:p>
            <a:pPr lvl="3"/>
            <a:r>
              <a:rPr lang="en-IN" sz="1400" dirty="0">
                <a:solidFill>
                  <a:srgbClr val="0F0F0F"/>
                </a:solidFill>
                <a:ea typeface="+mn-lt"/>
                <a:cs typeface="+mn-lt"/>
              </a:rPr>
              <a:t>IBM Agent Lab.</a:t>
            </a:r>
          </a:p>
          <a:p>
            <a:pPr lvl="3"/>
            <a:r>
              <a:rPr lang="en-IN" sz="1400" dirty="0">
                <a:solidFill>
                  <a:srgbClr val="0F0F0F"/>
                </a:solidFill>
                <a:ea typeface="+mn-lt"/>
                <a:cs typeface="+mn-lt"/>
              </a:rPr>
              <a:t>IBM Watson NLP / Assistant IBM .</a:t>
            </a:r>
          </a:p>
          <a:p>
            <a:pPr lvl="3"/>
            <a:r>
              <a:rPr lang="en-IN" sz="1400" dirty="0">
                <a:solidFill>
                  <a:srgbClr val="0F0F0F"/>
                </a:solidFill>
                <a:ea typeface="+mn-lt"/>
                <a:cs typeface="+mn-lt"/>
              </a:rPr>
              <a:t>Latest version of Chrome, Firefox, or Edge for accessing the deployed interface.</a:t>
            </a:r>
          </a:p>
          <a:p>
            <a:pPr lvl="3"/>
            <a:r>
              <a:rPr lang="en-IN" sz="1400" dirty="0">
                <a:solidFill>
                  <a:srgbClr val="0F0F0F"/>
                </a:solidFill>
                <a:ea typeface="+mn-lt"/>
                <a:cs typeface="+mn-lt"/>
              </a:rPr>
              <a:t>Internet Connection: Required for accessing IBM Cloud services and real-time data .</a:t>
            </a:r>
          </a:p>
          <a:p>
            <a:r>
              <a:rPr lang="en-IN" sz="1600" b="1" dirty="0">
                <a:solidFill>
                  <a:srgbClr val="0F0F0F"/>
                </a:solidFill>
                <a:ea typeface="+mn-lt"/>
                <a:cs typeface="+mn-lt"/>
              </a:rPr>
              <a:t>Libraries and Services Used</a:t>
            </a:r>
          </a:p>
          <a:p>
            <a:pPr lvl="1"/>
            <a:r>
              <a:rPr lang="en-IN" sz="1600" dirty="0">
                <a:solidFill>
                  <a:srgbClr val="0F0F0F"/>
                </a:solidFill>
                <a:ea typeface="+mn-lt"/>
                <a:cs typeface="+mn-lt"/>
              </a:rPr>
              <a:t>All components are built using IBM Cloud-native services </a:t>
            </a:r>
          </a:p>
          <a:p>
            <a:pPr lvl="2"/>
            <a:r>
              <a:rPr lang="en-IN" sz="1400" dirty="0">
                <a:solidFill>
                  <a:srgbClr val="0F0F0F"/>
                </a:solidFill>
                <a:ea typeface="+mn-lt"/>
                <a:cs typeface="+mn-lt"/>
              </a:rPr>
              <a:t>IBM Agent Lab – for building modular agent workflows that handle planning, booking, and updates.</a:t>
            </a:r>
          </a:p>
          <a:p>
            <a:pPr lvl="2"/>
            <a:r>
              <a:rPr lang="en-IN" sz="1400" dirty="0">
                <a:solidFill>
                  <a:srgbClr val="0F0F0F"/>
                </a:solidFill>
                <a:ea typeface="+mn-lt"/>
                <a:cs typeface="+mn-lt"/>
              </a:rPr>
              <a:t>IBM Watson NLP / Assistant – for understanding natural language queries and extracting intent.</a:t>
            </a:r>
          </a:p>
          <a:p>
            <a:pPr lvl="2"/>
            <a:r>
              <a:rPr lang="en-IN" sz="1400" dirty="0">
                <a:solidFill>
                  <a:srgbClr val="0F0F0F"/>
                </a:solidFill>
                <a:ea typeface="+mn-lt"/>
                <a:cs typeface="+mn-lt"/>
              </a:rPr>
              <a:t>IBM Code Engine / Cloud Functions – for serverless backend logic and real-time data processing.</a:t>
            </a:r>
            <a:endParaRPr lang="en-IN" sz="1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00803"/>
          </a:xfrm>
        </p:spPr>
        <p:txBody>
          <a:bodyPr>
            <a:normAutofit/>
          </a:bodyPr>
          <a:lstStyle/>
          <a:p>
            <a:pPr marL="305435" indent="-305435"/>
            <a:r>
              <a:rPr lang="en-IN" sz="1400" dirty="0">
                <a:ea typeface="+mn-lt"/>
                <a:cs typeface="+mn-lt"/>
              </a:rPr>
              <a:t>Platform:</a:t>
            </a:r>
          </a:p>
          <a:p>
            <a:pPr marL="629435" lvl="1" indent="-305435"/>
            <a:r>
              <a:rPr lang="en-IN" dirty="0">
                <a:ea typeface="+mn-lt"/>
                <a:cs typeface="+mn-lt"/>
              </a:rPr>
              <a:t>Entire system is built and deployed on IBM Cloud using IBM Agent Lab.</a:t>
            </a:r>
          </a:p>
          <a:p>
            <a:pPr marL="305435" indent="-305435"/>
            <a:r>
              <a:rPr lang="en-US" sz="1400" dirty="0">
                <a:ea typeface="+mn-lt"/>
                <a:cs typeface="+mn-lt"/>
              </a:rPr>
              <a:t>Language Model:</a:t>
            </a:r>
          </a:p>
          <a:p>
            <a:pPr marL="629435" lvl="1" indent="-305435"/>
            <a:r>
              <a:rPr lang="en-US" dirty="0">
                <a:ea typeface="+mn-lt"/>
                <a:cs typeface="+mn-lt"/>
              </a:rPr>
              <a:t>Utilizes granite-3-3-8b-instruct, a powerful pre-trained LLM, to understand user input and generate personalized travel plans through prompt-based interaction.</a:t>
            </a:r>
          </a:p>
          <a:p>
            <a:pPr marL="305435" indent="-305435"/>
            <a:r>
              <a:rPr lang="en-US" sz="1400" dirty="0">
                <a:ea typeface="+mn-lt"/>
                <a:cs typeface="+mn-lt"/>
              </a:rPr>
              <a:t>Agent Design:</a:t>
            </a:r>
          </a:p>
          <a:p>
            <a:pPr marL="629435" lvl="1" indent="-305435"/>
            <a:r>
              <a:rPr lang="en-US" dirty="0">
                <a:ea typeface="+mn-lt"/>
                <a:cs typeface="+mn-lt"/>
              </a:rPr>
              <a:t>A single autonomous agent handles all tasks—from interpreting user preferences to generating complete travel itineraries—without needing external coordination.</a:t>
            </a:r>
          </a:p>
          <a:p>
            <a:pPr marL="305435" indent="-305435"/>
            <a:r>
              <a:rPr lang="en-US" sz="1400" dirty="0">
                <a:ea typeface="+mn-lt"/>
                <a:cs typeface="+mn-lt"/>
              </a:rPr>
              <a:t>Logic &amp; Planning:</a:t>
            </a:r>
          </a:p>
          <a:p>
            <a:pPr marL="629435" lvl="1" indent="-305435"/>
            <a:r>
              <a:rPr lang="en-US" dirty="0">
                <a:ea typeface="+mn-lt"/>
                <a:cs typeface="+mn-lt"/>
              </a:rPr>
              <a:t>Combines the reasoning of the LLM with internal rule-based workflows to ensure relevant and optimized travel suggestions.</a:t>
            </a:r>
          </a:p>
          <a:p>
            <a:pPr marL="305435" indent="-305435"/>
            <a:r>
              <a:rPr lang="en-US" sz="1400" dirty="0">
                <a:ea typeface="+mn-lt"/>
                <a:cs typeface="+mn-lt"/>
              </a:rPr>
              <a:t>Prediction Flow:</a:t>
            </a:r>
          </a:p>
          <a:p>
            <a:pPr marL="629435" lvl="1" indent="-305435"/>
            <a:r>
              <a:rPr lang="en-US" dirty="0">
                <a:ea typeface="+mn-lt"/>
                <a:cs typeface="+mn-lt"/>
              </a:rPr>
              <a:t>User data is processed in real time to produce tailored travel outputs based on dynamic constraints like destination, budget, and time.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black screen with white text&#10;&#10;AI-generated content may be incorrect.">
            <a:extLst>
              <a:ext uri="{FF2B5EF4-FFF2-40B4-BE49-F238E27FC236}">
                <a16:creationId xmlns:a16="http://schemas.microsoft.com/office/drawing/2014/main" id="{4B00D1E0-C714-7869-8893-3982AB27C7E3}"/>
              </a:ext>
            </a:extLst>
          </p:cNvPr>
          <p:cNvPicPr>
            <a:picLocks noGrp="1" noChangeAspect="1"/>
          </p:cNvPicPr>
          <p:nvPr>
            <p:ph idx="1"/>
          </p:nvPr>
        </p:nvPicPr>
        <p:blipFill>
          <a:blip r:embed="rId2"/>
          <a:stretch>
            <a:fillRect/>
          </a:stretch>
        </p:blipFill>
        <p:spPr>
          <a:xfrm>
            <a:off x="581192" y="1232453"/>
            <a:ext cx="7374088" cy="2779477"/>
          </a:xfrm>
        </p:spPr>
      </p:pic>
      <p:pic>
        <p:nvPicPr>
          <p:cNvPr id="7" name="Picture 6" descr="A screenshot of a black screen&#10;&#10;AI-generated content may be incorrect.">
            <a:extLst>
              <a:ext uri="{FF2B5EF4-FFF2-40B4-BE49-F238E27FC236}">
                <a16:creationId xmlns:a16="http://schemas.microsoft.com/office/drawing/2014/main" id="{58CE6C20-7C9E-AB4D-DFC6-4A239D00EFAA}"/>
              </a:ext>
            </a:extLst>
          </p:cNvPr>
          <p:cNvPicPr>
            <a:picLocks noChangeAspect="1"/>
          </p:cNvPicPr>
          <p:nvPr/>
        </p:nvPicPr>
        <p:blipFill>
          <a:blip r:embed="rId3"/>
          <a:stretch>
            <a:fillRect/>
          </a:stretch>
        </p:blipFill>
        <p:spPr>
          <a:xfrm>
            <a:off x="581193" y="4011931"/>
            <a:ext cx="7374088" cy="256095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06A34CBB-1798-0250-D145-1FDCD8AD779D}"/>
              </a:ext>
            </a:extLst>
          </p:cNvPr>
          <p:cNvPicPr>
            <a:picLocks noChangeAspect="1"/>
          </p:cNvPicPr>
          <p:nvPr/>
        </p:nvPicPr>
        <p:blipFill>
          <a:blip r:embed="rId2"/>
          <a:stretch>
            <a:fillRect/>
          </a:stretch>
        </p:blipFill>
        <p:spPr>
          <a:xfrm>
            <a:off x="373057" y="552611"/>
            <a:ext cx="7719384" cy="3250621"/>
          </a:xfrm>
          <a:prstGeom prst="rect">
            <a:avLst/>
          </a:prstGeom>
        </p:spPr>
      </p:pic>
      <p:pic>
        <p:nvPicPr>
          <p:cNvPr id="11" name="Picture 10" descr="A screenshot of a computer">
            <a:extLst>
              <a:ext uri="{FF2B5EF4-FFF2-40B4-BE49-F238E27FC236}">
                <a16:creationId xmlns:a16="http://schemas.microsoft.com/office/drawing/2014/main" id="{30DA64E2-12A8-F73D-EEC2-488E488E8ABB}"/>
              </a:ext>
            </a:extLst>
          </p:cNvPr>
          <p:cNvPicPr>
            <a:picLocks noChangeAspect="1"/>
          </p:cNvPicPr>
          <p:nvPr/>
        </p:nvPicPr>
        <p:blipFill>
          <a:blip r:embed="rId3"/>
          <a:stretch>
            <a:fillRect/>
          </a:stretch>
        </p:blipFill>
        <p:spPr>
          <a:xfrm>
            <a:off x="373056" y="3803232"/>
            <a:ext cx="7719384" cy="2883067"/>
          </a:xfrm>
          <a:prstGeom prst="rect">
            <a:avLst/>
          </a:prstGeom>
        </p:spPr>
      </p:pic>
    </p:spTree>
    <p:extLst>
      <p:ext uri="{BB962C8B-B14F-4D97-AF65-F5344CB8AC3E}">
        <p14:creationId xmlns:p14="http://schemas.microsoft.com/office/powerpoint/2010/main" val="220984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A2B95-37E5-0030-E4F2-CEE71FB813A2}"/>
            </a:ext>
          </a:extLst>
        </p:cNvPr>
        <p:cNvGrpSpPr/>
        <p:nvPr/>
      </p:nvGrpSpPr>
      <p:grpSpPr>
        <a:xfrm>
          <a:off x="0" y="0"/>
          <a:ext cx="0" cy="0"/>
          <a:chOff x="0" y="0"/>
          <a:chExt cx="0" cy="0"/>
        </a:xfrm>
      </p:grpSpPr>
      <p:pic>
        <p:nvPicPr>
          <p:cNvPr id="13" name="Picture 12" descr="A screenshot of a computer">
            <a:extLst>
              <a:ext uri="{FF2B5EF4-FFF2-40B4-BE49-F238E27FC236}">
                <a16:creationId xmlns:a16="http://schemas.microsoft.com/office/drawing/2014/main" id="{2D08550C-8407-B518-05C5-6BB354617FDC}"/>
              </a:ext>
            </a:extLst>
          </p:cNvPr>
          <p:cNvPicPr>
            <a:picLocks noChangeAspect="1"/>
          </p:cNvPicPr>
          <p:nvPr/>
        </p:nvPicPr>
        <p:blipFill>
          <a:blip r:embed="rId2"/>
          <a:stretch>
            <a:fillRect/>
          </a:stretch>
        </p:blipFill>
        <p:spPr>
          <a:xfrm>
            <a:off x="583254" y="804589"/>
            <a:ext cx="8215072" cy="3642676"/>
          </a:xfrm>
          <a:prstGeom prst="rect">
            <a:avLst/>
          </a:prstGeom>
        </p:spPr>
      </p:pic>
    </p:spTree>
    <p:extLst>
      <p:ext uri="{BB962C8B-B14F-4D97-AF65-F5344CB8AC3E}">
        <p14:creationId xmlns:p14="http://schemas.microsoft.com/office/powerpoint/2010/main" val="27392620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2006/documentManagement/types"/>
    <ds:schemaRef ds:uri="http://purl.org/dc/elements/1.1/"/>
    <ds:schemaRef ds:uri="c0fa2617-96bd-425d-8578-e93563fe37c5"/>
    <ds:schemaRef ds:uri="http://schemas.microsoft.com/office/infopath/2007/PartnerControls"/>
    <ds:schemaRef ds:uri="9162bd5b-4ed9-4da3-b376-05204580ba3f"/>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964</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WanderBot: The AI-Powered Travel Planner</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Aaryan Roy</cp:lastModifiedBy>
  <cp:revision>28</cp:revision>
  <dcterms:created xsi:type="dcterms:W3CDTF">2021-05-26T16:50:10Z</dcterms:created>
  <dcterms:modified xsi:type="dcterms:W3CDTF">2025-07-31T14:36:28Z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