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1" r:id="rId4"/>
    <p:sldId id="273" r:id="rId5"/>
    <p:sldId id="275" r:id="rId6"/>
    <p:sldId id="279" r:id="rId7"/>
    <p:sldId id="277" r:id="rId8"/>
    <p:sldId id="263" r:id="rId9"/>
    <p:sldId id="280" r:id="rId10"/>
    <p:sldId id="283" r:id="rId11"/>
    <p:sldId id="284" r:id="rId12"/>
    <p:sldId id="274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76621" autoAdjust="0"/>
  </p:normalViewPr>
  <p:slideViewPr>
    <p:cSldViewPr>
      <p:cViewPr varScale="1">
        <p:scale>
          <a:sx n="86" d="100"/>
          <a:sy n="86" d="100"/>
        </p:scale>
        <p:origin x="1576" y="200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0C96E-4F63-4F5B-BA63-CABD27326C2C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9AC21-3FFA-4C9D-90AA-D6B660604937}">
      <dgm:prSet phldrT="[Text]"/>
      <dgm:spPr/>
      <dgm:t>
        <a:bodyPr/>
        <a:lstStyle/>
        <a:p>
          <a:r>
            <a:rPr lang="de-DE" b="0" i="0" dirty="0" err="1">
              <a:latin typeface="Corbel"/>
            </a:rPr>
            <a:t>OneTutor</a:t>
          </a:r>
          <a:r>
            <a:rPr lang="de-DE" b="0" i="0" dirty="0">
              <a:latin typeface="Corbel"/>
            </a:rPr>
            <a:t>®</a:t>
          </a:r>
        </a:p>
      </dgm:t>
    </dgm:pt>
    <dgm:pt modelId="{2D9F7C18-1DE0-424D-933E-FF03C10F3850}" type="parTrans" cxnId="{788774C9-1D6A-438F-BA0A-09F6EF807435}">
      <dgm:prSet/>
      <dgm:spPr/>
      <dgm:t>
        <a:bodyPr/>
        <a:lstStyle/>
        <a:p>
          <a:endParaRPr lang="en-US"/>
        </a:p>
      </dgm:t>
    </dgm:pt>
    <dgm:pt modelId="{EF4780CA-D754-4AF4-8B5A-9F30634D6BA8}" type="sibTrans" cxnId="{788774C9-1D6A-438F-BA0A-09F6EF807435}">
      <dgm:prSet/>
      <dgm:spPr/>
      <dgm:t>
        <a:bodyPr/>
        <a:lstStyle/>
        <a:p>
          <a:endParaRPr lang="en-US"/>
        </a:p>
      </dgm:t>
    </dgm:pt>
    <dgm:pt modelId="{5AE9E325-3BE1-4E32-AB34-0F126D5FCDE5}">
      <dgm:prSet phldrT="[Text]"/>
      <dgm:spPr/>
      <dgm:t>
        <a:bodyPr/>
        <a:lstStyle/>
        <a:p>
          <a:r>
            <a:rPr lang="de-DE" b="0" i="0" dirty="0">
              <a:latin typeface="Corbel"/>
            </a:rPr>
            <a:t>Admins</a:t>
          </a:r>
        </a:p>
      </dgm:t>
    </dgm:pt>
    <dgm:pt modelId="{98650D56-9C43-4505-9DA1-4D3C821A1690}" type="parTrans" cxnId="{05E98F03-5CB2-436C-9F04-9DB03E07AB54}">
      <dgm:prSet/>
      <dgm:spPr/>
      <dgm:t>
        <a:bodyPr/>
        <a:lstStyle/>
        <a:p>
          <a:endParaRPr lang="en-US"/>
        </a:p>
      </dgm:t>
    </dgm:pt>
    <dgm:pt modelId="{9CCD223C-9B7D-4CFD-B1B8-F39EDEF707D5}" type="sibTrans" cxnId="{05E98F03-5CB2-436C-9F04-9DB03E07AB54}">
      <dgm:prSet/>
      <dgm:spPr/>
      <dgm:t>
        <a:bodyPr/>
        <a:lstStyle/>
        <a:p>
          <a:endParaRPr lang="en-US"/>
        </a:p>
      </dgm:t>
    </dgm:pt>
    <dgm:pt modelId="{00BB640D-5BB7-4F3A-896B-B2BA326CB2FC}">
      <dgm:prSet phldrT="[Text]"/>
      <dgm:spPr/>
      <dgm:t>
        <a:bodyPr/>
        <a:lstStyle/>
        <a:p>
          <a:r>
            <a:rPr lang="de-DE" b="0" i="0" dirty="0">
              <a:latin typeface="Corbel"/>
            </a:rPr>
            <a:t>Lehrer</a:t>
          </a:r>
        </a:p>
      </dgm:t>
    </dgm:pt>
    <dgm:pt modelId="{4597D818-6D11-4AC2-BFAD-8621DB5E5ADD}" type="parTrans" cxnId="{51125616-11B8-4BE9-A997-EF563071CECD}">
      <dgm:prSet/>
      <dgm:spPr/>
      <dgm:t>
        <a:bodyPr/>
        <a:lstStyle/>
        <a:p>
          <a:endParaRPr lang="en-US"/>
        </a:p>
      </dgm:t>
    </dgm:pt>
    <dgm:pt modelId="{9E25FE7B-3B2C-4503-A94A-ADA51579DD87}" type="sibTrans" cxnId="{51125616-11B8-4BE9-A997-EF563071CECD}">
      <dgm:prSet/>
      <dgm:spPr/>
      <dgm:t>
        <a:bodyPr/>
        <a:lstStyle/>
        <a:p>
          <a:endParaRPr lang="en-US"/>
        </a:p>
      </dgm:t>
    </dgm:pt>
    <dgm:pt modelId="{70D9E217-76F6-46DE-9203-364EB5B5819B}">
      <dgm:prSet phldrT="[Text]"/>
      <dgm:spPr/>
      <dgm:t>
        <a:bodyPr/>
        <a:lstStyle/>
        <a:p>
          <a:r>
            <a:rPr lang="de-DE" b="0" i="0" dirty="0">
              <a:latin typeface="Corbel"/>
            </a:rPr>
            <a:t>Schüler</a:t>
          </a:r>
        </a:p>
      </dgm:t>
    </dgm:pt>
    <dgm:pt modelId="{727F31F3-DC16-422C-A2F6-FE8C55FB77E1}" type="parTrans" cxnId="{384BD716-1D85-4806-BE7E-7C19D197EC8C}">
      <dgm:prSet/>
      <dgm:spPr/>
      <dgm:t>
        <a:bodyPr/>
        <a:lstStyle/>
        <a:p>
          <a:endParaRPr lang="en-US"/>
        </a:p>
      </dgm:t>
    </dgm:pt>
    <dgm:pt modelId="{46FBE39B-D349-4812-8DF6-C1750FAE63BA}" type="sibTrans" cxnId="{384BD716-1D85-4806-BE7E-7C19D197EC8C}">
      <dgm:prSet/>
      <dgm:spPr/>
      <dgm:t>
        <a:bodyPr/>
        <a:lstStyle/>
        <a:p>
          <a:endParaRPr lang="en-US"/>
        </a:p>
      </dgm:t>
    </dgm:pt>
    <dgm:pt modelId="{5E419F04-3D00-4CA0-AED4-966593CF0A0A}" type="pres">
      <dgm:prSet presAssocID="{FDE0C96E-4F63-4F5B-BA63-CABD27326C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632CD18-4C73-43E8-8D0D-D15664F32C2E}" type="pres">
      <dgm:prSet presAssocID="{C8C9AC21-3FFA-4C9D-90AA-D6B660604937}" presName="centerShape" presStyleLbl="node0" presStyleIdx="0" presStyleCnt="1"/>
      <dgm:spPr/>
      <dgm:t>
        <a:bodyPr/>
        <a:lstStyle/>
        <a:p>
          <a:endParaRPr lang="de-DE"/>
        </a:p>
      </dgm:t>
    </dgm:pt>
    <dgm:pt modelId="{1E3A3621-59C7-42A1-97A5-EC6ABE8BA2DF}" type="pres">
      <dgm:prSet presAssocID="{98650D56-9C43-4505-9DA1-4D3C821A1690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4F2E1842-6D3A-42B0-9888-E161EA49B4CD}" type="pres">
      <dgm:prSet presAssocID="{5AE9E325-3BE1-4E32-AB34-0F126D5FCD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05A75D-3CA7-401C-9709-F3CF2987108E}" type="pres">
      <dgm:prSet presAssocID="{4597D818-6D11-4AC2-BFAD-8621DB5E5ADD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FFB85016-4115-4059-B1FF-07AFB8C98554}" type="pres">
      <dgm:prSet presAssocID="{00BB640D-5BB7-4F3A-896B-B2BA326CB2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4B150D-709E-48D6-964B-F70CD13EAA1D}" type="pres">
      <dgm:prSet presAssocID="{727F31F3-DC16-422C-A2F6-FE8C55FB77E1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8BC4E986-802D-40F7-91DB-DAE2BC54B845}" type="pres">
      <dgm:prSet presAssocID="{70D9E217-76F6-46DE-9203-364EB5B581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91C1780-2287-4E8A-8740-8EAA9796846A}" type="presOf" srcId="{00BB640D-5BB7-4F3A-896B-B2BA326CB2FC}" destId="{FFB85016-4115-4059-B1FF-07AFB8C98554}" srcOrd="0" destOrd="0" presId="urn:microsoft.com/office/officeart/2005/8/layout/radial4"/>
    <dgm:cxn modelId="{20661E7E-8B0C-4136-BB75-817E9B74FFD4}" type="presOf" srcId="{C8C9AC21-3FFA-4C9D-90AA-D6B660604937}" destId="{3632CD18-4C73-43E8-8D0D-D15664F32C2E}" srcOrd="0" destOrd="0" presId="urn:microsoft.com/office/officeart/2005/8/layout/radial4"/>
    <dgm:cxn modelId="{384BD716-1D85-4806-BE7E-7C19D197EC8C}" srcId="{C8C9AC21-3FFA-4C9D-90AA-D6B660604937}" destId="{70D9E217-76F6-46DE-9203-364EB5B5819B}" srcOrd="2" destOrd="0" parTransId="{727F31F3-DC16-422C-A2F6-FE8C55FB77E1}" sibTransId="{46FBE39B-D349-4812-8DF6-C1750FAE63BA}"/>
    <dgm:cxn modelId="{063E871E-DA30-4A2B-A893-F1E719848C63}" type="presOf" srcId="{FDE0C96E-4F63-4F5B-BA63-CABD27326C2C}" destId="{5E419F04-3D00-4CA0-AED4-966593CF0A0A}" srcOrd="0" destOrd="0" presId="urn:microsoft.com/office/officeart/2005/8/layout/radial4"/>
    <dgm:cxn modelId="{51125616-11B8-4BE9-A997-EF563071CECD}" srcId="{C8C9AC21-3FFA-4C9D-90AA-D6B660604937}" destId="{00BB640D-5BB7-4F3A-896B-B2BA326CB2FC}" srcOrd="1" destOrd="0" parTransId="{4597D818-6D11-4AC2-BFAD-8621DB5E5ADD}" sibTransId="{9E25FE7B-3B2C-4503-A94A-ADA51579DD87}"/>
    <dgm:cxn modelId="{8109B576-20E6-400A-A63D-7F0F12E37512}" type="presOf" srcId="{5AE9E325-3BE1-4E32-AB34-0F126D5FCDE5}" destId="{4F2E1842-6D3A-42B0-9888-E161EA49B4CD}" srcOrd="0" destOrd="0" presId="urn:microsoft.com/office/officeart/2005/8/layout/radial4"/>
    <dgm:cxn modelId="{05E98F03-5CB2-436C-9F04-9DB03E07AB54}" srcId="{C8C9AC21-3FFA-4C9D-90AA-D6B660604937}" destId="{5AE9E325-3BE1-4E32-AB34-0F126D5FCDE5}" srcOrd="0" destOrd="0" parTransId="{98650D56-9C43-4505-9DA1-4D3C821A1690}" sibTransId="{9CCD223C-9B7D-4CFD-B1B8-F39EDEF707D5}"/>
    <dgm:cxn modelId="{2A30A081-217D-4D42-BC40-917F32AFAA27}" type="presOf" srcId="{70D9E217-76F6-46DE-9203-364EB5B5819B}" destId="{8BC4E986-802D-40F7-91DB-DAE2BC54B845}" srcOrd="0" destOrd="0" presId="urn:microsoft.com/office/officeart/2005/8/layout/radial4"/>
    <dgm:cxn modelId="{0A6AF1EA-A240-4483-BB2F-538F3D5DCE72}" type="presOf" srcId="{727F31F3-DC16-422C-A2F6-FE8C55FB77E1}" destId="{594B150D-709E-48D6-964B-F70CD13EAA1D}" srcOrd="0" destOrd="0" presId="urn:microsoft.com/office/officeart/2005/8/layout/radial4"/>
    <dgm:cxn modelId="{788774C9-1D6A-438F-BA0A-09F6EF807435}" srcId="{FDE0C96E-4F63-4F5B-BA63-CABD27326C2C}" destId="{C8C9AC21-3FFA-4C9D-90AA-D6B660604937}" srcOrd="0" destOrd="0" parTransId="{2D9F7C18-1DE0-424D-933E-FF03C10F3850}" sibTransId="{EF4780CA-D754-4AF4-8B5A-9F30634D6BA8}"/>
    <dgm:cxn modelId="{A95E5543-DC48-41FC-81B6-03D7B69B223F}" type="presOf" srcId="{4597D818-6D11-4AC2-BFAD-8621DB5E5ADD}" destId="{C005A75D-3CA7-401C-9709-F3CF2987108E}" srcOrd="0" destOrd="0" presId="urn:microsoft.com/office/officeart/2005/8/layout/radial4"/>
    <dgm:cxn modelId="{1D8D5BEA-08A0-4BB2-857E-EA832CCB508C}" type="presOf" srcId="{98650D56-9C43-4505-9DA1-4D3C821A1690}" destId="{1E3A3621-59C7-42A1-97A5-EC6ABE8BA2DF}" srcOrd="0" destOrd="0" presId="urn:microsoft.com/office/officeart/2005/8/layout/radial4"/>
    <dgm:cxn modelId="{E5F899D3-B2C7-449C-973F-5DC340CA8810}" type="presParOf" srcId="{5E419F04-3D00-4CA0-AED4-966593CF0A0A}" destId="{3632CD18-4C73-43E8-8D0D-D15664F32C2E}" srcOrd="0" destOrd="0" presId="urn:microsoft.com/office/officeart/2005/8/layout/radial4"/>
    <dgm:cxn modelId="{4D42CF8E-E36F-4294-92F4-762AF31795DD}" type="presParOf" srcId="{5E419F04-3D00-4CA0-AED4-966593CF0A0A}" destId="{1E3A3621-59C7-42A1-97A5-EC6ABE8BA2DF}" srcOrd="1" destOrd="0" presId="urn:microsoft.com/office/officeart/2005/8/layout/radial4"/>
    <dgm:cxn modelId="{CDA2C7BB-5E46-42E0-9544-E505665E4358}" type="presParOf" srcId="{5E419F04-3D00-4CA0-AED4-966593CF0A0A}" destId="{4F2E1842-6D3A-42B0-9888-E161EA49B4CD}" srcOrd="2" destOrd="0" presId="urn:microsoft.com/office/officeart/2005/8/layout/radial4"/>
    <dgm:cxn modelId="{8C0678D6-7B11-4D01-A448-AA97C373B001}" type="presParOf" srcId="{5E419F04-3D00-4CA0-AED4-966593CF0A0A}" destId="{C005A75D-3CA7-401C-9709-F3CF2987108E}" srcOrd="3" destOrd="0" presId="urn:microsoft.com/office/officeart/2005/8/layout/radial4"/>
    <dgm:cxn modelId="{AB00D2B9-2164-4BC9-AFAC-62E865BD2EA2}" type="presParOf" srcId="{5E419F04-3D00-4CA0-AED4-966593CF0A0A}" destId="{FFB85016-4115-4059-B1FF-07AFB8C98554}" srcOrd="4" destOrd="0" presId="urn:microsoft.com/office/officeart/2005/8/layout/radial4"/>
    <dgm:cxn modelId="{B0710EF8-0156-44C0-9304-AD78266F64FE}" type="presParOf" srcId="{5E419F04-3D00-4CA0-AED4-966593CF0A0A}" destId="{594B150D-709E-48D6-964B-F70CD13EAA1D}" srcOrd="5" destOrd="0" presId="urn:microsoft.com/office/officeart/2005/8/layout/radial4"/>
    <dgm:cxn modelId="{7062E14D-BBEA-47B2-AF33-05FF014A700A}" type="presParOf" srcId="{5E419F04-3D00-4CA0-AED4-966593CF0A0A}" destId="{8BC4E986-802D-40F7-91DB-DAE2BC54B84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2CD18-4C73-43E8-8D0D-D15664F32C2E}">
      <dsp:nvSpPr>
        <dsp:cNvPr id="0" name=""/>
        <dsp:cNvSpPr/>
      </dsp:nvSpPr>
      <dsp:spPr>
        <a:xfrm>
          <a:off x="1511245" y="2296408"/>
          <a:ext cx="1393934" cy="1393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0" i="0" kern="1200" dirty="0" err="1">
              <a:latin typeface="Corbel"/>
            </a:rPr>
            <a:t>OneTutor</a:t>
          </a:r>
          <a:r>
            <a:rPr lang="de-DE" sz="1600" b="0" i="0" kern="1200" dirty="0">
              <a:latin typeface="Corbel"/>
            </a:rPr>
            <a:t>®</a:t>
          </a:r>
        </a:p>
      </dsp:txBody>
      <dsp:txXfrm>
        <a:off x="1715382" y="2500545"/>
        <a:ext cx="985660" cy="985660"/>
      </dsp:txXfrm>
    </dsp:sp>
    <dsp:sp modelId="{1E3A3621-59C7-42A1-97A5-EC6ABE8BA2DF}">
      <dsp:nvSpPr>
        <dsp:cNvPr id="0" name=""/>
        <dsp:cNvSpPr/>
      </dsp:nvSpPr>
      <dsp:spPr>
        <a:xfrm rot="12900000">
          <a:off x="560943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E1842-6D3A-42B0-9888-E161EA49B4CD}">
      <dsp:nvSpPr>
        <dsp:cNvPr id="0" name=""/>
        <dsp:cNvSpPr/>
      </dsp:nvSpPr>
      <dsp:spPr>
        <a:xfrm>
          <a:off x="499" y="1381443"/>
          <a:ext cx="1324237" cy="1059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dirty="0">
              <a:latin typeface="Corbel"/>
            </a:rPr>
            <a:t>Admins</a:t>
          </a:r>
        </a:p>
      </dsp:txBody>
      <dsp:txXfrm>
        <a:off x="31527" y="1412471"/>
        <a:ext cx="1262181" cy="997333"/>
      </dsp:txXfrm>
    </dsp:sp>
    <dsp:sp modelId="{C005A75D-3CA7-401C-9709-F3CF2987108E}">
      <dsp:nvSpPr>
        <dsp:cNvPr id="0" name=""/>
        <dsp:cNvSpPr/>
      </dsp:nvSpPr>
      <dsp:spPr>
        <a:xfrm rot="16200000">
          <a:off x="1646005" y="1470123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5016-4115-4059-B1FF-07AFB8C98554}">
      <dsp:nvSpPr>
        <dsp:cNvPr id="0" name=""/>
        <dsp:cNvSpPr/>
      </dsp:nvSpPr>
      <dsp:spPr>
        <a:xfrm>
          <a:off x="1546093" y="576857"/>
          <a:ext cx="1324237" cy="1059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dirty="0">
              <a:latin typeface="Corbel"/>
            </a:rPr>
            <a:t>Lehrer</a:t>
          </a:r>
        </a:p>
      </dsp:txBody>
      <dsp:txXfrm>
        <a:off x="1577121" y="607885"/>
        <a:ext cx="1262181" cy="997333"/>
      </dsp:txXfrm>
    </dsp:sp>
    <dsp:sp modelId="{594B150D-709E-48D6-964B-F70CD13EAA1D}">
      <dsp:nvSpPr>
        <dsp:cNvPr id="0" name=""/>
        <dsp:cNvSpPr/>
      </dsp:nvSpPr>
      <dsp:spPr>
        <a:xfrm rot="19500000">
          <a:off x="2731067" y="2034971"/>
          <a:ext cx="1124413" cy="39727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4E986-802D-40F7-91DB-DAE2BC54B845}">
      <dsp:nvSpPr>
        <dsp:cNvPr id="0" name=""/>
        <dsp:cNvSpPr/>
      </dsp:nvSpPr>
      <dsp:spPr>
        <a:xfrm>
          <a:off x="3091688" y="1381443"/>
          <a:ext cx="1324237" cy="1059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dirty="0">
              <a:latin typeface="Corbel"/>
            </a:rPr>
            <a:t>Schüler</a:t>
          </a:r>
        </a:p>
      </dsp:txBody>
      <dsp:txXfrm>
        <a:off x="3122716" y="1412471"/>
        <a:ext cx="1262181" cy="99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08.11.16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08.11.16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9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Lernmodul: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Gliederung</a:t>
            </a:r>
            <a:r>
              <a:rPr lang="de-DE" baseline="0" dirty="0"/>
              <a:t> in Fächer und Studiengängen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Zusätzlich wäre eine Integration von z. B. Sprachmodulen oder Branchenspezifischen Inhalten denkbar, um mit Lernplattform „Jedermann“ anzusprechen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Innerhalb des  Sprachmoduls Vermittlung an Sprachpartner (Tandemkonzept) möglich???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Inhaltsangaben von Paul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Forum: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Kommunikationsplattform für alle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Ergänzungen durch Ron bezüglich Berechtigungen und daraus entstehenden Möglichkeiten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Zusätzlicher Kanal für Weiterentwicklungs-/Verbesserungsvorschläge an Entwicklerteam (Kummerkasten)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27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08.11.16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e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by</a:t>
            </a:r>
            <a:r>
              <a:rPr lang="de-DE" dirty="0">
                <a:solidFill>
                  <a:srgbClr val="652825"/>
                </a:solidFill>
              </a:rPr>
              <a:t> </a:t>
            </a:r>
            <a:r>
              <a:rPr lang="de-DE" dirty="0" err="1">
                <a:solidFill>
                  <a:srgbClr val="652825"/>
                </a:solidFill>
              </a:rPr>
              <a:t>OneTwoTech</a:t>
            </a:r>
            <a:r>
              <a:rPr lang="de-DE" b="1" dirty="0"/>
              <a:t>®</a:t>
            </a:r>
            <a:r>
              <a:rPr lang="de-DE" dirty="0">
                <a:solidFill>
                  <a:srgbClr val="652825"/>
                </a:solidFill>
              </a:rPr>
              <a:t>  </a:t>
            </a:r>
            <a:endParaRPr lang="de-DE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Entwicklungsstand &amp; Zukunft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Grundkonzept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wöchentliche Meetings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Nächste Präsentationen und Entwicklungsupdates:</a:t>
            </a:r>
          </a:p>
          <a:p>
            <a:pPr lvl="1">
              <a:spcBef>
                <a:spcPts val="1800"/>
              </a:spcBef>
              <a:buClr>
                <a:srgbClr val="652825"/>
              </a:buClr>
              <a:buFont typeface="Wingdings"/>
              <a:buChar char="§"/>
            </a:pPr>
            <a:r>
              <a:rPr lang="de-DE" dirty="0"/>
              <a:t>13.12.16</a:t>
            </a:r>
          </a:p>
          <a:p>
            <a:pPr lvl="1">
              <a:spcBef>
                <a:spcPts val="1800"/>
              </a:spcBef>
              <a:buClr>
                <a:srgbClr val="652825"/>
              </a:buClr>
              <a:buFont typeface="Wingdings"/>
              <a:buChar char="§"/>
            </a:pPr>
            <a:r>
              <a:rPr lang="de-DE" dirty="0"/>
              <a:t>07.02.17</a:t>
            </a:r>
          </a:p>
        </p:txBody>
      </p:sp>
    </p:spTree>
    <p:extLst>
      <p:ext uri="{BB962C8B-B14F-4D97-AF65-F5344CB8AC3E}">
        <p14:creationId xmlns:p14="http://schemas.microsoft.com/office/powerpoint/2010/main" val="13208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http://www.sofatutor.com</a:t>
            </a:r>
          </a:p>
          <a:p>
            <a:r>
              <a:rPr lang="de-DE" dirty="0"/>
              <a:t>https://pixabay.com/static/uploads/photo/2014/04/03/09/59/teacher-309533_960_720.png</a:t>
            </a:r>
          </a:p>
          <a:p>
            <a:r>
              <a:rPr lang="de-DE" dirty="0"/>
              <a:t>https://d30y9cdsu7xlg0.cloudfront.net/png/547361-200.png</a:t>
            </a:r>
          </a:p>
          <a:p>
            <a:r>
              <a:rPr lang="de-DE" dirty="0"/>
              <a:t>http://image.flaticon.com/icons/png/512/11/11030.png</a:t>
            </a:r>
          </a:p>
          <a:p>
            <a:r>
              <a:rPr lang="de-DE" dirty="0"/>
              <a:t>http://www.freeiconspng.com/free-images/group-png-3232</a:t>
            </a:r>
          </a:p>
          <a:p>
            <a:r>
              <a:rPr lang="de-DE" dirty="0"/>
              <a:t>http://images.clipartpanda.com/pen-and-paper-clipart-black-and-white-11949845041051395567paper3.svg.hi.png</a:t>
            </a:r>
          </a:p>
          <a:p>
            <a:r>
              <a:rPr lang="de-DE" dirty="0"/>
              <a:t>https://www.ginas-boutique.de/media/image/coin-money-6.png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5.-13. Klasse &amp; Studenten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durch geprüfte Nachhilfelehrer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Erfolg garantiert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Workgroup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52825"/>
              </a:buClr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>
              <a:buClr>
                <a:srgbClr val="652825"/>
              </a:buClr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Paul </a:t>
            </a:r>
            <a:r>
              <a:rPr lang="de-DE" sz="2400" b="0" i="0" dirty="0" err="1">
                <a:solidFill>
                  <a:srgbClr val="652825"/>
                </a:solidFill>
                <a:latin typeface="Corbel"/>
              </a:rPr>
              <a:t>Hentgen</a:t>
            </a: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	paul.hentgen@fh-erfurt.de</a:t>
            </a:r>
          </a:p>
          <a:p>
            <a:pPr>
              <a:buClr>
                <a:srgbClr val="652825"/>
              </a:buClr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>
              <a:buClr>
                <a:srgbClr val="652825"/>
              </a:buClr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Ron Wagner		ron.wagner@fh-erfurt.de</a:t>
            </a:r>
          </a:p>
          <a:p>
            <a:pPr>
              <a:buClr>
                <a:srgbClr val="652825"/>
              </a:buClr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>
              <a:buClr>
                <a:srgbClr val="652825"/>
              </a:buClr>
            </a:pPr>
            <a:r>
              <a:rPr lang="de-DE" dirty="0">
                <a:solidFill>
                  <a:srgbClr val="652825"/>
                </a:solidFill>
              </a:rPr>
              <a:t>Kevin Kosinski	kevin.kosinski@fh-erfurt.de</a:t>
            </a:r>
          </a:p>
          <a:p>
            <a:pPr>
              <a:buClr>
                <a:srgbClr val="652825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Lernmodul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1812032"/>
          </a:xfrm>
        </p:spPr>
        <p:txBody>
          <a:bodyPr/>
          <a:lstStyle/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</a:rPr>
              <a:t>Gliederung in Fächer und Studiengänge</a:t>
            </a:r>
          </a:p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</p:txBody>
      </p:sp>
      <p:pic>
        <p:nvPicPr>
          <p:cNvPr id="8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0251" y="1905000"/>
            <a:ext cx="3947502" cy="4107536"/>
          </a:xfrm>
        </p:spPr>
      </p:pic>
      <p:sp>
        <p:nvSpPr>
          <p:cNvPr id="3" name="Textfeld 2"/>
          <p:cNvSpPr txBox="1"/>
          <p:nvPr/>
        </p:nvSpPr>
        <p:spPr>
          <a:xfrm>
            <a:off x="1522413" y="4077072"/>
            <a:ext cx="385191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rgbClr val="652825"/>
                </a:solidFill>
              </a:rPr>
              <a:t>Integration von Sprachmodulen denkbar</a:t>
            </a:r>
          </a:p>
          <a:p>
            <a:pPr>
              <a:lnSpc>
                <a:spcPct val="90000"/>
              </a:lnSpc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Forum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</a:pPr>
            <a:r>
              <a:rPr lang="de-DE" dirty="0">
                <a:solidFill>
                  <a:srgbClr val="652825"/>
                </a:solidFill>
              </a:rPr>
              <a:t>Kommunikationsplattform</a:t>
            </a:r>
          </a:p>
          <a:p>
            <a:pPr marL="0" indent="0">
              <a:buClr>
                <a:srgbClr val="652825"/>
              </a:buClr>
              <a:buNone/>
            </a:pPr>
            <a:endParaRPr lang="de-DE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</a:rPr>
              <a:t>Verbesserungsvorschläge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25" y="190500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Rollen &amp; Rechte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Administratoren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Lehrer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Schüler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5478307"/>
              </p:ext>
            </p:extLst>
          </p:nvPr>
        </p:nvGraphicFramePr>
        <p:xfrm>
          <a:off x="6246813" y="1905000"/>
          <a:ext cx="4416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420888"/>
            <a:ext cx="2810486" cy="32849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9008">
            <a:off x="3084030" y="2434842"/>
            <a:ext cx="1813855" cy="181385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2348880"/>
            <a:ext cx="412427" cy="54266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7" y="3347845"/>
            <a:ext cx="2633851" cy="26338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3945533"/>
            <a:ext cx="2257740" cy="143847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9008">
            <a:off x="7382766" y="2434842"/>
            <a:ext cx="1813855" cy="181385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66" y="2348879"/>
            <a:ext cx="412427" cy="5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Abonnement-Modell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068960"/>
            <a:ext cx="2633851" cy="26338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9008">
            <a:off x="4910194" y="2532813"/>
            <a:ext cx="1935816" cy="19358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78" y="1772816"/>
            <a:ext cx="1070248" cy="10702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3356992"/>
            <a:ext cx="3957444" cy="27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Lehrinhalt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204864"/>
            <a:ext cx="4465017" cy="1943999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204864"/>
            <a:ext cx="4536504" cy="1965323"/>
          </a:xfrm>
        </p:spPr>
      </p:pic>
      <p:pic>
        <p:nvPicPr>
          <p:cNvPr id="15" name="Inhaltsplatzhalter 14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58" y="4488267"/>
            <a:ext cx="4604532" cy="2181093"/>
          </a:xfrm>
        </p:spPr>
      </p:pic>
      <p:sp>
        <p:nvSpPr>
          <p:cNvPr id="12" name="Inhaltsplatzhalter 4"/>
          <p:cNvSpPr>
            <a:spLocks noGrp="1"/>
          </p:cNvSpPr>
          <p:nvPr>
            <p:ph sz="half" idx="1"/>
          </p:nvPr>
        </p:nvSpPr>
        <p:spPr>
          <a:xfrm>
            <a:off x="1841437" y="1745219"/>
            <a:ext cx="1880691" cy="499912"/>
          </a:xfrm>
        </p:spPr>
        <p:txBody>
          <a:bodyPr/>
          <a:lstStyle/>
          <a:p>
            <a:pPr>
              <a:buClr>
                <a:srgbClr val="652825"/>
              </a:buClr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</a:rPr>
              <a:t>Lernvideos</a:t>
            </a:r>
          </a:p>
        </p:txBody>
      </p:sp>
      <p:sp>
        <p:nvSpPr>
          <p:cNvPr id="14" name="Inhaltsplatzhalter 4"/>
          <p:cNvSpPr>
            <a:spLocks noGrp="1"/>
          </p:cNvSpPr>
          <p:nvPr>
            <p:ph sz="half" idx="1"/>
          </p:nvPr>
        </p:nvSpPr>
        <p:spPr>
          <a:xfrm>
            <a:off x="8850867" y="1745219"/>
            <a:ext cx="1621575" cy="499912"/>
          </a:xfrm>
        </p:spPr>
        <p:txBody>
          <a:bodyPr/>
          <a:lstStyle/>
          <a:p>
            <a:pPr>
              <a:buClr>
                <a:srgbClr val="652825"/>
              </a:buClr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</a:rPr>
              <a:t>Übungen</a:t>
            </a:r>
          </a:p>
        </p:txBody>
      </p:sp>
      <p:sp>
        <p:nvSpPr>
          <p:cNvPr id="16" name="Inhaltsplatzhalter 4"/>
          <p:cNvSpPr>
            <a:spLocks noGrp="1"/>
          </p:cNvSpPr>
          <p:nvPr>
            <p:ph sz="half" idx="1"/>
          </p:nvPr>
        </p:nvSpPr>
        <p:spPr>
          <a:xfrm>
            <a:off x="5046983" y="4070153"/>
            <a:ext cx="2164481" cy="499912"/>
          </a:xfrm>
        </p:spPr>
        <p:txBody>
          <a:bodyPr>
            <a:normAutofit fontScale="92500"/>
          </a:bodyPr>
          <a:lstStyle/>
          <a:p>
            <a:pPr>
              <a:buClr>
                <a:srgbClr val="652825"/>
              </a:buClr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</a:rPr>
              <a:t>Arbeitsblätter</a:t>
            </a:r>
          </a:p>
        </p:txBody>
      </p:sp>
    </p:spTree>
    <p:extLst>
      <p:ext uri="{BB962C8B-B14F-4D97-AF65-F5344CB8AC3E}">
        <p14:creationId xmlns:p14="http://schemas.microsoft.com/office/powerpoint/2010/main" val="31529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1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172</Words>
  <Application>Microsoft Macintosh PowerPoint</Application>
  <PresentationFormat>Benutzerdefiniert</PresentationFormat>
  <Paragraphs>76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Earthtones_16x9</vt:lpstr>
      <vt:lpstr>OneTutor®</vt:lpstr>
      <vt:lpstr>OneTutor®</vt:lpstr>
      <vt:lpstr>Workgroup</vt:lpstr>
      <vt:lpstr>Lernmodul</vt:lpstr>
      <vt:lpstr>Forum</vt:lpstr>
      <vt:lpstr>Rollen &amp; Rechte</vt:lpstr>
      <vt:lpstr>Lizenzmodell</vt:lpstr>
      <vt:lpstr>Abonnement-Modell</vt:lpstr>
      <vt:lpstr>Lehrinhalt</vt:lpstr>
      <vt:lpstr>Entwicklungsstand &amp; Zukunft</vt:lpstr>
      <vt:lpstr>Quellen</vt:lpstr>
      <vt:lpstr>Vielen Dank für Ihre Aufmerksamkeit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2016-11-08T10:44:17Z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