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81" r:id="rId4"/>
    <p:sldId id="293" r:id="rId5"/>
    <p:sldId id="279" r:id="rId6"/>
    <p:sldId id="275" r:id="rId7"/>
    <p:sldId id="277" r:id="rId8"/>
    <p:sldId id="289" r:id="rId9"/>
    <p:sldId id="290" r:id="rId10"/>
    <p:sldId id="291" r:id="rId11"/>
    <p:sldId id="292" r:id="rId12"/>
    <p:sldId id="287" r:id="rId13"/>
    <p:sldId id="285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44">
          <p15:clr>
            <a:srgbClr val="A4A3A4"/>
          </p15:clr>
        </p15:guide>
        <p15:guide id="5" pos="3839">
          <p15:clr>
            <a:srgbClr val="A4A3A4"/>
          </p15:clr>
        </p15:guide>
        <p15:guide id="6" pos="959">
          <p15:clr>
            <a:srgbClr val="A4A3A4"/>
          </p15:clr>
        </p15:guide>
        <p15:guide id="7" pos="6719">
          <p15:clr>
            <a:srgbClr val="A4A3A4"/>
          </p15:clr>
        </p15:guide>
        <p15:guide id="8" pos="6143">
          <p15:clr>
            <a:srgbClr val="A4A3A4"/>
          </p15:clr>
        </p15:guide>
        <p15:guide id="9" pos="4991">
          <p15:clr>
            <a:srgbClr val="A4A3A4"/>
          </p15:clr>
        </p15:guide>
        <p15:guide id="10" pos="5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2922" autoAdjust="0"/>
  </p:normalViewPr>
  <p:slideViewPr>
    <p:cSldViewPr>
      <p:cViewPr varScale="1">
        <p:scale>
          <a:sx n="103" d="100"/>
          <a:sy n="103" d="100"/>
        </p:scale>
        <p:origin x="138" y="180"/>
      </p:cViewPr>
      <p:guideLst>
        <p:guide orient="horz" pos="2160"/>
        <p:guide orient="horz" pos="1200"/>
        <p:guide orient="horz" pos="3888"/>
        <p:guide orient="horz" pos="144"/>
        <p:guide pos="3839"/>
        <p:guide pos="959"/>
        <p:guide pos="6719"/>
        <p:guide pos="6143"/>
        <p:guide pos="4991"/>
        <p:guide pos="556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de-DE"/>
              <a:t>06.02.2017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de-DE"/>
              <a:t>06.02.2017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12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07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91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79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hteck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5" name="Rechteck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 useBgFill="1">
        <p:nvSpPr>
          <p:cNvPr id="20" name="Freihandform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Freihandform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hteck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6" name="Freihandform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hteck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de-DE" noProof="0" smtClean="0"/>
              <a:t>06.02.2017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38" name="Freihandform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b="0" i="0" dirty="0" err="1">
                <a:solidFill>
                  <a:srgbClr val="652825"/>
                </a:solidFill>
                <a:latin typeface="Corbel"/>
              </a:rPr>
              <a:t>OneTutor</a:t>
            </a:r>
            <a:r>
              <a:rPr lang="de-DE" b="1" dirty="0"/>
              <a:t>®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652825"/>
                </a:solidFill>
              </a:rPr>
              <a:t>by</a:t>
            </a:r>
            <a:r>
              <a:rPr lang="de-DE" dirty="0">
                <a:solidFill>
                  <a:srgbClr val="652825"/>
                </a:solidFill>
              </a:rPr>
              <a:t> </a:t>
            </a:r>
            <a:r>
              <a:rPr lang="de-DE" dirty="0" err="1">
                <a:solidFill>
                  <a:srgbClr val="652825"/>
                </a:solidFill>
              </a:rPr>
              <a:t>OneTwoTech</a:t>
            </a:r>
            <a:r>
              <a:rPr lang="de-DE" b="1" dirty="0"/>
              <a:t>®</a:t>
            </a:r>
            <a:r>
              <a:rPr lang="de-DE" dirty="0">
                <a:solidFill>
                  <a:srgbClr val="652825"/>
                </a:solidFill>
              </a:rPr>
              <a:t>  </a:t>
            </a:r>
            <a:endParaRPr lang="de-DE" b="0" i="0" dirty="0">
              <a:solidFill>
                <a:srgbClr val="652825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Probleme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522412" y="1905000"/>
            <a:ext cx="9828583" cy="454833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Codestyle Absprache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Kontinuität im Code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-&gt; .</a:t>
            </a:r>
            <a:r>
              <a:rPr lang="de-DE" dirty="0" err="1"/>
              <a:t>remove</a:t>
            </a:r>
            <a:r>
              <a:rPr lang="de-DE" dirty="0"/>
              <a:t> Methode der ArrayList sowohl mit Index als auch mit Objekt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 marL="1645920" lvl="5" indent="0">
              <a:lnSpc>
                <a:spcPct val="100000"/>
              </a:lnSpc>
              <a:spcBef>
                <a:spcPts val="0"/>
              </a:spcBef>
              <a:buNone/>
            </a:pPr>
            <a:endParaRPr lang="de-DE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endParaRPr lang="de-DE" dirty="0">
              <a:solidFill>
                <a:srgbClr val="652825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4756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Kommende Schritte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Kontinuität im Code herstellen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Programmieren der Unit-Tests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Dokumentation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0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89756" y="692696"/>
            <a:ext cx="11809312" cy="2667000"/>
          </a:xfrm>
        </p:spPr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12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652825"/>
                </a:solidFill>
              </a:rPr>
              <a:t>OneTutor</a:t>
            </a:r>
            <a:r>
              <a:rPr lang="de-DE" b="1" dirty="0"/>
              <a:t>®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  <a:latin typeface="Corbel"/>
              </a:rPr>
              <a:t>Nachhilfe- und Lernsoftware</a:t>
            </a:r>
          </a:p>
          <a:p>
            <a:pPr marL="0" indent="0" algn="l" defTabSz="914400">
              <a:spcBef>
                <a:spcPts val="1800"/>
              </a:spcBef>
              <a:buClr>
                <a:srgbClr val="652825"/>
              </a:buClr>
              <a:buSzPct val="90000"/>
              <a:buNone/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sz="2400" b="0" i="0" dirty="0">
                <a:solidFill>
                  <a:srgbClr val="652825"/>
                </a:solidFill>
                <a:latin typeface="Corbel"/>
              </a:rPr>
              <a:t>Zielgruppe: Schüler &amp; Studenten</a:t>
            </a: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  <a:latin typeface="Corbel"/>
              </a:rPr>
              <a:t>Hilfe durch Nachhilfelehrer</a:t>
            </a:r>
          </a:p>
        </p:txBody>
      </p:sp>
    </p:spTree>
    <p:extLst>
      <p:ext uri="{BB962C8B-B14F-4D97-AF65-F5344CB8AC3E}">
        <p14:creationId xmlns:p14="http://schemas.microsoft.com/office/powerpoint/2010/main" val="39956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rgbClr val="652825"/>
              </a:buClr>
              <a:buSzPct val="90000"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UML (alt)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76" y="1628800"/>
            <a:ext cx="12689432" cy="7152223"/>
          </a:xfrm>
        </p:spPr>
      </p:pic>
      <p:sp>
        <p:nvSpPr>
          <p:cNvPr id="3" name="Rechteck 2"/>
          <p:cNvSpPr/>
          <p:nvPr/>
        </p:nvSpPr>
        <p:spPr>
          <a:xfrm>
            <a:off x="-1" y="1628800"/>
            <a:ext cx="12188825" cy="522920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00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rgbClr val="652825"/>
              </a:buClr>
              <a:buSzPct val="90000"/>
            </a:pPr>
            <a:r>
              <a:rPr lang="de-DE" dirty="0">
                <a:solidFill>
                  <a:srgbClr val="652825"/>
                </a:solidFill>
              </a:rPr>
              <a:t>UML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484784"/>
            <a:ext cx="12745416" cy="7250385"/>
          </a:xfrm>
        </p:spPr>
      </p:pic>
    </p:spTree>
    <p:extLst>
      <p:ext uri="{BB962C8B-B14F-4D97-AF65-F5344CB8AC3E}">
        <p14:creationId xmlns:p14="http://schemas.microsoft.com/office/powerpoint/2010/main" val="15008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Geänderte Klassen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9860" y="1905000"/>
            <a:ext cx="4669087" cy="4260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None/>
            </a:pPr>
            <a:r>
              <a:rPr lang="de-DE" sz="3600" u="sng" dirty="0">
                <a:solidFill>
                  <a:srgbClr val="652825"/>
                </a:solidFill>
              </a:rPr>
              <a:t>Plattform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None/>
            </a:pPr>
            <a:r>
              <a:rPr lang="de-DE" sz="2000" dirty="0"/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ArrayList</a:t>
            </a:r>
            <a:r>
              <a:rPr lang="de-DE" sz="2000" dirty="0"/>
              <a:t>&lt;</a:t>
            </a:r>
            <a:r>
              <a:rPr lang="de-DE" sz="2000" dirty="0" err="1"/>
              <a:t>CInstitution</a:t>
            </a:r>
            <a:r>
              <a:rPr lang="de-DE" sz="2000" dirty="0"/>
              <a:t>&gt; </a:t>
            </a:r>
            <a:r>
              <a:rPr lang="de-DE" sz="2000" dirty="0" err="1"/>
              <a:t>m_institutions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ArrayList</a:t>
            </a:r>
            <a:r>
              <a:rPr lang="de-DE" sz="2000" dirty="0"/>
              <a:t>&lt;</a:t>
            </a:r>
            <a:r>
              <a:rPr lang="de-DE" sz="2000" dirty="0" err="1"/>
              <a:t>CMember</a:t>
            </a:r>
            <a:r>
              <a:rPr lang="de-DE" sz="2000" dirty="0"/>
              <a:t>&gt; </a:t>
            </a:r>
            <a:r>
              <a:rPr lang="de-DE" sz="2000" dirty="0" err="1"/>
              <a:t>m_admins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ArrayList</a:t>
            </a:r>
            <a:r>
              <a:rPr lang="de-DE" sz="2000" dirty="0"/>
              <a:t>&lt;</a:t>
            </a:r>
            <a:r>
              <a:rPr lang="de-DE" sz="2000" dirty="0" err="1"/>
              <a:t>CMember</a:t>
            </a:r>
            <a:r>
              <a:rPr lang="de-DE" sz="2000" dirty="0"/>
              <a:t>&gt; </a:t>
            </a:r>
            <a:r>
              <a:rPr lang="de-DE" sz="2000" dirty="0" err="1"/>
              <a:t>m_member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Int</a:t>
            </a:r>
            <a:r>
              <a:rPr lang="de-DE" sz="2000" dirty="0"/>
              <a:t> </a:t>
            </a:r>
            <a:r>
              <a:rPr lang="de-DE" sz="2000" dirty="0" err="1"/>
              <a:t>m_ID</a:t>
            </a:r>
            <a:endParaRPr lang="de-DE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/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CMember</a:t>
            </a:r>
            <a:r>
              <a:rPr lang="de-DE" sz="2000" dirty="0"/>
              <a:t> </a:t>
            </a:r>
            <a:r>
              <a:rPr lang="de-DE" sz="2000" dirty="0" err="1"/>
              <a:t>register</a:t>
            </a:r>
            <a:r>
              <a:rPr lang="de-DE" sz="2000" dirty="0"/>
              <a:t>(String </a:t>
            </a:r>
            <a:r>
              <a:rPr lang="de-DE" sz="2000" dirty="0" err="1"/>
              <a:t>firstname</a:t>
            </a:r>
            <a:r>
              <a:rPr lang="de-DE" sz="2000" dirty="0"/>
              <a:t>, …)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boolean</a:t>
            </a:r>
            <a:r>
              <a:rPr lang="de-DE" sz="2000" dirty="0"/>
              <a:t> </a:t>
            </a:r>
            <a:r>
              <a:rPr lang="de-DE" sz="2000" dirty="0" err="1"/>
              <a:t>login</a:t>
            </a:r>
            <a:r>
              <a:rPr lang="de-DE" sz="2000" dirty="0"/>
              <a:t>(String _mail)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Getter &amp; Setter | Add &amp; Remove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1053852" y="1905000"/>
            <a:ext cx="4416552" cy="44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9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de-DE" sz="3600" u="sng" dirty="0">
                <a:solidFill>
                  <a:schemeClr val="bg1">
                    <a:lumMod val="50000"/>
                  </a:schemeClr>
                </a:solidFill>
              </a:rPr>
              <a:t>Plattform (alt)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ArrayList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CInstitution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a_institutions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ArrayList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CMember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a_admins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register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login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(Member _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member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logout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(Member _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member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DE" sz="2000" dirty="0">
              <a:solidFill>
                <a:srgbClr val="652825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536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Geänderte Klassen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47632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5400" u="sng" dirty="0">
                <a:solidFill>
                  <a:schemeClr val="bg1">
                    <a:lumMod val="50000"/>
                  </a:schemeClr>
                </a:solidFill>
              </a:rPr>
              <a:t>Institution (alt)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ArrayList </a:t>
            </a:r>
            <a:r>
              <a:rPr lang="de-DE" sz="3600" dirty="0" err="1">
                <a:solidFill>
                  <a:schemeClr val="bg1">
                    <a:lumMod val="50000"/>
                  </a:schemeClr>
                </a:solidFill>
              </a:rPr>
              <a:t>CCourse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3600" dirty="0" err="1">
                <a:solidFill>
                  <a:schemeClr val="bg1">
                    <a:lumMod val="50000"/>
                  </a:schemeClr>
                </a:solidFill>
              </a:rPr>
              <a:t>a_courses</a:t>
            </a:r>
            <a:endParaRPr lang="de-DE" sz="3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ArrayList </a:t>
            </a:r>
            <a:r>
              <a:rPr lang="de-DE" sz="3600" dirty="0" err="1">
                <a:solidFill>
                  <a:schemeClr val="bg1">
                    <a:lumMod val="50000"/>
                  </a:schemeClr>
                </a:solidFill>
              </a:rPr>
              <a:t>CMember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3600" dirty="0" err="1">
                <a:solidFill>
                  <a:schemeClr val="bg1">
                    <a:lumMod val="50000"/>
                  </a:schemeClr>
                </a:solidFill>
              </a:rPr>
              <a:t>a_member</a:t>
            </a:r>
            <a:endParaRPr lang="de-DE" sz="3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ArrayList </a:t>
            </a:r>
            <a:r>
              <a:rPr lang="de-DE" sz="3600" dirty="0" err="1">
                <a:solidFill>
                  <a:schemeClr val="bg1">
                    <a:lumMod val="50000"/>
                  </a:schemeClr>
                </a:solidFill>
              </a:rPr>
              <a:t>CMember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3600" dirty="0" err="1">
                <a:solidFill>
                  <a:schemeClr val="bg1">
                    <a:lumMod val="50000"/>
                  </a:schemeClr>
                </a:solidFill>
              </a:rPr>
              <a:t>a_admins</a:t>
            </a:r>
            <a:endParaRPr lang="de-DE" sz="3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36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3600" dirty="0" err="1">
                <a:solidFill>
                  <a:schemeClr val="bg1">
                    <a:lumMod val="50000"/>
                  </a:schemeClr>
                </a:solidFill>
              </a:rPr>
              <a:t>m_ID</a:t>
            </a:r>
            <a:endParaRPr lang="de-DE" sz="3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36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3600" dirty="0" err="1">
                <a:solidFill>
                  <a:schemeClr val="bg1">
                    <a:lumMod val="50000"/>
                  </a:schemeClr>
                </a:solidFill>
              </a:rPr>
              <a:t>loginCourse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sz="3600" dirty="0" err="1">
                <a:solidFill>
                  <a:schemeClr val="bg1">
                    <a:lumMod val="50000"/>
                  </a:schemeClr>
                </a:solidFill>
              </a:rPr>
              <a:t>CCourse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 _</a:t>
            </a:r>
            <a:r>
              <a:rPr lang="de-DE" sz="3600" dirty="0" err="1">
                <a:solidFill>
                  <a:schemeClr val="bg1">
                    <a:lumMod val="50000"/>
                  </a:schemeClr>
                </a:solidFill>
              </a:rPr>
              <a:t>course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3600" dirty="0" err="1">
                <a:solidFill>
                  <a:schemeClr val="bg1">
                    <a:lumMod val="50000"/>
                  </a:schemeClr>
                </a:solidFill>
              </a:rPr>
              <a:t>CCourse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3600" dirty="0" err="1">
                <a:solidFill>
                  <a:schemeClr val="bg1">
                    <a:lumMod val="50000"/>
                  </a:schemeClr>
                </a:solidFill>
              </a:rPr>
              <a:t>createCourse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3600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3600" dirty="0" err="1">
                <a:solidFill>
                  <a:schemeClr val="bg1">
                    <a:lumMod val="50000"/>
                  </a:schemeClr>
                </a:solidFill>
              </a:rPr>
              <a:t>deleteCourse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sz="3600" dirty="0" err="1">
                <a:solidFill>
                  <a:schemeClr val="bg1">
                    <a:lumMod val="50000"/>
                  </a:schemeClr>
                </a:solidFill>
              </a:rPr>
              <a:t>CCourse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 _</a:t>
            </a:r>
            <a:r>
              <a:rPr lang="de-DE" sz="3600" dirty="0" err="1">
                <a:solidFill>
                  <a:schemeClr val="bg1">
                    <a:lumMod val="50000"/>
                  </a:schemeClr>
                </a:solidFill>
              </a:rPr>
              <a:t>course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652825"/>
              </a:solidFill>
              <a:latin typeface="Corbe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5778252" y="1908772"/>
            <a:ext cx="5644751" cy="42672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5400" u="sng" dirty="0"/>
              <a:t>Institution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3600" dirty="0"/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3600" dirty="0" err="1"/>
              <a:t>ArrayList</a:t>
            </a:r>
            <a:r>
              <a:rPr lang="de-DE" sz="3600" dirty="0"/>
              <a:t>&lt;</a:t>
            </a:r>
            <a:r>
              <a:rPr lang="de-DE" sz="3600" dirty="0" err="1"/>
              <a:t>CCourse</a:t>
            </a:r>
            <a:r>
              <a:rPr lang="de-DE" sz="3600" dirty="0"/>
              <a:t>&gt; </a:t>
            </a:r>
            <a:r>
              <a:rPr lang="de-DE" sz="3600" dirty="0" err="1"/>
              <a:t>m_course</a:t>
            </a:r>
            <a:endParaRPr lang="de-DE" sz="36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3600" dirty="0" err="1"/>
              <a:t>ArrayList</a:t>
            </a:r>
            <a:r>
              <a:rPr lang="de-DE" sz="3600" dirty="0"/>
              <a:t>&lt;</a:t>
            </a:r>
            <a:r>
              <a:rPr lang="de-DE" sz="3600" dirty="0" err="1"/>
              <a:t>CMember</a:t>
            </a:r>
            <a:r>
              <a:rPr lang="de-DE" sz="3600" dirty="0"/>
              <a:t>&gt; </a:t>
            </a:r>
            <a:r>
              <a:rPr lang="de-DE" sz="3600" dirty="0" err="1"/>
              <a:t>m_admins</a:t>
            </a:r>
            <a:endParaRPr lang="de-DE" sz="36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3600" dirty="0" err="1"/>
              <a:t>Int</a:t>
            </a:r>
            <a:r>
              <a:rPr lang="de-DE" sz="3600" dirty="0"/>
              <a:t> </a:t>
            </a:r>
            <a:r>
              <a:rPr lang="de-DE" sz="3600" dirty="0" err="1"/>
              <a:t>m_ID</a:t>
            </a:r>
            <a:endParaRPr lang="de-DE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3600" dirty="0"/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3600" dirty="0" err="1"/>
              <a:t>boolean</a:t>
            </a:r>
            <a:r>
              <a:rPr lang="de-DE" sz="3600" dirty="0"/>
              <a:t> </a:t>
            </a:r>
            <a:r>
              <a:rPr lang="de-DE" sz="3600" dirty="0" err="1"/>
              <a:t>loginCourse</a:t>
            </a:r>
            <a:r>
              <a:rPr lang="de-DE" sz="3600" dirty="0"/>
              <a:t>(</a:t>
            </a:r>
            <a:r>
              <a:rPr lang="de-DE" sz="3600" dirty="0" err="1"/>
              <a:t>int</a:t>
            </a:r>
            <a:r>
              <a:rPr lang="de-DE" sz="3600" dirty="0"/>
              <a:t> _</a:t>
            </a:r>
            <a:r>
              <a:rPr lang="de-DE" sz="3600" dirty="0" err="1"/>
              <a:t>key</a:t>
            </a:r>
            <a:r>
              <a:rPr lang="de-DE" sz="3600" dirty="0"/>
              <a:t>…)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3600" dirty="0" err="1"/>
              <a:t>boolean</a:t>
            </a:r>
            <a:r>
              <a:rPr lang="de-DE" sz="3600" dirty="0"/>
              <a:t> </a:t>
            </a:r>
            <a:r>
              <a:rPr lang="de-DE" sz="3600" dirty="0" err="1"/>
              <a:t>logoutCourse</a:t>
            </a:r>
            <a:r>
              <a:rPr lang="de-DE" sz="3600" dirty="0"/>
              <a:t>(</a:t>
            </a:r>
            <a:r>
              <a:rPr lang="de-DE" sz="3600" dirty="0" err="1"/>
              <a:t>CMember</a:t>
            </a:r>
            <a:r>
              <a:rPr lang="de-DE" sz="3600" dirty="0"/>
              <a:t> …)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3600" dirty="0" err="1"/>
              <a:t>CCourse</a:t>
            </a:r>
            <a:r>
              <a:rPr lang="de-DE" sz="3600" dirty="0"/>
              <a:t> </a:t>
            </a:r>
            <a:r>
              <a:rPr lang="de-DE" sz="3600" dirty="0" err="1"/>
              <a:t>addCourse</a:t>
            </a:r>
            <a:r>
              <a:rPr lang="de-DE" sz="3600" dirty="0"/>
              <a:t>(String _title…)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3600" dirty="0" err="1"/>
              <a:t>boolean</a:t>
            </a:r>
            <a:r>
              <a:rPr lang="de-DE" sz="3600" dirty="0"/>
              <a:t> </a:t>
            </a:r>
            <a:r>
              <a:rPr lang="de-DE" sz="3600" dirty="0" err="1"/>
              <a:t>deleteCourse</a:t>
            </a:r>
            <a:r>
              <a:rPr lang="de-DE" sz="3600" dirty="0"/>
              <a:t>(</a:t>
            </a:r>
            <a:r>
              <a:rPr lang="de-DE" sz="3600" dirty="0" err="1"/>
              <a:t>CCourse</a:t>
            </a:r>
            <a:r>
              <a:rPr lang="de-DE" sz="3600" dirty="0"/>
              <a:t> _</a:t>
            </a:r>
            <a:r>
              <a:rPr lang="de-DE" sz="3600" dirty="0" err="1"/>
              <a:t>course</a:t>
            </a:r>
            <a:r>
              <a:rPr lang="de-DE" sz="3600" dirty="0"/>
              <a:t>…)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36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3600" dirty="0"/>
              <a:t>weitere Getter &amp; Setter | Add &amp; Remove</a:t>
            </a:r>
          </a:p>
        </p:txBody>
      </p:sp>
    </p:spTree>
    <p:extLst>
      <p:ext uri="{BB962C8B-B14F-4D97-AF65-F5344CB8AC3E}">
        <p14:creationId xmlns:p14="http://schemas.microsoft.com/office/powerpoint/2010/main" val="2633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Geänderte Klassen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981844" y="1905000"/>
            <a:ext cx="4416552" cy="447632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u="sng" dirty="0">
                <a:solidFill>
                  <a:schemeClr val="bg1">
                    <a:lumMod val="50000"/>
                  </a:schemeClr>
                </a:solidFill>
              </a:rPr>
              <a:t>Member (alt)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String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m_firstname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String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m_lastname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m_ID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String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m_mail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Getter &amp; Setter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-&gt; erbende Klassen: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CAdmin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CPupil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CTeacher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CTutor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(beinhalten Berechtigungen)</a:t>
            </a: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endParaRPr lang="de-DE" sz="2200" dirty="0">
              <a:solidFill>
                <a:srgbClr val="652825"/>
              </a:solidFill>
              <a:latin typeface="Corbe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5398396" y="1844824"/>
            <a:ext cx="5376536" cy="489654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u="sng" dirty="0"/>
              <a:t>Member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/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String </a:t>
            </a:r>
            <a:r>
              <a:rPr lang="de-DE" dirty="0" err="1"/>
              <a:t>m_firstname</a:t>
            </a: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String </a:t>
            </a:r>
            <a:r>
              <a:rPr lang="de-DE" dirty="0" err="1"/>
              <a:t>m_lastname</a:t>
            </a: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m_ID</a:t>
            </a: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String </a:t>
            </a:r>
            <a:r>
              <a:rPr lang="de-DE" dirty="0" err="1"/>
              <a:t>m_mail</a:t>
            </a: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ArrayList</a:t>
            </a:r>
            <a:r>
              <a:rPr lang="de-DE" dirty="0"/>
              <a:t>&lt;</a:t>
            </a:r>
            <a:r>
              <a:rPr lang="de-DE" dirty="0" err="1"/>
              <a:t>CCourse</a:t>
            </a:r>
            <a:r>
              <a:rPr lang="de-DE" dirty="0"/>
              <a:t>&gt; </a:t>
            </a:r>
            <a:r>
              <a:rPr lang="de-DE" dirty="0" err="1"/>
              <a:t>m_courses</a:t>
            </a:r>
            <a:endParaRPr lang="de-D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/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de-DE" dirty="0"/>
              <a:t>Getter &amp; Setter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-&gt; Berechtigungen werden nun über ID  definiert</a:t>
            </a:r>
          </a:p>
        </p:txBody>
      </p:sp>
    </p:spTree>
    <p:extLst>
      <p:ext uri="{BB962C8B-B14F-4D97-AF65-F5344CB8AC3E}">
        <p14:creationId xmlns:p14="http://schemas.microsoft.com/office/powerpoint/2010/main" val="180979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Neue Klasse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47632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u="sng" dirty="0"/>
              <a:t>Material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/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String </a:t>
            </a:r>
            <a:r>
              <a:rPr lang="de-DE" dirty="0" err="1"/>
              <a:t>m_name</a:t>
            </a: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String </a:t>
            </a:r>
            <a:r>
              <a:rPr lang="de-DE" dirty="0" err="1"/>
              <a:t>m_filePath</a:t>
            </a: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String </a:t>
            </a:r>
            <a:r>
              <a:rPr lang="de-DE" dirty="0" err="1"/>
              <a:t>m_fileType</a:t>
            </a: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m_ID</a:t>
            </a:r>
            <a:endParaRPr lang="de-D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/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Getter &amp; Setter</a:t>
            </a: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endParaRPr lang="de-DE" dirty="0">
              <a:solidFill>
                <a:srgbClr val="652825"/>
              </a:solidFill>
              <a:latin typeface="Corbe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99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Kleinere Änderungen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16680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u="sng" dirty="0"/>
              <a:t>Course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 Implementieren der Methode </a:t>
            </a:r>
            <a:r>
              <a:rPr lang="de-DE" dirty="0" err="1"/>
              <a:t>setMaterial</a:t>
            </a:r>
            <a:r>
              <a:rPr lang="de-DE" dirty="0"/>
              <a:t> (Fileupload)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endParaRPr lang="de-DE" dirty="0">
              <a:solidFill>
                <a:srgbClr val="652825"/>
              </a:solidFill>
              <a:latin typeface="Corbel"/>
            </a:endParaRPr>
          </a:p>
        </p:txBody>
      </p:sp>
      <p:sp>
        <p:nvSpPr>
          <p:cNvPr id="7" name="Inhaltsplatzhalter 4"/>
          <p:cNvSpPr txBox="1">
            <a:spLocks/>
          </p:cNvSpPr>
          <p:nvPr/>
        </p:nvSpPr>
        <p:spPr>
          <a:xfrm>
            <a:off x="6886500" y="1905000"/>
            <a:ext cx="4416552" cy="166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9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de-DE" u="sng" dirty="0" err="1"/>
              <a:t>CPermission</a:t>
            </a:r>
            <a:endParaRPr lang="de-DE" u="sng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 gelöscht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rgbClr val="652825"/>
              </a:solidFill>
              <a:latin typeface="Corbel"/>
            </a:endParaRPr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1534214" y="4143737"/>
            <a:ext cx="4416552" cy="166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9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de-DE" u="sng" dirty="0" err="1"/>
              <a:t>CDatabase</a:t>
            </a:r>
            <a:endParaRPr lang="de-DE" u="sng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 erstellt, Nutzung für Testdaten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rgbClr val="652825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5775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_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125A6AD-5CC3-400B-B915-8BF5314746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Erdtöne (Breitbild)</Template>
  <TotalTime>0</TotalTime>
  <Words>283</Words>
  <Application>Microsoft Office PowerPoint</Application>
  <PresentationFormat>Benutzerdefiniert</PresentationFormat>
  <Paragraphs>117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Earthtones_16x9</vt:lpstr>
      <vt:lpstr>OneTutor®</vt:lpstr>
      <vt:lpstr>OneTutor®</vt:lpstr>
      <vt:lpstr>UML (alt)</vt:lpstr>
      <vt:lpstr>UML</vt:lpstr>
      <vt:lpstr>Geänderte Klassen</vt:lpstr>
      <vt:lpstr>Geänderte Klassen</vt:lpstr>
      <vt:lpstr>Geänderte Klassen</vt:lpstr>
      <vt:lpstr>Neue Klasse</vt:lpstr>
      <vt:lpstr>Kleinere Änderungen</vt:lpstr>
      <vt:lpstr>Probleme</vt:lpstr>
      <vt:lpstr>Kommende Schritte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2016-11-06T10:55:53Z</dcterms:created>
  <dcterms:modified xsi:type="dcterms:W3CDTF">2017-02-06T18:14:25Z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TC028010659991</vt:lpwstr>
  </property>
</Properties>
</file>