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81" r:id="rId4"/>
    <p:sldId id="279" r:id="rId5"/>
    <p:sldId id="275" r:id="rId6"/>
    <p:sldId id="277" r:id="rId7"/>
    <p:sldId id="273" r:id="rId8"/>
    <p:sldId id="288" r:id="rId9"/>
    <p:sldId id="287" r:id="rId10"/>
    <p:sldId id="28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2922" autoAdjust="0"/>
  </p:normalViewPr>
  <p:slideViewPr>
    <p:cSldViewPr>
      <p:cViewPr varScale="1">
        <p:scale>
          <a:sx n="106" d="100"/>
          <a:sy n="106" d="100"/>
        </p:scale>
        <p:origin x="776" y="184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de-DE"/>
              <a:t>03.01.17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de-DE"/>
              <a:t>03.01.17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1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9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9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80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hteck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Rechteck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 useBgFill="1">
        <p:nvSpPr>
          <p:cNvPr id="20" name="Freihand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Freihand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hteck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6" name="Freihand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8" name="Freihand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dirty="0" err="1">
                <a:solidFill>
                  <a:srgbClr val="652825"/>
                </a:solidFill>
                <a:latin typeface="Corbel"/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by</a:t>
            </a:r>
            <a:r>
              <a:rPr lang="de-DE" dirty="0">
                <a:solidFill>
                  <a:srgbClr val="652825"/>
                </a:solidFill>
              </a:rPr>
              <a:t> </a:t>
            </a:r>
            <a:r>
              <a:rPr lang="de-DE" dirty="0" err="1">
                <a:solidFill>
                  <a:srgbClr val="652825"/>
                </a:solidFill>
              </a:rPr>
              <a:t>OneTwoTech</a:t>
            </a:r>
            <a:r>
              <a:rPr lang="de-DE" b="1" dirty="0"/>
              <a:t>®</a:t>
            </a:r>
            <a:r>
              <a:rPr lang="de-DE" dirty="0">
                <a:solidFill>
                  <a:srgbClr val="652825"/>
                </a:solidFill>
              </a:rPr>
              <a:t>  </a:t>
            </a:r>
            <a:endParaRPr lang="de-DE" b="0" i="0" dirty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Nachhilfe- und Lernsoftware</a:t>
            </a:r>
          </a:p>
          <a:p>
            <a:pPr marL="0" indent="0" algn="l" defTabSz="914400"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Zielgruppe: </a:t>
            </a:r>
            <a:r>
              <a:rPr lang="de-DE" sz="2400" b="0" i="0" dirty="0" smtClean="0">
                <a:solidFill>
                  <a:srgbClr val="652825"/>
                </a:solidFill>
                <a:latin typeface="Corbel"/>
              </a:rPr>
              <a:t>Schüler &amp; Studenten</a:t>
            </a: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Hilfe </a:t>
            </a:r>
            <a:r>
              <a:rPr lang="de-DE" dirty="0" smtClean="0">
                <a:solidFill>
                  <a:srgbClr val="652825"/>
                </a:solidFill>
                <a:latin typeface="Corbel"/>
              </a:rPr>
              <a:t>durch Nachhilfelehrer</a:t>
            </a: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956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1628800"/>
            <a:ext cx="12689432" cy="7152223"/>
          </a:xfrm>
        </p:spPr>
      </p:pic>
    </p:spTree>
    <p:extLst>
      <p:ext uri="{BB962C8B-B14F-4D97-AF65-F5344CB8AC3E}">
        <p14:creationId xmlns:p14="http://schemas.microsoft.com/office/powerpoint/2010/main" val="1500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33962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3600" u="sng" dirty="0" smtClean="0">
                <a:solidFill>
                  <a:srgbClr val="652825"/>
                </a:solidFill>
              </a:rPr>
              <a:t>Plattform</a:t>
            </a:r>
            <a:endParaRPr lang="de-DE" sz="3600" u="sng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000" dirty="0">
                <a:solidFill>
                  <a:srgbClr val="652825"/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ArrayList</a:t>
            </a:r>
            <a:r>
              <a:rPr lang="de-DE" sz="2000" dirty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CInstitution</a:t>
            </a:r>
            <a:r>
              <a:rPr lang="de-DE" sz="2000" dirty="0" smtClean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a_institutions</a:t>
            </a:r>
            <a:endParaRPr lang="de-DE" sz="2000" dirty="0">
              <a:solidFill>
                <a:srgbClr val="6528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rgbClr val="652825"/>
                </a:solidFill>
              </a:rPr>
              <a:t>ArrayList</a:t>
            </a:r>
            <a:r>
              <a:rPr lang="de-DE" sz="2000" dirty="0" smtClean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CMember</a:t>
            </a:r>
            <a:r>
              <a:rPr lang="de-DE" sz="2000" dirty="0" smtClean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a</a:t>
            </a:r>
            <a:r>
              <a:rPr lang="de-DE" sz="2000" dirty="0" err="1" smtClean="0">
                <a:solidFill>
                  <a:srgbClr val="652825"/>
                </a:solidFill>
              </a:rPr>
              <a:t>_admins</a:t>
            </a:r>
            <a:endParaRPr lang="de-DE" sz="20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000" dirty="0">
                <a:solidFill>
                  <a:srgbClr val="652825"/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register</a:t>
            </a:r>
            <a:r>
              <a:rPr lang="de-DE" sz="2000" dirty="0" smtClean="0">
                <a:solidFill>
                  <a:srgbClr val="652825"/>
                </a:solidFill>
              </a:rPr>
              <a:t>()</a:t>
            </a:r>
            <a:endParaRPr lang="de-DE" sz="2000" dirty="0">
              <a:solidFill>
                <a:srgbClr val="6528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 </a:t>
            </a:r>
            <a:r>
              <a:rPr lang="de-DE" sz="2000" dirty="0" err="1">
                <a:solidFill>
                  <a:srgbClr val="652825"/>
                </a:solidFill>
              </a:rPr>
              <a:t>login</a:t>
            </a:r>
            <a:r>
              <a:rPr lang="de-DE" sz="2000" dirty="0">
                <a:solidFill>
                  <a:srgbClr val="652825"/>
                </a:solidFill>
              </a:rPr>
              <a:t>(Member _</a:t>
            </a:r>
            <a:r>
              <a:rPr lang="de-DE" sz="2000" dirty="0" err="1">
                <a:solidFill>
                  <a:srgbClr val="652825"/>
                </a:solidFill>
              </a:rPr>
              <a:t>member</a:t>
            </a:r>
            <a:r>
              <a:rPr lang="de-DE" sz="2000" dirty="0">
                <a:solidFill>
                  <a:srgbClr val="652825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</a:t>
            </a:r>
            <a:r>
              <a:rPr lang="de-DE" sz="2000" dirty="0" err="1">
                <a:solidFill>
                  <a:srgbClr val="652825"/>
                </a:solidFill>
              </a:rPr>
              <a:t>logout</a:t>
            </a:r>
            <a:r>
              <a:rPr lang="de-DE" sz="2000" dirty="0">
                <a:solidFill>
                  <a:srgbClr val="652825"/>
                </a:solidFill>
              </a:rPr>
              <a:t>(Member _</a:t>
            </a:r>
            <a:r>
              <a:rPr lang="de-DE" sz="2000" dirty="0" err="1">
                <a:solidFill>
                  <a:srgbClr val="652825"/>
                </a:solidFill>
              </a:rPr>
              <a:t>member</a:t>
            </a:r>
            <a:r>
              <a:rPr lang="de-DE" sz="2000" dirty="0">
                <a:solidFill>
                  <a:srgbClr val="652825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endParaRPr lang="de-DE" sz="2000" dirty="0">
              <a:solidFill>
                <a:srgbClr val="6528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652825"/>
              </a:buClr>
              <a:buNone/>
            </a:pPr>
            <a:endParaRPr lang="de-DE" sz="36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endParaRPr lang="de-DE" sz="3600" dirty="0">
              <a:solidFill>
                <a:srgbClr val="652825"/>
              </a:solidFill>
            </a:endParaRPr>
          </a:p>
          <a:p>
            <a:pPr>
              <a:buClr>
                <a:srgbClr val="652825"/>
              </a:buClr>
              <a:buFont typeface="Wingdings"/>
              <a:buChar char="§"/>
            </a:pPr>
            <a:endParaRPr lang="de-DE" dirty="0">
              <a:solidFill>
                <a:srgbClr val="652825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0" y="1905000"/>
            <a:ext cx="4669087" cy="33962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u="sng" dirty="0"/>
              <a:t>Institution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 </a:t>
            </a:r>
            <a:r>
              <a:rPr lang="de-DE" sz="2000" dirty="0" err="1" smtClean="0"/>
              <a:t>CCourse</a:t>
            </a:r>
            <a:r>
              <a:rPr lang="de-DE" sz="2000" dirty="0" smtClean="0"/>
              <a:t> </a:t>
            </a:r>
            <a:r>
              <a:rPr lang="de-DE" sz="2000" dirty="0" err="1" smtClean="0"/>
              <a:t>a_courses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 </a:t>
            </a:r>
            <a:r>
              <a:rPr lang="de-DE" sz="2000" dirty="0" err="1" smtClean="0"/>
              <a:t>CMember</a:t>
            </a:r>
            <a:r>
              <a:rPr lang="de-DE" sz="2000" dirty="0" smtClean="0"/>
              <a:t> </a:t>
            </a:r>
            <a:r>
              <a:rPr lang="de-DE" sz="2000" dirty="0" err="1" smtClean="0"/>
              <a:t>a_member</a:t>
            </a:r>
            <a:endParaRPr lang="de-DE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ArrayList</a:t>
            </a:r>
            <a:r>
              <a:rPr lang="de-DE" sz="2000" dirty="0"/>
              <a:t> </a:t>
            </a:r>
            <a:r>
              <a:rPr lang="de-DE" sz="2000" dirty="0" err="1" smtClean="0"/>
              <a:t>CMember</a:t>
            </a:r>
            <a:r>
              <a:rPr lang="de-DE" sz="2000" dirty="0" smtClean="0"/>
              <a:t> </a:t>
            </a:r>
            <a:r>
              <a:rPr lang="de-DE" sz="2000" dirty="0" err="1" smtClean="0"/>
              <a:t>a_admins</a:t>
            </a:r>
            <a:endParaRPr lang="de-DE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Int</a:t>
            </a:r>
            <a:r>
              <a:rPr lang="de-DE" sz="2000" dirty="0" smtClean="0"/>
              <a:t> </a:t>
            </a:r>
            <a:r>
              <a:rPr lang="de-DE" sz="2000" dirty="0" err="1" smtClean="0"/>
              <a:t>m_ID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void</a:t>
            </a:r>
            <a:r>
              <a:rPr lang="de-DE" sz="2000" dirty="0"/>
              <a:t> </a:t>
            </a:r>
            <a:r>
              <a:rPr lang="de-DE" sz="2000" dirty="0" err="1" smtClean="0"/>
              <a:t>loginCourse</a:t>
            </a:r>
            <a:r>
              <a:rPr lang="de-DE" sz="2000" dirty="0" smtClean="0"/>
              <a:t>(</a:t>
            </a:r>
            <a:r>
              <a:rPr lang="de-DE" sz="2000" dirty="0" err="1" smtClean="0"/>
              <a:t>CCourse</a:t>
            </a:r>
            <a:r>
              <a:rPr lang="de-DE" sz="2000" dirty="0" smtClean="0"/>
              <a:t> _</a:t>
            </a:r>
            <a:r>
              <a:rPr lang="de-DE" sz="2000" dirty="0" err="1" smtClean="0"/>
              <a:t>course</a:t>
            </a:r>
            <a:r>
              <a:rPr lang="de-DE" sz="2000" dirty="0" smtClean="0"/>
              <a:t>)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CCourse</a:t>
            </a:r>
            <a:r>
              <a:rPr lang="de-DE" sz="2000" dirty="0" smtClean="0"/>
              <a:t> </a:t>
            </a:r>
            <a:r>
              <a:rPr lang="de-DE" sz="2000" dirty="0" err="1" smtClean="0"/>
              <a:t>createCourse</a:t>
            </a:r>
            <a:r>
              <a:rPr lang="de-DE" sz="20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boolean</a:t>
            </a:r>
            <a:r>
              <a:rPr lang="de-DE" sz="2000" dirty="0" smtClean="0"/>
              <a:t> </a:t>
            </a:r>
            <a:r>
              <a:rPr lang="de-DE" sz="2000" dirty="0" err="1" smtClean="0"/>
              <a:t>deleteCourse</a:t>
            </a:r>
            <a:r>
              <a:rPr lang="de-DE" sz="2000" dirty="0" smtClean="0"/>
              <a:t>(</a:t>
            </a:r>
            <a:r>
              <a:rPr lang="de-DE" sz="2000" dirty="0" err="1" smtClean="0"/>
              <a:t>CCourse</a:t>
            </a:r>
            <a:r>
              <a:rPr lang="de-DE" sz="2000" dirty="0" smtClean="0"/>
              <a:t> _</a:t>
            </a:r>
            <a:r>
              <a:rPr lang="de-DE" sz="2000" dirty="0" err="1" smtClean="0"/>
              <a:t>course</a:t>
            </a:r>
            <a:r>
              <a:rPr lang="de-DE" sz="2000" dirty="0" smtClean="0"/>
              <a:t>)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3600" u="sng" dirty="0">
                <a:solidFill>
                  <a:srgbClr val="652825"/>
                </a:solidFill>
                <a:latin typeface="Corbel"/>
              </a:rPr>
              <a:t>Kurs</a:t>
            </a: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Variablen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CExercise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a_exercises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CMaterial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a_materials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CMember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a_member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CLicense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m_license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String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m_name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CMember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m_admin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Methoden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void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setExercise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(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CExercise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_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exercise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void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setMaterial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(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CMaterial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_material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)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u="sng" dirty="0"/>
              <a:t>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</a:t>
            </a:r>
            <a:r>
              <a:rPr lang="de-DE" sz="2000" dirty="0" err="1" smtClean="0"/>
              <a:t>m_firstname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</a:t>
            </a:r>
            <a:r>
              <a:rPr lang="de-DE" sz="2000" dirty="0" err="1" smtClean="0"/>
              <a:t>m_lastname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 smtClean="0"/>
              <a:t>m_ID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</a:t>
            </a:r>
            <a:r>
              <a:rPr lang="de-DE" sz="2000" dirty="0" err="1" smtClean="0"/>
              <a:t>m_mail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 smtClean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de-DE" sz="2000" dirty="0" smtClean="0"/>
              <a:t>Getter &amp; Setter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-&gt; erbende Klassen: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CAdmin</a:t>
            </a:r>
            <a:r>
              <a:rPr lang="de-DE" sz="2000" dirty="0"/>
              <a:t>, </a:t>
            </a:r>
            <a:r>
              <a:rPr lang="de-DE" sz="2000" dirty="0" err="1" smtClean="0"/>
              <a:t>CPupil</a:t>
            </a:r>
            <a:r>
              <a:rPr lang="de-DE" sz="2000" dirty="0" smtClean="0"/>
              <a:t>, </a:t>
            </a:r>
            <a:r>
              <a:rPr lang="de-DE" sz="2000" dirty="0" err="1" smtClean="0"/>
              <a:t>CTeacher</a:t>
            </a:r>
            <a:r>
              <a:rPr lang="de-DE" sz="2000" dirty="0" smtClean="0"/>
              <a:t>, </a:t>
            </a:r>
            <a:r>
              <a:rPr lang="de-DE" sz="2000" dirty="0" err="1" smtClean="0"/>
              <a:t>CTutor</a:t>
            </a:r>
            <a:r>
              <a:rPr lang="de-DE" sz="2000" dirty="0" smtClean="0"/>
              <a:t> (beinhalten </a:t>
            </a:r>
            <a:r>
              <a:rPr lang="de-DE" sz="2000" dirty="0"/>
              <a:t>Berechtigungen)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Übersicht am Beispiel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522413" y="2276872"/>
            <a:ext cx="9143999" cy="389532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531998" y="3350502"/>
            <a:ext cx="9134413" cy="282169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22412" y="3854152"/>
            <a:ext cx="9143999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74132" y="2780927"/>
            <a:ext cx="5112567" cy="5695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125860" y="1766327"/>
            <a:ext cx="9937104" cy="44058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307946" y="3854152"/>
            <a:ext cx="3358461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275398" y="3854152"/>
            <a:ext cx="2032550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574133" y="3854152"/>
            <a:ext cx="1691680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125860" y="1772816"/>
            <a:ext cx="9937104" cy="4399384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Plattform</a:t>
            </a:r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Gymnasium </a:t>
            </a:r>
            <a:r>
              <a:rPr lang="de-DE" dirty="0" err="1"/>
              <a:t>Großdittmannsdorf</a:t>
            </a:r>
            <a:endParaRPr lang="de-DE" dirty="0"/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Schüler des Gymnasiums</a:t>
            </a:r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Biologie  	Deutsch	Informatik	</a:t>
            </a:r>
            <a:r>
              <a:rPr lang="de-DE" dirty="0" smtClean="0"/>
              <a:t>  </a:t>
            </a:r>
            <a:r>
              <a:rPr lang="de-DE" dirty="0"/>
              <a:t>	Mathe</a:t>
            </a:r>
          </a:p>
          <a:p>
            <a:pPr marL="0" indent="0" algn="ctr">
              <a:buClr>
                <a:srgbClr val="652825"/>
              </a:buClr>
              <a:buNone/>
            </a:pPr>
            <a:endParaRPr lang="de-DE" dirty="0" smtClean="0"/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 smtClean="0"/>
              <a:t>Lernvideos     Arbeitsblatt        Aufgaben                     Probeklausuren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1628800"/>
            <a:ext cx="12689432" cy="7152223"/>
          </a:xfrm>
        </p:spPr>
      </p:pic>
    </p:spTree>
    <p:extLst>
      <p:ext uri="{BB962C8B-B14F-4D97-AF65-F5344CB8AC3E}">
        <p14:creationId xmlns:p14="http://schemas.microsoft.com/office/powerpoint/2010/main" val="9574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Kommende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 smtClean="0"/>
              <a:t>Ausarbeitung der Klassen </a:t>
            </a:r>
            <a:r>
              <a:rPr lang="de-DE" dirty="0" err="1" smtClean="0"/>
              <a:t>CMaterial</a:t>
            </a:r>
            <a:r>
              <a:rPr lang="de-DE" dirty="0" smtClean="0"/>
              <a:t> und </a:t>
            </a:r>
            <a:r>
              <a:rPr lang="de-DE" dirty="0" err="1" smtClean="0"/>
              <a:t>CDatabase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Programmierung restlicher Klassen mit Unit-Tests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42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89756" y="692696"/>
            <a:ext cx="11809312" cy="2667000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25A6AD-5CC3-400B-B915-8BF531474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Erdtöne (Breitbild)</Template>
  <TotalTime>0</TotalTime>
  <Words>161</Words>
  <Application>Microsoft Macintosh PowerPoint</Application>
  <PresentationFormat>Benutzerdefiniert</PresentationFormat>
  <Paragraphs>72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Corbel</vt:lpstr>
      <vt:lpstr>Wingdings</vt:lpstr>
      <vt:lpstr>Arial</vt:lpstr>
      <vt:lpstr>Earthtones_16x9</vt:lpstr>
      <vt:lpstr>OneTutor®</vt:lpstr>
      <vt:lpstr>OneTutor®</vt:lpstr>
      <vt:lpstr>UML</vt:lpstr>
      <vt:lpstr>Klassen</vt:lpstr>
      <vt:lpstr>Klassen</vt:lpstr>
      <vt:lpstr>Übersicht am Beispiel</vt:lpstr>
      <vt:lpstr>UML</vt:lpstr>
      <vt:lpstr>Kommende Schritte</vt:lpstr>
      <vt:lpstr>Vielen Dank für Ihre Aufmerksamkeit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2016-11-06T10:55:53Z</dcterms:created>
  <dcterms:modified xsi:type="dcterms:W3CDTF">2017-01-03T10:32:40Z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