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5" r:id="rId3"/>
    <p:sldId id="257" r:id="rId4"/>
    <p:sldId id="259" r:id="rId5"/>
    <p:sldId id="286" r:id="rId6"/>
    <p:sldId id="284" r:id="rId7"/>
    <p:sldId id="285" r:id="rId8"/>
    <p:sldId id="263" r:id="rId9"/>
    <p:sldId id="282" r:id="rId10"/>
    <p:sldId id="287" r:id="rId11"/>
    <p:sldId id="288" r:id="rId12"/>
    <p:sldId id="289" r:id="rId13"/>
    <p:sldId id="266"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8" d="100"/>
          <a:sy n="88" d="100"/>
        </p:scale>
        <p:origin x="-427" y="-1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273D6-E075-47EA-BAB6-7856381D2115}" type="datetimeFigureOut">
              <a:rPr lang="en-IN" smtClean="0"/>
              <a:t>04-04-2022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EE399-84C7-4931-96BA-9C9B33E1C1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3E6FFBD-B2B6-4E7C-853F-3BCFF3EF6B4E}" type="datetime1">
              <a:rPr lang="en-IN" smtClean="0"/>
              <a:t>04-04-2022</a:t>
            </a:fld>
            <a:endParaRPr lang="en-IN"/>
          </a:p>
        </p:txBody>
      </p:sp>
      <p:sp>
        <p:nvSpPr>
          <p:cNvPr id="19" name="Footer Placeholder 18"/>
          <p:cNvSpPr>
            <a:spLocks noGrp="1"/>
          </p:cNvSpPr>
          <p:nvPr>
            <p:ph type="ftr" sz="quarter" idx="11"/>
          </p:nvPr>
        </p:nvSpPr>
        <p:spPr/>
        <p:txBody>
          <a:bodyPr/>
          <a:lstStyle/>
          <a:p>
            <a:r>
              <a:rPr lang="en-US"/>
              <a:t>GITAM UNIVERSITY, DEPT OF EECE, EEC-491, BATCH-17</a:t>
            </a:r>
            <a:endParaRPr lang="en-IN"/>
          </a:p>
        </p:txBody>
      </p:sp>
      <p:sp>
        <p:nvSpPr>
          <p:cNvPr id="27" name="Slide Number Placeholder 26"/>
          <p:cNvSpPr>
            <a:spLocks noGrp="1"/>
          </p:cNvSpPr>
          <p:nvPr>
            <p:ph type="sldNum" sz="quarter" idx="12"/>
          </p:nvPr>
        </p:nvSpPr>
        <p:spPr/>
        <p:txBody>
          <a:bodyPr/>
          <a:lstStyle/>
          <a:p>
            <a:fld id="{4C9AB4E8-F9A4-4F3B-883E-983BC2A39B9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1E5CFF-7252-462F-90D1-26B334BE984B}" type="datetime1">
              <a:rPr lang="en-IN" smtClean="0"/>
              <a:t>04-04-2022</a:t>
            </a:fld>
            <a:endParaRPr lang="en-IN"/>
          </a:p>
        </p:txBody>
      </p:sp>
      <p:sp>
        <p:nvSpPr>
          <p:cNvPr id="5" name="Footer Placeholder 4"/>
          <p:cNvSpPr>
            <a:spLocks noGrp="1"/>
          </p:cNvSpPr>
          <p:nvPr>
            <p:ph type="ftr" sz="quarter" idx="11"/>
          </p:nvPr>
        </p:nvSpPr>
        <p:spPr/>
        <p:txBody>
          <a:bodyPr/>
          <a:lstStyle/>
          <a:p>
            <a:r>
              <a:rPr lang="en-US"/>
              <a:t>GITAM UNIVERSITY, DEPT OF EECE, EEC-491, BATCH-17</a:t>
            </a:r>
            <a:endParaRPr lang="en-IN"/>
          </a:p>
        </p:txBody>
      </p:sp>
      <p:sp>
        <p:nvSpPr>
          <p:cNvPr id="6" name="Slide Number Placeholder 5"/>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54A1A-5940-4440-BF9C-7B499A1D8611}" type="datetime1">
              <a:rPr lang="en-IN" smtClean="0"/>
              <a:t>04-04-2022</a:t>
            </a:fld>
            <a:endParaRPr lang="en-IN"/>
          </a:p>
        </p:txBody>
      </p:sp>
      <p:sp>
        <p:nvSpPr>
          <p:cNvPr id="5" name="Footer Placeholder 4"/>
          <p:cNvSpPr>
            <a:spLocks noGrp="1"/>
          </p:cNvSpPr>
          <p:nvPr>
            <p:ph type="ftr" sz="quarter" idx="11"/>
          </p:nvPr>
        </p:nvSpPr>
        <p:spPr/>
        <p:txBody>
          <a:bodyPr/>
          <a:lstStyle/>
          <a:p>
            <a:r>
              <a:rPr lang="en-US"/>
              <a:t>GITAM UNIVERSITY, DEPT OF EECE, EEC-491, BATCH-17</a:t>
            </a:r>
            <a:endParaRPr lang="en-IN"/>
          </a:p>
        </p:txBody>
      </p:sp>
      <p:sp>
        <p:nvSpPr>
          <p:cNvPr id="6" name="Slide Number Placeholder 5"/>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60397-181E-4E73-9116-D99AA4C06E23}" type="datetime1">
              <a:rPr lang="en-IN" smtClean="0"/>
              <a:t>04-04-2022</a:t>
            </a:fld>
            <a:endParaRPr lang="en-IN"/>
          </a:p>
        </p:txBody>
      </p:sp>
      <p:sp>
        <p:nvSpPr>
          <p:cNvPr id="5" name="Footer Placeholder 4"/>
          <p:cNvSpPr>
            <a:spLocks noGrp="1"/>
          </p:cNvSpPr>
          <p:nvPr>
            <p:ph type="ftr" sz="quarter" idx="11"/>
          </p:nvPr>
        </p:nvSpPr>
        <p:spPr/>
        <p:txBody>
          <a:bodyPr/>
          <a:lstStyle/>
          <a:p>
            <a:r>
              <a:rPr lang="en-US"/>
              <a:t>GITAM UNIVERSITY, DEPT OF EECE, EEC-491, BATCH-17</a:t>
            </a:r>
            <a:endParaRPr lang="en-IN"/>
          </a:p>
        </p:txBody>
      </p:sp>
      <p:sp>
        <p:nvSpPr>
          <p:cNvPr id="6" name="Slide Number Placeholder 5"/>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E3D0916-FD5A-4ECD-BFE0-2F242EA14DE9}" type="datetime1">
              <a:rPr lang="en-IN" smtClean="0"/>
              <a:t>04-04-2022</a:t>
            </a:fld>
            <a:endParaRPr lang="en-IN"/>
          </a:p>
        </p:txBody>
      </p:sp>
      <p:sp>
        <p:nvSpPr>
          <p:cNvPr id="5" name="Footer Placeholder 4"/>
          <p:cNvSpPr>
            <a:spLocks noGrp="1"/>
          </p:cNvSpPr>
          <p:nvPr>
            <p:ph type="ftr" sz="quarter" idx="11"/>
          </p:nvPr>
        </p:nvSpPr>
        <p:spPr/>
        <p:txBody>
          <a:bodyPr/>
          <a:lstStyle/>
          <a:p>
            <a:r>
              <a:rPr lang="en-US"/>
              <a:t>GITAM UNIVERSITY, DEPT OF EECE, EEC-491, BATCH-17</a:t>
            </a:r>
            <a:endParaRPr lang="en-IN"/>
          </a:p>
        </p:txBody>
      </p:sp>
      <p:sp>
        <p:nvSpPr>
          <p:cNvPr id="6" name="Slide Number Placeholder 5"/>
          <p:cNvSpPr>
            <a:spLocks noGrp="1"/>
          </p:cNvSpPr>
          <p:nvPr>
            <p:ph type="sldNum" sz="quarter" idx="12"/>
          </p:nvPr>
        </p:nvSpPr>
        <p:spPr/>
        <p:txBody>
          <a:bodyPr/>
          <a:lstStyle/>
          <a:p>
            <a:fld id="{4C9AB4E8-F9A4-4F3B-883E-983BC2A39B9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8B1C06-383E-41D2-A3D5-4F7CD0B2481F}" type="datetime1">
              <a:rPr lang="en-IN" smtClean="0"/>
              <a:t>04-04-2022</a:t>
            </a:fld>
            <a:endParaRPr lang="en-IN"/>
          </a:p>
        </p:txBody>
      </p:sp>
      <p:sp>
        <p:nvSpPr>
          <p:cNvPr id="6" name="Footer Placeholder 5"/>
          <p:cNvSpPr>
            <a:spLocks noGrp="1"/>
          </p:cNvSpPr>
          <p:nvPr>
            <p:ph type="ftr" sz="quarter" idx="11"/>
          </p:nvPr>
        </p:nvSpPr>
        <p:spPr/>
        <p:txBody>
          <a:bodyPr/>
          <a:lstStyle/>
          <a:p>
            <a:r>
              <a:rPr lang="en-US"/>
              <a:t>GITAM UNIVERSITY, DEPT OF EECE, EEC-491, BATCH-17</a:t>
            </a:r>
            <a:endParaRPr lang="en-IN"/>
          </a:p>
        </p:txBody>
      </p:sp>
      <p:sp>
        <p:nvSpPr>
          <p:cNvPr id="7" name="Slide Number Placeholder 6"/>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6DD63E-CEDD-4207-AA6B-B687889BC1E6}" type="datetime1">
              <a:rPr lang="en-IN" smtClean="0"/>
              <a:t>04-04-2022</a:t>
            </a:fld>
            <a:endParaRPr lang="en-IN"/>
          </a:p>
        </p:txBody>
      </p:sp>
      <p:sp>
        <p:nvSpPr>
          <p:cNvPr id="8" name="Footer Placeholder 7"/>
          <p:cNvSpPr>
            <a:spLocks noGrp="1"/>
          </p:cNvSpPr>
          <p:nvPr>
            <p:ph type="ftr" sz="quarter" idx="11"/>
          </p:nvPr>
        </p:nvSpPr>
        <p:spPr/>
        <p:txBody>
          <a:bodyPr/>
          <a:lstStyle/>
          <a:p>
            <a:r>
              <a:rPr lang="en-US"/>
              <a:t>GITAM UNIVERSITY, DEPT OF EECE, EEC-491, BATCH-17</a:t>
            </a:r>
            <a:endParaRPr lang="en-IN"/>
          </a:p>
        </p:txBody>
      </p:sp>
      <p:sp>
        <p:nvSpPr>
          <p:cNvPr id="9" name="Slide Number Placeholder 8"/>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7147A2E-A165-4E84-B055-D9AECCC64DDF}" type="datetime1">
              <a:rPr lang="en-IN" smtClean="0"/>
              <a:t>04-04-2022</a:t>
            </a:fld>
            <a:endParaRPr lang="en-IN"/>
          </a:p>
        </p:txBody>
      </p:sp>
      <p:sp>
        <p:nvSpPr>
          <p:cNvPr id="4" name="Footer Placeholder 3"/>
          <p:cNvSpPr>
            <a:spLocks noGrp="1"/>
          </p:cNvSpPr>
          <p:nvPr>
            <p:ph type="ftr" sz="quarter" idx="11"/>
          </p:nvPr>
        </p:nvSpPr>
        <p:spPr/>
        <p:txBody>
          <a:bodyPr/>
          <a:lstStyle/>
          <a:p>
            <a:r>
              <a:rPr lang="en-US"/>
              <a:t>GITAM UNIVERSITY, DEPT OF EECE, EEC-491, BATCH-17</a:t>
            </a:r>
            <a:endParaRPr lang="en-IN"/>
          </a:p>
        </p:txBody>
      </p:sp>
      <p:sp>
        <p:nvSpPr>
          <p:cNvPr id="5" name="Slide Number Placeholder 4"/>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27574-42B8-4BF2-8065-AC322EE96B0C}" type="datetime1">
              <a:rPr lang="en-IN" smtClean="0"/>
              <a:t>04-04-2022</a:t>
            </a:fld>
            <a:endParaRPr lang="en-IN"/>
          </a:p>
        </p:txBody>
      </p:sp>
      <p:sp>
        <p:nvSpPr>
          <p:cNvPr id="3" name="Footer Placeholder 2"/>
          <p:cNvSpPr>
            <a:spLocks noGrp="1"/>
          </p:cNvSpPr>
          <p:nvPr>
            <p:ph type="ftr" sz="quarter" idx="11"/>
          </p:nvPr>
        </p:nvSpPr>
        <p:spPr/>
        <p:txBody>
          <a:bodyPr/>
          <a:lstStyle/>
          <a:p>
            <a:r>
              <a:rPr lang="en-US"/>
              <a:t>GITAM UNIVERSITY, DEPT OF EECE, EEC-491, BATCH-17</a:t>
            </a:r>
            <a:endParaRPr lang="en-IN"/>
          </a:p>
        </p:txBody>
      </p:sp>
      <p:sp>
        <p:nvSpPr>
          <p:cNvPr id="4" name="Slide Number Placeholder 3"/>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B8D3-4B45-4023-A70D-8DD8CF0B1FF7}" type="datetime1">
              <a:rPr lang="en-IN" smtClean="0"/>
              <a:t>04-04-2022</a:t>
            </a:fld>
            <a:endParaRPr lang="en-IN"/>
          </a:p>
        </p:txBody>
      </p:sp>
      <p:sp>
        <p:nvSpPr>
          <p:cNvPr id="6" name="Footer Placeholder 5"/>
          <p:cNvSpPr>
            <a:spLocks noGrp="1"/>
          </p:cNvSpPr>
          <p:nvPr>
            <p:ph type="ftr" sz="quarter" idx="11"/>
          </p:nvPr>
        </p:nvSpPr>
        <p:spPr/>
        <p:txBody>
          <a:bodyPr/>
          <a:lstStyle/>
          <a:p>
            <a:r>
              <a:rPr lang="en-US"/>
              <a:t>GITAM UNIVERSITY, DEPT OF EECE, EEC-491, BATCH-17</a:t>
            </a:r>
            <a:endParaRPr lang="en-IN"/>
          </a:p>
        </p:txBody>
      </p:sp>
      <p:sp>
        <p:nvSpPr>
          <p:cNvPr id="7" name="Slide Number Placeholder 6"/>
          <p:cNvSpPr>
            <a:spLocks noGrp="1"/>
          </p:cNvSpPr>
          <p:nvPr>
            <p:ph type="sldNum" sz="quarter" idx="12"/>
          </p:nvPr>
        </p:nvSpPr>
        <p:spPr/>
        <p:txBody>
          <a:bodyPr/>
          <a:lstStyle/>
          <a:p>
            <a:fld id="{4C9AB4E8-F9A4-4F3B-883E-983BC2A39B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706E5BE-4450-4288-ADD7-7A45D2FF0653}" type="datetime1">
              <a:rPr lang="en-IN" smtClean="0"/>
              <a:t>04-04-2022</a:t>
            </a:fld>
            <a:endParaRPr lang="en-IN"/>
          </a:p>
        </p:txBody>
      </p:sp>
      <p:sp>
        <p:nvSpPr>
          <p:cNvPr id="6" name="Footer Placeholder 5"/>
          <p:cNvSpPr>
            <a:spLocks noGrp="1"/>
          </p:cNvSpPr>
          <p:nvPr>
            <p:ph type="ftr" sz="quarter" idx="11"/>
          </p:nvPr>
        </p:nvSpPr>
        <p:spPr/>
        <p:txBody>
          <a:bodyPr/>
          <a:lstStyle/>
          <a:p>
            <a:r>
              <a:rPr lang="en-US"/>
              <a:t>GITAM UNIVERSITY, DEPT OF EECE, EEC-491, BATCH-17</a:t>
            </a:r>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4C9AB4E8-F9A4-4F3B-883E-983BC2A39B9C}"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991A6F-39A5-470B-B96F-3A05921517A9}" type="datetime1">
              <a:rPr lang="en-IN" smtClean="0"/>
              <a:t>04-04-2022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GITAM UNIVERSITY, DEPT OF EECE, EEC-491, BATCH-17</a:t>
            </a:r>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9AB4E8-F9A4-4F3B-883E-983BC2A39B9C}"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129" y="-155276"/>
            <a:ext cx="8866573" cy="3968151"/>
          </a:xfrm>
        </p:spPr>
        <p:txBody>
          <a:bodyPr>
            <a:normAutofit/>
          </a:bodyPr>
          <a:lstStyle/>
          <a:p>
            <a:br>
              <a:rPr lang="en-US" dirty="0"/>
            </a:br>
            <a:endParaRPr lang="en-IN" dirty="0"/>
          </a:p>
        </p:txBody>
      </p:sp>
      <p:sp>
        <p:nvSpPr>
          <p:cNvPr id="3" name="Subtitle 2"/>
          <p:cNvSpPr>
            <a:spLocks noGrp="1"/>
          </p:cNvSpPr>
          <p:nvPr>
            <p:ph type="subTitle" idx="1"/>
          </p:nvPr>
        </p:nvSpPr>
        <p:spPr>
          <a:xfrm>
            <a:off x="6489576" y="3857244"/>
            <a:ext cx="4971495" cy="2709094"/>
          </a:xfrm>
        </p:spPr>
        <p:txBody>
          <a:bodyPr>
            <a:normAutofit fontScale="92500" lnSpcReduction="20000"/>
          </a:bodyPr>
          <a:lstStyle/>
          <a:p>
            <a:pPr algn="r"/>
            <a:r>
              <a:rPr lang="en-IN" dirty="0"/>
              <a:t>Done by:</a:t>
            </a:r>
          </a:p>
          <a:p>
            <a:r>
              <a:rPr lang="en-IN" b="1" dirty="0" err="1"/>
              <a:t>Nitin</a:t>
            </a:r>
            <a:r>
              <a:rPr lang="en-IN" b="1" dirty="0"/>
              <a:t> </a:t>
            </a:r>
            <a:r>
              <a:rPr lang="en-IN" b="1" dirty="0" err="1"/>
              <a:t>Kundu</a:t>
            </a:r>
            <a:r>
              <a:rPr lang="en-IN" b="1" dirty="0"/>
              <a:t>(121810306003),</a:t>
            </a:r>
            <a:endParaRPr lang="en-US" dirty="0"/>
          </a:p>
          <a:p>
            <a:r>
              <a:rPr lang="en-IN" b="1" dirty="0"/>
              <a:t> </a:t>
            </a:r>
            <a:r>
              <a:rPr lang="en-IN" b="1"/>
              <a:t>R.Siva</a:t>
            </a:r>
            <a:r>
              <a:rPr lang="en-IN" b="1" dirty="0"/>
              <a:t> </a:t>
            </a:r>
            <a:r>
              <a:rPr lang="en-IN" b="1" dirty="0" err="1"/>
              <a:t>Sankar</a:t>
            </a:r>
            <a:r>
              <a:rPr lang="en-IN" b="1" dirty="0"/>
              <a:t> </a:t>
            </a:r>
            <a:r>
              <a:rPr lang="en-IN" b="1" dirty="0" err="1"/>
              <a:t>Varaprasad</a:t>
            </a:r>
            <a:r>
              <a:rPr lang="en-IN" b="1" dirty="0"/>
              <a:t>(121810306021)</a:t>
            </a:r>
            <a:endParaRPr lang="en-US" dirty="0"/>
          </a:p>
          <a:p>
            <a:r>
              <a:rPr lang="en-IN" b="1" dirty="0"/>
              <a:t>K. </a:t>
            </a:r>
            <a:r>
              <a:rPr lang="en-IN" b="1" dirty="0" err="1"/>
              <a:t>Rohit</a:t>
            </a:r>
            <a:r>
              <a:rPr lang="en-IN" b="1" dirty="0"/>
              <a:t> </a:t>
            </a:r>
            <a:r>
              <a:rPr lang="en-IN" b="1" dirty="0" err="1"/>
              <a:t>Sai</a:t>
            </a:r>
            <a:r>
              <a:rPr lang="en-IN" b="1" dirty="0"/>
              <a:t>(121810306033)</a:t>
            </a:r>
            <a:endParaRPr lang="en-US" dirty="0"/>
          </a:p>
          <a:p>
            <a:r>
              <a:rPr lang="en-IN" b="1" dirty="0"/>
              <a:t>K. </a:t>
            </a:r>
            <a:r>
              <a:rPr lang="en-IN" b="1" dirty="0" err="1"/>
              <a:t>Prithvi</a:t>
            </a:r>
            <a:r>
              <a:rPr lang="en-IN" b="1" dirty="0"/>
              <a:t> Raj(121810306046)</a:t>
            </a:r>
            <a:endParaRPr lang="en-US" dirty="0"/>
          </a:p>
          <a:p>
            <a:r>
              <a:rPr lang="en-IN" b="1" dirty="0"/>
              <a:t>K </a:t>
            </a:r>
            <a:r>
              <a:rPr lang="en-IN" b="1" dirty="0" err="1"/>
              <a:t>Balaji</a:t>
            </a:r>
            <a:r>
              <a:rPr lang="en-IN" b="1" dirty="0"/>
              <a:t>(121810306062)</a:t>
            </a:r>
            <a:endParaRPr lang="en-US" dirty="0"/>
          </a:p>
          <a:p>
            <a:pPr algn="r"/>
            <a:endParaRPr lang="en-IN" dirty="0"/>
          </a:p>
          <a:p>
            <a:pPr algn="l"/>
            <a:endParaRPr lang="en-IN" dirty="0"/>
          </a:p>
          <a:p>
            <a:endParaRPr lang="en-IN" dirty="0"/>
          </a:p>
          <a:p>
            <a:endParaRPr lang="en-IN" dirty="0"/>
          </a:p>
        </p:txBody>
      </p:sp>
      <p:sp>
        <p:nvSpPr>
          <p:cNvPr id="7" name="Slide Number Placeholder 6"/>
          <p:cNvSpPr>
            <a:spLocks noGrp="1"/>
          </p:cNvSpPr>
          <p:nvPr>
            <p:ph type="sldNum" sz="quarter" idx="12"/>
          </p:nvPr>
        </p:nvSpPr>
        <p:spPr/>
        <p:txBody>
          <a:bodyPr/>
          <a:lstStyle/>
          <a:p>
            <a:fld id="{4C9AB4E8-F9A4-4F3B-883E-983BC2A39B9C}" type="slidenum">
              <a:rPr lang="en-IN" smtClean="0"/>
              <a:t>1</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0" y="0"/>
            <a:ext cx="2190750" cy="619125"/>
          </a:xfrm>
          <a:prstGeom prst="rect">
            <a:avLst/>
          </a:prstGeom>
        </p:spPr>
      </p:pic>
      <p:sp>
        <p:nvSpPr>
          <p:cNvPr id="6" name="Subtitle 2"/>
          <p:cNvSpPr txBox="1"/>
          <p:nvPr/>
        </p:nvSpPr>
        <p:spPr>
          <a:xfrm>
            <a:off x="1061991" y="3980579"/>
            <a:ext cx="4971495" cy="246242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t>Under the guidance of </a:t>
            </a:r>
          </a:p>
          <a:p>
            <a:pPr algn="l"/>
            <a:r>
              <a:rPr lang="en-IN" b="1" dirty="0"/>
              <a:t>Prof. </a:t>
            </a:r>
            <a:r>
              <a:rPr lang="en-IN" b="1" dirty="0" err="1"/>
              <a:t>Srinivas</a:t>
            </a:r>
            <a:r>
              <a:rPr lang="en-IN" b="1" dirty="0"/>
              <a:t> Prasad</a:t>
            </a:r>
            <a:endParaRPr lang="en-US" dirty="0"/>
          </a:p>
          <a:p>
            <a:pPr algn="l"/>
            <a:r>
              <a:rPr lang="en-IN" dirty="0"/>
              <a:t>Mini project co-ordinators</a:t>
            </a:r>
          </a:p>
          <a:p>
            <a:pPr algn="l"/>
            <a:r>
              <a:rPr lang="en-IN" dirty="0"/>
              <a:t>Dr A. </a:t>
            </a:r>
            <a:r>
              <a:rPr lang="en-IN" dirty="0" err="1"/>
              <a:t>Navya</a:t>
            </a:r>
            <a:r>
              <a:rPr lang="en-IN" dirty="0"/>
              <a:t> </a:t>
            </a:r>
            <a:r>
              <a:rPr lang="en-IN" dirty="0" err="1"/>
              <a:t>Sree</a:t>
            </a:r>
            <a:r>
              <a:rPr lang="en-IN" dirty="0"/>
              <a:t> </a:t>
            </a:r>
          </a:p>
          <a:p>
            <a:pPr algn="l"/>
            <a:r>
              <a:rPr lang="en-IN" dirty="0"/>
              <a:t>Dr L. </a:t>
            </a:r>
            <a:r>
              <a:rPr lang="en-IN" dirty="0" err="1"/>
              <a:t>SrinivasaChakravathi</a:t>
            </a:r>
            <a:endParaRPr lang="en-IN" dirty="0"/>
          </a:p>
          <a:p>
            <a:endParaRPr lang="en-IN" dirty="0"/>
          </a:p>
        </p:txBody>
      </p:sp>
      <p:sp>
        <p:nvSpPr>
          <p:cNvPr id="8" name="Rectangle 7"/>
          <p:cNvSpPr/>
          <p:nvPr/>
        </p:nvSpPr>
        <p:spPr>
          <a:xfrm>
            <a:off x="1544128" y="914400"/>
            <a:ext cx="8557404" cy="2554545"/>
          </a:xfrm>
          <a:prstGeom prst="rect">
            <a:avLst/>
          </a:prstGeom>
        </p:spPr>
        <p:txBody>
          <a:bodyPr wrap="square">
            <a:spAutoFit/>
          </a:bodyPr>
          <a:lstStyle/>
          <a:p>
            <a:r>
              <a:rPr lang="en-US" sz="4000">
                <a:latin typeface="+mj-lt"/>
              </a:rPr>
              <a:t>Project</a:t>
            </a:r>
            <a:br>
              <a:rPr lang="en-IN" sz="4000" dirty="0">
                <a:latin typeface="+mj-lt"/>
              </a:rPr>
            </a:br>
            <a:r>
              <a:rPr lang="en-IN" sz="4000" dirty="0" err="1">
                <a:latin typeface="+mj-lt"/>
              </a:rPr>
              <a:t>Title:</a:t>
            </a:r>
            <a:r>
              <a:rPr lang="en-IN" sz="4000" b="1" dirty="0" err="1">
                <a:latin typeface="+mj-lt"/>
              </a:rPr>
              <a:t>FINE</a:t>
            </a:r>
            <a:r>
              <a:rPr lang="en-IN" sz="4000" b="1" dirty="0">
                <a:latin typeface="+mj-lt"/>
              </a:rPr>
              <a:t>-GRAINED TWO-FACTOR ACCESS CONTROL FOR   WEB-BASED CLOUD COMPUTING SERVICES</a:t>
            </a:r>
            <a:endParaRPr lang="en-US" sz="40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3B11-84FE-F34D-B26B-A20828324111}"/>
              </a:ext>
            </a:extLst>
          </p:cNvPr>
          <p:cNvSpPr>
            <a:spLocks noGrp="1"/>
          </p:cNvSpPr>
          <p:nvPr>
            <p:ph type="title"/>
          </p:nvPr>
        </p:nvSpPr>
        <p:spPr/>
        <p:txBody>
          <a:bodyPr/>
          <a:lstStyle/>
          <a:p>
            <a:r>
              <a:rPr lang="en-US"/>
              <a:t>Working</a:t>
            </a:r>
          </a:p>
        </p:txBody>
      </p:sp>
      <p:sp>
        <p:nvSpPr>
          <p:cNvPr id="4" name="Footer Placeholder 3">
            <a:extLst>
              <a:ext uri="{FF2B5EF4-FFF2-40B4-BE49-F238E27FC236}">
                <a16:creationId xmlns:a16="http://schemas.microsoft.com/office/drawing/2014/main" id="{85477483-6F4B-E64F-B4CB-AA5B8B726EA4}"/>
              </a:ext>
            </a:extLst>
          </p:cNvPr>
          <p:cNvSpPr>
            <a:spLocks noGrp="1"/>
          </p:cNvSpPr>
          <p:nvPr>
            <p:ph type="ftr" sz="quarter" idx="11"/>
          </p:nvPr>
        </p:nvSpPr>
        <p:spPr/>
        <p:txBody>
          <a:bodyPr/>
          <a:lstStyle/>
          <a:p>
            <a:r>
              <a:rPr lang="en-US"/>
              <a:t>GITAM UNIVERSITY, DEPT OF EECE, EEC-491, BATCH-17</a:t>
            </a:r>
            <a:endParaRPr lang="en-IN"/>
          </a:p>
        </p:txBody>
      </p:sp>
      <p:sp>
        <p:nvSpPr>
          <p:cNvPr id="5" name="Slide Number Placeholder 4">
            <a:extLst>
              <a:ext uri="{FF2B5EF4-FFF2-40B4-BE49-F238E27FC236}">
                <a16:creationId xmlns:a16="http://schemas.microsoft.com/office/drawing/2014/main" id="{8D747B25-C2EB-3A43-A274-01C74AA11DE8}"/>
              </a:ext>
            </a:extLst>
          </p:cNvPr>
          <p:cNvSpPr>
            <a:spLocks noGrp="1"/>
          </p:cNvSpPr>
          <p:nvPr>
            <p:ph type="sldNum" sz="quarter" idx="12"/>
          </p:nvPr>
        </p:nvSpPr>
        <p:spPr/>
        <p:txBody>
          <a:bodyPr/>
          <a:lstStyle/>
          <a:p>
            <a:fld id="{4C9AB4E8-F9A4-4F3B-883E-983BC2A39B9C}" type="slidenum">
              <a:rPr lang="en-IN" smtClean="0"/>
              <a:t>10</a:t>
            </a:fld>
            <a:endParaRPr lang="en-IN"/>
          </a:p>
        </p:txBody>
      </p:sp>
      <p:pic>
        <p:nvPicPr>
          <p:cNvPr id="6" name="Picture 6">
            <a:extLst>
              <a:ext uri="{FF2B5EF4-FFF2-40B4-BE49-F238E27FC236}">
                <a16:creationId xmlns:a16="http://schemas.microsoft.com/office/drawing/2014/main" id="{EA409C72-ED87-AF44-99D1-22BF7E2F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547" y="1847088"/>
            <a:ext cx="8128000" cy="4572000"/>
          </a:xfrm>
          <a:prstGeom prst="rect">
            <a:avLst/>
          </a:prstGeom>
        </p:spPr>
      </p:pic>
    </p:spTree>
    <p:extLst>
      <p:ext uri="{BB962C8B-B14F-4D97-AF65-F5344CB8AC3E}">
        <p14:creationId xmlns:p14="http://schemas.microsoft.com/office/powerpoint/2010/main" val="92514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2896DF-6DD4-AC47-A5C9-3FADF4F97E50}"/>
              </a:ext>
            </a:extLst>
          </p:cNvPr>
          <p:cNvSpPr>
            <a:spLocks noGrp="1"/>
          </p:cNvSpPr>
          <p:nvPr>
            <p:ph type="ftr" sz="quarter" idx="11"/>
          </p:nvPr>
        </p:nvSpPr>
        <p:spPr/>
        <p:txBody>
          <a:bodyPr/>
          <a:lstStyle/>
          <a:p>
            <a:r>
              <a:rPr lang="en-US"/>
              <a:t>GITAM UNIVERSITY, DEPT OF EECE, EEC-491, BATCH-17</a:t>
            </a:r>
            <a:endParaRPr lang="en-IN"/>
          </a:p>
        </p:txBody>
      </p:sp>
      <p:sp>
        <p:nvSpPr>
          <p:cNvPr id="5" name="Slide Number Placeholder 4">
            <a:extLst>
              <a:ext uri="{FF2B5EF4-FFF2-40B4-BE49-F238E27FC236}">
                <a16:creationId xmlns:a16="http://schemas.microsoft.com/office/drawing/2014/main" id="{B6B18813-CE39-1A4C-8574-E5083652E7D1}"/>
              </a:ext>
            </a:extLst>
          </p:cNvPr>
          <p:cNvSpPr>
            <a:spLocks noGrp="1"/>
          </p:cNvSpPr>
          <p:nvPr>
            <p:ph type="sldNum" sz="quarter" idx="12"/>
          </p:nvPr>
        </p:nvSpPr>
        <p:spPr/>
        <p:txBody>
          <a:bodyPr/>
          <a:lstStyle/>
          <a:p>
            <a:fld id="{4C9AB4E8-F9A4-4F3B-883E-983BC2A39B9C}" type="slidenum">
              <a:rPr lang="en-IN" smtClean="0"/>
              <a:t>11</a:t>
            </a:fld>
            <a:endParaRPr lang="en-IN"/>
          </a:p>
        </p:txBody>
      </p:sp>
      <p:pic>
        <p:nvPicPr>
          <p:cNvPr id="6" name="Picture 6">
            <a:extLst>
              <a:ext uri="{FF2B5EF4-FFF2-40B4-BE49-F238E27FC236}">
                <a16:creationId xmlns:a16="http://schemas.microsoft.com/office/drawing/2014/main" id="{A6D30913-B7A8-A242-951C-82254FD5E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1355980"/>
            <a:ext cx="8128000" cy="4572000"/>
          </a:xfrm>
          <a:prstGeom prst="rect">
            <a:avLst/>
          </a:prstGeom>
        </p:spPr>
      </p:pic>
    </p:spTree>
    <p:extLst>
      <p:ext uri="{BB962C8B-B14F-4D97-AF65-F5344CB8AC3E}">
        <p14:creationId xmlns:p14="http://schemas.microsoft.com/office/powerpoint/2010/main" val="128911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367CA0-77ED-6F4A-8713-42DD290C7E30}"/>
              </a:ext>
            </a:extLst>
          </p:cNvPr>
          <p:cNvSpPr>
            <a:spLocks noGrp="1"/>
          </p:cNvSpPr>
          <p:nvPr>
            <p:ph type="ftr" sz="quarter" idx="11"/>
          </p:nvPr>
        </p:nvSpPr>
        <p:spPr/>
        <p:txBody>
          <a:bodyPr/>
          <a:lstStyle/>
          <a:p>
            <a:r>
              <a:rPr lang="en-US"/>
              <a:t>GITAM UNIVERSITY, DEPT OF EECE, EEC-491, BATCH-17</a:t>
            </a:r>
            <a:endParaRPr lang="en-IN"/>
          </a:p>
        </p:txBody>
      </p:sp>
      <p:sp>
        <p:nvSpPr>
          <p:cNvPr id="5" name="Slide Number Placeholder 4">
            <a:extLst>
              <a:ext uri="{FF2B5EF4-FFF2-40B4-BE49-F238E27FC236}">
                <a16:creationId xmlns:a16="http://schemas.microsoft.com/office/drawing/2014/main" id="{B7E2800C-5390-0E4C-97D8-EE789A27A353}"/>
              </a:ext>
            </a:extLst>
          </p:cNvPr>
          <p:cNvSpPr>
            <a:spLocks noGrp="1"/>
          </p:cNvSpPr>
          <p:nvPr>
            <p:ph type="sldNum" sz="quarter" idx="12"/>
          </p:nvPr>
        </p:nvSpPr>
        <p:spPr/>
        <p:txBody>
          <a:bodyPr/>
          <a:lstStyle/>
          <a:p>
            <a:fld id="{4C9AB4E8-F9A4-4F3B-883E-983BC2A39B9C}" type="slidenum">
              <a:rPr lang="en-IN" smtClean="0"/>
              <a:t>12</a:t>
            </a:fld>
            <a:endParaRPr lang="en-IN"/>
          </a:p>
        </p:txBody>
      </p:sp>
      <p:pic>
        <p:nvPicPr>
          <p:cNvPr id="6" name="Picture 6">
            <a:extLst>
              <a:ext uri="{FF2B5EF4-FFF2-40B4-BE49-F238E27FC236}">
                <a16:creationId xmlns:a16="http://schemas.microsoft.com/office/drawing/2014/main" id="{1EBFE270-FF77-E54C-8083-B7EC9C425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736" y="1391477"/>
            <a:ext cx="8128000" cy="4572000"/>
          </a:xfrm>
          <a:prstGeom prst="rect">
            <a:avLst/>
          </a:prstGeom>
        </p:spPr>
      </p:pic>
    </p:spTree>
    <p:extLst>
      <p:ext uri="{BB962C8B-B14F-4D97-AF65-F5344CB8AC3E}">
        <p14:creationId xmlns:p14="http://schemas.microsoft.com/office/powerpoint/2010/main" val="240089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408" y="347451"/>
            <a:ext cx="7729728" cy="1304608"/>
          </a:xfrm>
        </p:spPr>
        <p:txBody>
          <a:bodyPr/>
          <a:lstStyle/>
          <a:p>
            <a:r>
              <a:rPr lang="en-US" dirty="0"/>
              <a:t>Conclusion</a:t>
            </a:r>
            <a:endParaRPr lang="en-IN" dirty="0"/>
          </a:p>
        </p:txBody>
      </p:sp>
      <p:sp>
        <p:nvSpPr>
          <p:cNvPr id="6" name="Slide Number Placeholder 5"/>
          <p:cNvSpPr>
            <a:spLocks noGrp="1"/>
          </p:cNvSpPr>
          <p:nvPr>
            <p:ph type="sldNum" sz="quarter" idx="12"/>
          </p:nvPr>
        </p:nvSpPr>
        <p:spPr/>
        <p:txBody>
          <a:bodyPr/>
          <a:lstStyle/>
          <a:p>
            <a:fld id="{4C9AB4E8-F9A4-4F3B-883E-983BC2A39B9C}" type="slidenum">
              <a:rPr lang="en-IN" smtClean="0"/>
              <a:t>13</a:t>
            </a:fld>
            <a:endParaRPr lang="en-IN"/>
          </a:p>
        </p:txBody>
      </p:sp>
      <p:pic>
        <p:nvPicPr>
          <p:cNvPr id="4" name="Picture 3"/>
          <p:cNvPicPr>
            <a:picLocks noChangeAspect="1"/>
          </p:cNvPicPr>
          <p:nvPr/>
        </p:nvPicPr>
        <p:blipFill>
          <a:blip r:embed="rId2" cstate="print"/>
          <a:stretch>
            <a:fillRect/>
          </a:stretch>
        </p:blipFill>
        <p:spPr>
          <a:xfrm>
            <a:off x="10003346" y="-1"/>
            <a:ext cx="2188654" cy="941033"/>
          </a:xfrm>
          <a:prstGeom prst="rect">
            <a:avLst/>
          </a:prstGeom>
        </p:spPr>
      </p:pic>
      <p:sp>
        <p:nvSpPr>
          <p:cNvPr id="9" name="Content Placeholder 8"/>
          <p:cNvSpPr>
            <a:spLocks noGrp="1"/>
          </p:cNvSpPr>
          <p:nvPr>
            <p:ph idx="1"/>
          </p:nvPr>
        </p:nvSpPr>
        <p:spPr/>
        <p:txBody>
          <a:bodyPr/>
          <a:lstStyle/>
          <a:p>
            <a:pPr algn="just">
              <a:buNone/>
            </a:pPr>
            <a:r>
              <a:rPr lang="en-US" dirty="0"/>
              <a:t>As technology continues to evolve with more focus on the individual user, authentication security will only become more exciting and more important. I foresee a time in which the many wearable and mobile devices we possess will become a core aspect of authentication, with many methods used across two or three factor classes, providing for greater authentication intelligence. 2FA is one of the most effective ways to protect your accounts from unauthorized access and improve data security within your household or business. Today most websites and apps offer some sort of 2FA, and we highly recommend making use of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31136" y="2834640"/>
            <a:ext cx="7729728" cy="1188720"/>
          </a:xfrm>
        </p:spPr>
        <p:txBody>
          <a:bodyPr/>
          <a:lstStyle/>
          <a:p>
            <a:r>
              <a:rPr lang="en-IN" dirty="0"/>
              <a:t>Thank you</a:t>
            </a:r>
          </a:p>
        </p:txBody>
      </p:sp>
      <p:sp>
        <p:nvSpPr>
          <p:cNvPr id="3" name="Slide Number Placeholder 2"/>
          <p:cNvSpPr>
            <a:spLocks noGrp="1"/>
          </p:cNvSpPr>
          <p:nvPr>
            <p:ph type="sldNum" sz="quarter" idx="12"/>
          </p:nvPr>
        </p:nvSpPr>
        <p:spPr/>
        <p:txBody>
          <a:bodyPr/>
          <a:lstStyle/>
          <a:p>
            <a:fld id="{4C9AB4E8-F9A4-4F3B-883E-983BC2A39B9C}" type="slidenum">
              <a:rPr lang="en-IN" smtClean="0"/>
              <a:t>14</a:t>
            </a:fld>
            <a:endParaRPr lang="en-IN"/>
          </a:p>
        </p:txBody>
      </p:sp>
      <p:pic>
        <p:nvPicPr>
          <p:cNvPr id="7" name="Picture 6"/>
          <p:cNvPicPr>
            <a:picLocks noChangeAspect="1"/>
          </p:cNvPicPr>
          <p:nvPr/>
        </p:nvPicPr>
        <p:blipFill>
          <a:blip r:embed="rId2" cstate="print"/>
          <a:stretch>
            <a:fillRect/>
          </a:stretch>
        </p:blipFill>
        <p:spPr>
          <a:xfrm>
            <a:off x="10003346" y="0"/>
            <a:ext cx="2188654" cy="6218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051" y="953142"/>
            <a:ext cx="7729728" cy="1188720"/>
          </a:xfrm>
        </p:spPr>
        <p:txBody>
          <a:bodyPr/>
          <a:lstStyle/>
          <a:p>
            <a:r>
              <a:rPr lang="en-IN" dirty="0"/>
              <a:t>Contents</a:t>
            </a:r>
          </a:p>
        </p:txBody>
      </p:sp>
      <p:sp>
        <p:nvSpPr>
          <p:cNvPr id="4" name="Content Placeholder 3"/>
          <p:cNvSpPr>
            <a:spLocks noGrp="1"/>
          </p:cNvSpPr>
          <p:nvPr>
            <p:ph sz="half" idx="1"/>
          </p:nvPr>
        </p:nvSpPr>
        <p:spPr>
          <a:xfrm>
            <a:off x="3506931" y="2206723"/>
            <a:ext cx="4722920" cy="4383857"/>
          </a:xfrm>
        </p:spPr>
        <p:txBody>
          <a:bodyPr>
            <a:normAutofit fontScale="92500"/>
          </a:bodyPr>
          <a:lstStyle/>
          <a:p>
            <a:r>
              <a:rPr lang="en-IN" sz="2800" dirty="0"/>
              <a:t> Abstract</a:t>
            </a:r>
          </a:p>
          <a:p>
            <a:r>
              <a:rPr lang="en-US" sz="2800" dirty="0"/>
              <a:t>Introduction</a:t>
            </a:r>
          </a:p>
          <a:p>
            <a:r>
              <a:rPr lang="en-US" sz="2800" dirty="0"/>
              <a:t>What is our Project</a:t>
            </a:r>
            <a:endParaRPr lang="en-IN" sz="2800" dirty="0"/>
          </a:p>
          <a:p>
            <a:r>
              <a:rPr lang="en-US" sz="2800" dirty="0"/>
              <a:t>Drawbacks of current system</a:t>
            </a:r>
          </a:p>
          <a:p>
            <a:r>
              <a:rPr lang="en-US" sz="2800" dirty="0"/>
              <a:t>Advantages of proposed system</a:t>
            </a:r>
          </a:p>
          <a:p>
            <a:r>
              <a:rPr lang="en-US" sz="2800" dirty="0"/>
              <a:t>Architecture </a:t>
            </a:r>
          </a:p>
          <a:p>
            <a:r>
              <a:rPr lang="en-US" sz="2800" dirty="0"/>
              <a:t>Flow chart</a:t>
            </a:r>
          </a:p>
          <a:p>
            <a:r>
              <a:rPr lang="en-US" sz="2800" dirty="0"/>
              <a:t>conclusion</a:t>
            </a:r>
          </a:p>
          <a:p>
            <a:endParaRPr lang="en-US" sz="2800" dirty="0"/>
          </a:p>
        </p:txBody>
      </p:sp>
      <p:sp>
        <p:nvSpPr>
          <p:cNvPr id="8" name="Slide Number Placeholder 7"/>
          <p:cNvSpPr>
            <a:spLocks noGrp="1"/>
          </p:cNvSpPr>
          <p:nvPr>
            <p:ph type="sldNum" sz="quarter" idx="12"/>
          </p:nvPr>
        </p:nvSpPr>
        <p:spPr/>
        <p:txBody>
          <a:bodyPr/>
          <a:lstStyle/>
          <a:p>
            <a:fld id="{4C9AB4E8-F9A4-4F3B-883E-983BC2A39B9C}" type="slidenum">
              <a:rPr lang="en-IN" smtClean="0"/>
              <a:t>2</a:t>
            </a:fld>
            <a:endParaRPr lang="en-IN"/>
          </a:p>
        </p:txBody>
      </p:sp>
      <p:pic>
        <p:nvPicPr>
          <p:cNvPr id="9" name="Picture 8"/>
          <p:cNvPicPr>
            <a:picLocks noChangeAspect="1"/>
          </p:cNvPicPr>
          <p:nvPr/>
        </p:nvPicPr>
        <p:blipFill>
          <a:blip r:embed="rId2" cstate="print"/>
          <a:stretch>
            <a:fillRect/>
          </a:stretch>
        </p:blipFill>
        <p:spPr>
          <a:xfrm>
            <a:off x="10003346" y="0"/>
            <a:ext cx="2188654" cy="807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698740" y="2137712"/>
            <a:ext cx="10972799" cy="4599518"/>
          </a:xfrm>
        </p:spPr>
        <p:txBody>
          <a:bodyPr>
            <a:noAutofit/>
          </a:bodyPr>
          <a:lstStyle/>
          <a:p>
            <a:r>
              <a:rPr lang="en-IN" sz="2000" dirty="0"/>
              <a:t>we introduce a new fine-grained two-factor authentication (2FA) access control system for web-based cloud computing services. Specifically, in our proposed 2FA access control system, an attribute-based access control mechanism is implemented with the necessity of both a user secret key and a lightweight security device. As a user cannot access the system if they do not hold both, the mechanism can enhance the security of the system, especially in those scenarios where many users share the same computer for web-based cloud services. In addition, attribute-based control in the system also enables the cloud server to restrict the access to those users with the same set of attributes while preserving user privacy, i.e., the cloud server only knows that the user </a:t>
            </a:r>
            <a:r>
              <a:rPr lang="en-IN" sz="2000" dirty="0" err="1"/>
              <a:t>fulfills</a:t>
            </a:r>
            <a:r>
              <a:rPr lang="en-IN" sz="2000" dirty="0"/>
              <a:t> the required predicate, but has no idea on the exact identity of the user. Finally, we also carry out a simulation to demonstrate the practicability of our proposed 2FA system.</a:t>
            </a:r>
            <a:endParaRPr lang="en-US" sz="2000" dirty="0"/>
          </a:p>
          <a:p>
            <a:pPr>
              <a:buNone/>
            </a:pPr>
            <a:r>
              <a:rPr lang="en-IN" b="1" dirty="0"/>
              <a:t> </a:t>
            </a:r>
            <a:endParaRPr lang="en-US" dirty="0"/>
          </a:p>
          <a:p>
            <a:pPr marL="0" indent="0">
              <a:buNone/>
            </a:pPr>
            <a:r>
              <a:rPr lang="en-US" dirty="0"/>
              <a:t>                                   </a:t>
            </a:r>
            <a:endParaRPr lang="en-IN" dirty="0"/>
          </a:p>
          <a:p>
            <a:pPr marL="0" indent="0">
              <a:buNone/>
            </a:pPr>
            <a:endParaRPr lang="en-IN" dirty="0"/>
          </a:p>
        </p:txBody>
      </p:sp>
      <p:sp>
        <p:nvSpPr>
          <p:cNvPr id="6" name="Slide Number Placeholder 5"/>
          <p:cNvSpPr>
            <a:spLocks noGrp="1"/>
          </p:cNvSpPr>
          <p:nvPr>
            <p:ph type="sldNum" sz="quarter" idx="12"/>
          </p:nvPr>
        </p:nvSpPr>
        <p:spPr/>
        <p:txBody>
          <a:bodyPr/>
          <a:lstStyle/>
          <a:p>
            <a:fld id="{4C9AB4E8-F9A4-4F3B-883E-983BC2A39B9C}" type="slidenum">
              <a:rPr lang="en-IN" smtClean="0"/>
              <a:t>3</a:t>
            </a:fld>
            <a:endParaRPr lang="en-IN"/>
          </a:p>
        </p:txBody>
      </p:sp>
      <p:pic>
        <p:nvPicPr>
          <p:cNvPr id="4" name="Picture 3"/>
          <p:cNvPicPr>
            <a:picLocks noChangeAspect="1"/>
          </p:cNvPicPr>
          <p:nvPr/>
        </p:nvPicPr>
        <p:blipFill>
          <a:blip r:embed="rId2" cstate="print"/>
          <a:stretch>
            <a:fillRect/>
          </a:stretch>
        </p:blipFill>
        <p:spPr>
          <a:xfrm>
            <a:off x="10003346" y="0"/>
            <a:ext cx="2188654" cy="8078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781" y="286253"/>
            <a:ext cx="7729728" cy="1185672"/>
          </a:xfrm>
        </p:spPr>
        <p:txBody>
          <a:bodyPr/>
          <a:lstStyle/>
          <a:p>
            <a:r>
              <a:rPr lang="en-IN" dirty="0"/>
              <a:t>Introduction</a:t>
            </a:r>
          </a:p>
        </p:txBody>
      </p:sp>
      <p:sp>
        <p:nvSpPr>
          <p:cNvPr id="3" name="Content Placeholder 2"/>
          <p:cNvSpPr>
            <a:spLocks noGrp="1"/>
          </p:cNvSpPr>
          <p:nvPr>
            <p:ph idx="1"/>
          </p:nvPr>
        </p:nvSpPr>
        <p:spPr>
          <a:xfrm>
            <a:off x="595222" y="1654632"/>
            <a:ext cx="10826151" cy="5073971"/>
          </a:xfrm>
        </p:spPr>
        <p:txBody>
          <a:bodyPr>
            <a:noAutofit/>
          </a:bodyPr>
          <a:lstStyle/>
          <a:p>
            <a:r>
              <a:rPr lang="en-IN" sz="2000" dirty="0"/>
              <a:t>CLOUD computing is regarded as a prospective com-</a:t>
            </a:r>
            <a:r>
              <a:rPr lang="en-IN" sz="2000" dirty="0" err="1"/>
              <a:t>puting</a:t>
            </a:r>
            <a:r>
              <a:rPr lang="en-IN" sz="2000" dirty="0"/>
              <a:t> paradigm in which resource is supplied as service over the Internet. It has met the increasing needs of computing resources and storage resources for some enterprises due to its advantages of economy, scalability, and accessibility. Recently, several cloud </a:t>
            </a:r>
            <a:r>
              <a:rPr lang="en-IN" sz="2000" dirty="0" err="1"/>
              <a:t>stor</a:t>
            </a:r>
            <a:r>
              <a:rPr lang="en-IN" sz="2000" dirty="0"/>
              <a:t>-age services such as Microsoft Azure and Google App Engine were built and can supply users with scalable and dynamic storage. With the increasing of sensitive data outsourced to cloud, cloud storage services are facing many challenges including data security and data access control. To solve those problems, attribute-based encryption (ABE) schemes [1-3] have been applied to cloud storage services. </a:t>
            </a:r>
            <a:r>
              <a:rPr lang="en-IN" sz="2000" dirty="0" err="1"/>
              <a:t>Sahai</a:t>
            </a:r>
            <a:r>
              <a:rPr lang="en-IN" sz="2000" dirty="0"/>
              <a:t> and Waters [1] first proposed ABE scheme named fuzzy identity-based encryption which is derived from identity-based encryption (IBE) [4]. As a new proposed cryptographic primitive, ABE scheme not only has the advantage of IBE scheme, but also provides the character-</a:t>
            </a:r>
            <a:r>
              <a:rPr lang="en-IN" sz="2000" dirty="0" err="1"/>
              <a:t>istic</a:t>
            </a:r>
            <a:r>
              <a:rPr lang="en-IN" sz="2000" dirty="0"/>
              <a:t> of “one-to-m any” encryption. Presently, ABE mainly includes two categories called </a:t>
            </a:r>
            <a:r>
              <a:rPr lang="en-IN" sz="2000" dirty="0" err="1"/>
              <a:t>ciphertext</a:t>
            </a:r>
            <a:r>
              <a:rPr lang="en-IN" sz="2000" dirty="0"/>
              <a:t> -policy ABE (CP-ABE) [2] and key-policy ABE (KP-ABE) [3]. In CP-ABE, </a:t>
            </a:r>
            <a:r>
              <a:rPr lang="en-IN" sz="2000" dirty="0" err="1"/>
              <a:t>ciphertexts</a:t>
            </a:r>
            <a:r>
              <a:rPr lang="en-IN" sz="2000" dirty="0"/>
              <a:t> are associated with access policies and user’s private keys are associated with attribute sets. A user can decrypt the </a:t>
            </a:r>
            <a:r>
              <a:rPr lang="en-IN" sz="2000" dirty="0" err="1"/>
              <a:t>ciphertext</a:t>
            </a:r>
            <a:r>
              <a:rPr lang="en-IN" sz="2000" dirty="0"/>
              <a:t> if his attributes satisfy the access policy embedded in the </a:t>
            </a:r>
            <a:r>
              <a:rPr lang="en-IN" sz="2000" dirty="0" err="1"/>
              <a:t>ciphertext</a:t>
            </a:r>
            <a:r>
              <a:rPr lang="en-IN" sz="2000" dirty="0"/>
              <a:t>. </a:t>
            </a:r>
            <a:endParaRPr lang="en-US" dirty="0"/>
          </a:p>
          <a:p>
            <a:endParaRPr lang="en-IN" dirty="0"/>
          </a:p>
        </p:txBody>
      </p:sp>
      <p:sp>
        <p:nvSpPr>
          <p:cNvPr id="6" name="Slide Number Placeholder 5"/>
          <p:cNvSpPr>
            <a:spLocks noGrp="1"/>
          </p:cNvSpPr>
          <p:nvPr>
            <p:ph type="sldNum" sz="quarter" idx="12"/>
          </p:nvPr>
        </p:nvSpPr>
        <p:spPr/>
        <p:txBody>
          <a:bodyPr/>
          <a:lstStyle/>
          <a:p>
            <a:fld id="{4C9AB4E8-F9A4-4F3B-883E-983BC2A39B9C}" type="slidenum">
              <a:rPr lang="en-IN" smtClean="0"/>
              <a:t>4</a:t>
            </a:fld>
            <a:endParaRPr lang="en-IN"/>
          </a:p>
        </p:txBody>
      </p:sp>
      <p:pic>
        <p:nvPicPr>
          <p:cNvPr id="4" name="Picture 3"/>
          <p:cNvPicPr>
            <a:picLocks noChangeAspect="1"/>
          </p:cNvPicPr>
          <p:nvPr/>
        </p:nvPicPr>
        <p:blipFill>
          <a:blip r:embed="rId2" cstate="print"/>
          <a:stretch>
            <a:fillRect/>
          </a:stretch>
        </p:blipFill>
        <p:spPr>
          <a:xfrm>
            <a:off x="10003346" y="0"/>
            <a:ext cx="2188654" cy="8522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What is our Project</a:t>
            </a:r>
            <a:br>
              <a:rPr lang="en-IN" sz="5400"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we propose a fine-grained two-factor access control protocol for web-based cloud computing services, using a lightweight security device. The device has the following properties. It can compute some lightweight algorithms, e.g. hashing and exponentiation; and it is tamper resistant, i.e., it is assumed that no one can break into it to get the secret information stored inside.</a:t>
            </a:r>
            <a:endParaRPr lang="en-US" dirty="0"/>
          </a:p>
          <a:p>
            <a:r>
              <a:rPr lang="en-IN" dirty="0"/>
              <a:t>With this device, our protocol provides a 2FA security. First the user secret key (which is usually stored inside the computer) is required. In addition, the security device should be also connected to the computer (e.g. through USB) in order to authenticate the user for accessing the cloud. The user can be granted access only if he has both items.</a:t>
            </a:r>
            <a:endParaRPr lang="en-US" dirty="0"/>
          </a:p>
          <a:p>
            <a:r>
              <a:rPr lang="en-IN" dirty="0"/>
              <a:t>Furthermore, the user cannot use his secret key with another device belonging to others for the access. Our protocol supports fine-grained attribute-based access which provides a great flexibility for the system to set different access policies according to different scenarios. At the same time, the privacy of the user is also preserved. The cloud system only knows that the user possesses some required attribute, but not the real identity of the user. To show the practicality of our system, we simulate the prototype of the protocol.</a:t>
            </a:r>
            <a:endParaRPr lang="en-US" dirty="0"/>
          </a:p>
          <a:p>
            <a:pPr marL="0" indent="0">
              <a:buNone/>
            </a:pPr>
            <a:endParaRPr lang="en-IN" dirty="0"/>
          </a:p>
        </p:txBody>
      </p:sp>
      <p:sp>
        <p:nvSpPr>
          <p:cNvPr id="5" name="Slide Number Placeholder 4"/>
          <p:cNvSpPr>
            <a:spLocks noGrp="1"/>
          </p:cNvSpPr>
          <p:nvPr>
            <p:ph type="sldNum" sz="quarter" idx="12"/>
          </p:nvPr>
        </p:nvSpPr>
        <p:spPr/>
        <p:txBody>
          <a:bodyPr/>
          <a:lstStyle/>
          <a:p>
            <a:fld id="{4C9AB4E8-F9A4-4F3B-883E-983BC2A39B9C}"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Drawbacks of current system</a:t>
            </a:r>
            <a:br>
              <a:rPr lang="en-US" sz="5400" dirty="0"/>
            </a:br>
            <a:endParaRPr lang="en-IN" dirty="0"/>
          </a:p>
        </p:txBody>
      </p:sp>
      <p:sp>
        <p:nvSpPr>
          <p:cNvPr id="5" name="Slide Number Placeholder 4"/>
          <p:cNvSpPr>
            <a:spLocks noGrp="1"/>
          </p:cNvSpPr>
          <p:nvPr>
            <p:ph type="sldNum" sz="quarter" idx="12"/>
          </p:nvPr>
        </p:nvSpPr>
        <p:spPr/>
        <p:txBody>
          <a:bodyPr/>
          <a:lstStyle/>
          <a:p>
            <a:fld id="{4C9AB4E8-F9A4-4F3B-883E-983BC2A39B9C}" type="slidenum">
              <a:rPr lang="en-IN" smtClean="0"/>
              <a:t>6</a:t>
            </a:fld>
            <a:endParaRPr lang="en-IN"/>
          </a:p>
        </p:txBody>
      </p:sp>
      <p:sp>
        <p:nvSpPr>
          <p:cNvPr id="6" name="Content Placeholder 5"/>
          <p:cNvSpPr>
            <a:spLocks noGrp="1"/>
          </p:cNvSpPr>
          <p:nvPr>
            <p:ph idx="1"/>
          </p:nvPr>
        </p:nvSpPr>
        <p:spPr>
          <a:xfrm>
            <a:off x="557841" y="1590423"/>
            <a:ext cx="10972800" cy="4389120"/>
          </a:xfrm>
        </p:spPr>
        <p:txBody>
          <a:bodyPr>
            <a:normAutofit fontScale="85000" lnSpcReduction="10000"/>
          </a:bodyPr>
          <a:lstStyle/>
          <a:p>
            <a:r>
              <a:rPr lang="en-IN" dirty="0"/>
              <a:t>Key-insulated cryptosystem requires all users to update their keys in every time period. The key update process requires the security device.</a:t>
            </a:r>
            <a:endParaRPr lang="en-US" dirty="0"/>
          </a:p>
          <a:p>
            <a:r>
              <a:rPr lang="en-IN" dirty="0"/>
              <a:t>Once the key has been updated, the signing or decryption algorithm does not require the device anymore within the same time period.</a:t>
            </a:r>
            <a:endParaRPr lang="en-US" dirty="0"/>
          </a:p>
          <a:p>
            <a:r>
              <a:rPr lang="en-IN" dirty="0"/>
              <a:t>The traditional account/password-based authentication is not privacy preserving. However, it is well acknowledged that privacy is an essential feature that must be considered in cloud computing systems.</a:t>
            </a:r>
            <a:endParaRPr lang="en-US" dirty="0"/>
          </a:p>
          <a:p>
            <a:r>
              <a:rPr lang="en-IN" dirty="0"/>
              <a:t>It is common to share a computer among different people. It may be easy for hackers to install some spyware to learn the login password from the web-browser.</a:t>
            </a:r>
            <a:endParaRPr lang="en-US" dirty="0"/>
          </a:p>
          <a:p>
            <a:r>
              <a:rPr lang="en-IN" dirty="0"/>
              <a:t>The adversary acts as the role of the cloud server and tries to find out the identity of the user it is interacting with.</a:t>
            </a:r>
            <a:endParaRPr lang="en-US" dirty="0"/>
          </a:p>
          <a:p>
            <a:r>
              <a:rPr lang="en-IN" dirty="0"/>
              <a:t>Access without Secret Key: The adversary tries to access the system (within its privileges) without any secret key. It can have its own security device.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67" y="1307937"/>
            <a:ext cx="10972800" cy="1143000"/>
          </a:xfrm>
        </p:spPr>
        <p:txBody>
          <a:bodyPr>
            <a:normAutofit fontScale="90000"/>
          </a:bodyPr>
          <a:lstStyle/>
          <a:p>
            <a:r>
              <a:rPr lang="en-US" sz="5400" dirty="0"/>
              <a:t>Advantages of proposed system</a:t>
            </a:r>
            <a:br>
              <a:rPr lang="en-US" sz="5400" dirty="0"/>
            </a:br>
            <a:endParaRPr lang="en-IN" dirty="0"/>
          </a:p>
        </p:txBody>
      </p:sp>
      <p:sp>
        <p:nvSpPr>
          <p:cNvPr id="5" name="Slide Number Placeholder 4"/>
          <p:cNvSpPr>
            <a:spLocks noGrp="1"/>
          </p:cNvSpPr>
          <p:nvPr>
            <p:ph type="sldNum" sz="quarter" idx="12"/>
          </p:nvPr>
        </p:nvSpPr>
        <p:spPr/>
        <p:txBody>
          <a:bodyPr/>
          <a:lstStyle/>
          <a:p>
            <a:fld id="{4C9AB4E8-F9A4-4F3B-883E-983BC2A39B9C}" type="slidenum">
              <a:rPr lang="en-IN" smtClean="0"/>
              <a:t>7</a:t>
            </a:fld>
            <a:endParaRPr lang="en-IN"/>
          </a:p>
        </p:txBody>
      </p:sp>
      <p:sp>
        <p:nvSpPr>
          <p:cNvPr id="7" name="Content Placeholder 6"/>
          <p:cNvSpPr>
            <a:spLocks noGrp="1"/>
          </p:cNvSpPr>
          <p:nvPr>
            <p:ph idx="1"/>
          </p:nvPr>
        </p:nvSpPr>
        <p:spPr>
          <a:xfrm>
            <a:off x="480204" y="2064877"/>
            <a:ext cx="10972800" cy="4389120"/>
          </a:xfrm>
        </p:spPr>
        <p:txBody>
          <a:bodyPr>
            <a:normAutofit fontScale="77500" lnSpcReduction="20000"/>
          </a:bodyPr>
          <a:lstStyle/>
          <a:p>
            <a:pPr algn="just"/>
            <a:r>
              <a:rPr lang="en-IN" dirty="0"/>
              <a:t>Our protocol supports fine-grained attribute-based access which provides a great flexibility for the system to set different access policies according to different scenarios. At the same time, the privacy of the user is also preserved. The cloud system only knows that the user possesses some required attribute, but not the real identity of the user.</a:t>
            </a:r>
            <a:endParaRPr lang="en-US" dirty="0"/>
          </a:p>
          <a:p>
            <a:pPr algn="just"/>
            <a:r>
              <a:rPr lang="en-IN" dirty="0"/>
              <a:t>To show the practicality of our system, we simulate the prototype of the protocol.</a:t>
            </a:r>
            <a:endParaRPr lang="en-US" dirty="0"/>
          </a:p>
          <a:p>
            <a:pPr algn="just"/>
            <a:r>
              <a:rPr lang="en-IN" dirty="0"/>
              <a:t>Tamper-resistance. The content stored inside the security device is not accessible nor modifiable once it is initialized. In addition, it will always follow the algorithm specification.</a:t>
            </a:r>
            <a:endParaRPr lang="en-US" dirty="0"/>
          </a:p>
          <a:p>
            <a:pPr algn="just"/>
            <a:r>
              <a:rPr lang="en-IN" dirty="0"/>
              <a:t>It is capable of evaluation of a hash function. In addition, it can generate random numbers and compute exponentiations of a cyclic group defined over a finite field.</a:t>
            </a:r>
            <a:endParaRPr lang="en-US" dirty="0"/>
          </a:p>
          <a:p>
            <a:pPr algn="just"/>
            <a:r>
              <a:rPr lang="en-IN" dirty="0"/>
              <a:t>Presented a new 2FA (including both user secret key and a lightweight security device) access control system for web-based cloud computing services.</a:t>
            </a:r>
            <a:endParaRPr lang="en-US" dirty="0"/>
          </a:p>
          <a:p>
            <a:pPr algn="just"/>
            <a:r>
              <a:rPr lang="en-IN" dirty="0"/>
              <a:t>2FA access control system has been identified to not only enable the cloud server to restrict the access to those users with the same set of attributes but also preserve user privacy.</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377" y="135917"/>
            <a:ext cx="10972800" cy="1143000"/>
          </a:xfrm>
        </p:spPr>
        <p:txBody>
          <a:bodyPr/>
          <a:lstStyle/>
          <a:p>
            <a:r>
              <a:rPr lang="en-IN" dirty="0"/>
              <a:t>Architecture</a:t>
            </a:r>
          </a:p>
        </p:txBody>
      </p:sp>
      <p:sp>
        <p:nvSpPr>
          <p:cNvPr id="6" name="Slide Number Placeholder 5"/>
          <p:cNvSpPr>
            <a:spLocks noGrp="1"/>
          </p:cNvSpPr>
          <p:nvPr>
            <p:ph type="sldNum" sz="quarter" idx="12"/>
          </p:nvPr>
        </p:nvSpPr>
        <p:spPr/>
        <p:txBody>
          <a:bodyPr/>
          <a:lstStyle/>
          <a:p>
            <a:fld id="{4C9AB4E8-F9A4-4F3B-883E-983BC2A39B9C}" type="slidenum">
              <a:rPr lang="en-IN" smtClean="0"/>
              <a:t>8</a:t>
            </a:fld>
            <a:endParaRPr lang="en-IN"/>
          </a:p>
        </p:txBody>
      </p:sp>
      <p:pic>
        <p:nvPicPr>
          <p:cNvPr id="4" name="Picture 3"/>
          <p:cNvPicPr>
            <a:picLocks noChangeAspect="1"/>
          </p:cNvPicPr>
          <p:nvPr/>
        </p:nvPicPr>
        <p:blipFill>
          <a:blip r:embed="rId2" cstate="print"/>
          <a:stretch>
            <a:fillRect/>
          </a:stretch>
        </p:blipFill>
        <p:spPr>
          <a:xfrm>
            <a:off x="10003346" y="-1"/>
            <a:ext cx="2188654" cy="843379"/>
          </a:xfrm>
          <a:prstGeom prst="rect">
            <a:avLst/>
          </a:prstGeom>
        </p:spPr>
      </p:pic>
      <p:pic>
        <p:nvPicPr>
          <p:cNvPr id="62" name="Picture 61" descr="Screenshot (172).png"/>
          <p:cNvPicPr>
            <a:picLocks noChangeAspect="1"/>
          </p:cNvPicPr>
          <p:nvPr/>
        </p:nvPicPr>
        <p:blipFill>
          <a:blip r:embed="rId3" cstate="print"/>
          <a:stretch>
            <a:fillRect/>
          </a:stretch>
        </p:blipFill>
        <p:spPr>
          <a:xfrm>
            <a:off x="417251" y="1251751"/>
            <a:ext cx="11132598" cy="53798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85" y="0"/>
            <a:ext cx="10972800" cy="1143000"/>
          </a:xfrm>
        </p:spPr>
        <p:txBody>
          <a:bodyPr/>
          <a:lstStyle/>
          <a:p>
            <a:r>
              <a:rPr lang="en-IN" dirty="0"/>
              <a:t>Flow Chart</a:t>
            </a:r>
          </a:p>
        </p:txBody>
      </p:sp>
      <p:sp>
        <p:nvSpPr>
          <p:cNvPr id="3" name="Content Placeholder 2"/>
          <p:cNvSpPr>
            <a:spLocks noGrp="1"/>
          </p:cNvSpPr>
          <p:nvPr>
            <p:ph idx="1"/>
          </p:nvPr>
        </p:nvSpPr>
        <p:spPr/>
        <p:txBody>
          <a:bodyPr>
            <a:normAutofit/>
          </a:bodyPr>
          <a:lstStyle/>
          <a:p>
            <a:pPr>
              <a:buNone/>
            </a:pPr>
            <a:r>
              <a:rPr lang="en-US" dirty="0"/>
              <a:t>.</a:t>
            </a:r>
            <a:endParaRPr lang="en-IN" dirty="0"/>
          </a:p>
          <a:p>
            <a:endParaRPr lang="en-IN" dirty="0"/>
          </a:p>
        </p:txBody>
      </p:sp>
      <p:sp>
        <p:nvSpPr>
          <p:cNvPr id="5" name="Slide Number Placeholder 4"/>
          <p:cNvSpPr>
            <a:spLocks noGrp="1"/>
          </p:cNvSpPr>
          <p:nvPr>
            <p:ph type="sldNum" sz="quarter" idx="12"/>
          </p:nvPr>
        </p:nvSpPr>
        <p:spPr/>
        <p:txBody>
          <a:bodyPr/>
          <a:lstStyle/>
          <a:p>
            <a:fld id="{4C9AB4E8-F9A4-4F3B-883E-983BC2A39B9C}" type="slidenum">
              <a:rPr lang="en-IN" smtClean="0"/>
              <a:t>9</a:t>
            </a:fld>
            <a:endParaRPr lang="en-IN"/>
          </a:p>
        </p:txBody>
      </p:sp>
      <p:pic>
        <p:nvPicPr>
          <p:cNvPr id="6" name="Picture 5" descr="Screenshot (174).png"/>
          <p:cNvPicPr>
            <a:picLocks noChangeAspect="1"/>
          </p:cNvPicPr>
          <p:nvPr/>
        </p:nvPicPr>
        <p:blipFill>
          <a:blip r:embed="rId2" cstate="print"/>
          <a:stretch>
            <a:fillRect/>
          </a:stretch>
        </p:blipFill>
        <p:spPr>
          <a:xfrm>
            <a:off x="1863306" y="1052423"/>
            <a:ext cx="9747849" cy="580557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6917</Words>
  <Application>Microsoft Office PowerPoint</Application>
  <PresentationFormat>Widescreen</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vt:lpstr>
      <vt:lpstr>Contents</vt:lpstr>
      <vt:lpstr>ABSTRACT</vt:lpstr>
      <vt:lpstr>Introduction</vt:lpstr>
      <vt:lpstr>What is our Project </vt:lpstr>
      <vt:lpstr>Drawbacks of current system </vt:lpstr>
      <vt:lpstr>Advantages of proposed system </vt:lpstr>
      <vt:lpstr>Architecture</vt:lpstr>
      <vt:lpstr>Flow Chart</vt:lpstr>
      <vt:lpstr>Working</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Wireless charger</dc:title>
  <dc:creator>M.S.S. BHUVANA</dc:creator>
  <cp:lastModifiedBy>Unknown User</cp:lastModifiedBy>
  <cp:revision>50</cp:revision>
  <dcterms:created xsi:type="dcterms:W3CDTF">2021-09-16T10:08:00Z</dcterms:created>
  <dcterms:modified xsi:type="dcterms:W3CDTF">2022-04-04T06:14:59Z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1703292B2E0544F88458DE275B1A18A1</vt:lpwstr>
  </property>
  <property fmtid="{D5CDD505-2E9C-101B-9397-08002B2CF9AE}" pid="3" name="KSOProductBuildVer">
    <vt:lpwstr>1033-11.2.0.10351</vt:lpwstr>
  </property>
</Properties>
</file>