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1408D4-716D-429F-8B52-7E844663A3FA}">
  <a:tblStyle styleId="{FA1408D4-716D-429F-8B52-7E844663A3F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9fa3d19d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9fa3d19d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9fa3d19d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9fa3d19d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9fa3d19d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9fa3d19d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9fa3d19d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9fa3d19d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Численные методы интегрирования </a:t>
            </a:r>
            <a:endParaRPr/>
          </a:p>
        </p:txBody>
      </p:sp>
      <p:sp>
        <p:nvSpPr>
          <p:cNvPr id="55" name="Google Shape;55;p13"/>
          <p:cNvSpPr txBox="1"/>
          <p:nvPr/>
        </p:nvSpPr>
        <p:spPr>
          <a:xfrm>
            <a:off x="2333650" y="2883075"/>
            <a:ext cx="493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Метод Гаусса (разложение функции в ряд)</a:t>
            </a:r>
            <a:endParaRPr sz="1800">
              <a:solidFill>
                <a:schemeClr val="dk2"/>
              </a:solidFill>
            </a:endParaRPr>
          </a:p>
        </p:txBody>
      </p:sp>
      <p:sp>
        <p:nvSpPr>
          <p:cNvPr id="56" name="Google Shape;56;p13"/>
          <p:cNvSpPr txBox="1"/>
          <p:nvPr/>
        </p:nvSpPr>
        <p:spPr>
          <a:xfrm>
            <a:off x="7222450" y="3977950"/>
            <a:ext cx="176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Выполнил: Гладков Д.А.</a:t>
            </a:r>
            <a:endParaRPr sz="1800">
              <a:solidFill>
                <a:schemeClr val="dk2"/>
              </a:solidFill>
            </a:endParaRPr>
          </a:p>
          <a:p>
            <a:pPr indent="0" lvl="0" marL="0" rtl="0" algn="l">
              <a:spcBef>
                <a:spcPts val="0"/>
              </a:spcBef>
              <a:spcAft>
                <a:spcPts val="0"/>
              </a:spcAft>
              <a:buNone/>
            </a:pPr>
            <a:r>
              <a:rPr lang="en-GB" sz="1800">
                <a:solidFill>
                  <a:schemeClr val="dk2"/>
                </a:solidFill>
              </a:rPr>
              <a:t>Группа КС-13</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0" y="0"/>
            <a:ext cx="9144000" cy="538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sz="2300">
                <a:solidFill>
                  <a:schemeClr val="dk1"/>
                </a:solidFill>
                <a:highlight>
                  <a:schemeClr val="lt1"/>
                </a:highlight>
              </a:rPr>
              <a:t>Определение</a:t>
            </a:r>
            <a:endParaRPr sz="2300">
              <a:solidFill>
                <a:schemeClr val="dk1"/>
              </a:solidFill>
              <a:highlight>
                <a:schemeClr val="lt1"/>
              </a:highlight>
            </a:endParaRPr>
          </a:p>
        </p:txBody>
      </p:sp>
      <p:sp>
        <p:nvSpPr>
          <p:cNvPr id="62" name="Google Shape;62;p14"/>
          <p:cNvSpPr txBox="1"/>
          <p:nvPr/>
        </p:nvSpPr>
        <p:spPr>
          <a:xfrm>
            <a:off x="719700" y="663000"/>
            <a:ext cx="7704600" cy="21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50">
                <a:solidFill>
                  <a:srgbClr val="202122"/>
                </a:solidFill>
                <a:highlight>
                  <a:srgbClr val="FFFFFF"/>
                </a:highlight>
              </a:rPr>
              <a:t>Метод Гаусса</a:t>
            </a:r>
            <a:r>
              <a:rPr lang="en-GB" sz="1850">
                <a:solidFill>
                  <a:srgbClr val="202122"/>
                </a:solidFill>
                <a:highlight>
                  <a:srgbClr val="FFFFFF"/>
                </a:highlight>
              </a:rPr>
              <a:t> — метод численного интегрирования, позволяющий повысить алгебраический порядок точности методов на основе интерполяционных формул путем специального выбора узлов интегрирования без увеличения числа используемых значений подынтегральной функции. Метод Гаусса позволяет достичь максимальной для данного числа узлов интегрирования алгебраической точности.</a:t>
            </a:r>
            <a:endParaRPr sz="2600">
              <a:solidFill>
                <a:schemeClr val="dk2"/>
              </a:solidFill>
            </a:endParaRPr>
          </a:p>
        </p:txBody>
      </p:sp>
      <p:pic>
        <p:nvPicPr>
          <p:cNvPr id="63" name="Google Shape;63;p14"/>
          <p:cNvPicPr preferRelativeResize="0"/>
          <p:nvPr/>
        </p:nvPicPr>
        <p:blipFill>
          <a:blip r:embed="rId3">
            <a:alphaModFix/>
          </a:blip>
          <a:stretch>
            <a:fillRect/>
          </a:stretch>
        </p:blipFill>
        <p:spPr>
          <a:xfrm>
            <a:off x="1343025" y="3672275"/>
            <a:ext cx="6457950"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17776" l="8153" r="8387" t="8121"/>
          <a:stretch/>
        </p:blipFill>
        <p:spPr>
          <a:xfrm>
            <a:off x="2228689" y="836800"/>
            <a:ext cx="4686627" cy="4236001"/>
          </a:xfrm>
          <a:prstGeom prst="rect">
            <a:avLst/>
          </a:prstGeom>
          <a:noFill/>
          <a:ln>
            <a:noFill/>
          </a:ln>
        </p:spPr>
      </p:pic>
      <p:sp>
        <p:nvSpPr>
          <p:cNvPr id="69" name="Google Shape;69;p15"/>
          <p:cNvSpPr txBox="1"/>
          <p:nvPr/>
        </p:nvSpPr>
        <p:spPr>
          <a:xfrm>
            <a:off x="2503975" y="283850"/>
            <a:ext cx="583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Пример кода функции на языке С++</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6"/>
          <p:cNvGraphicFramePr/>
          <p:nvPr/>
        </p:nvGraphicFramePr>
        <p:xfrm>
          <a:off x="1562100" y="2994775"/>
          <a:ext cx="3000000" cy="3000000"/>
        </p:xfrm>
        <a:graphic>
          <a:graphicData uri="http://schemas.openxmlformats.org/drawingml/2006/table">
            <a:tbl>
              <a:tblPr>
                <a:noFill/>
                <a:tableStyleId>{FA1408D4-716D-429F-8B52-7E844663A3FA}</a:tableStyleId>
              </a:tblPr>
              <a:tblGrid>
                <a:gridCol w="1143000"/>
                <a:gridCol w="1476375"/>
                <a:gridCol w="1666875"/>
                <a:gridCol w="1733550"/>
              </a:tblGrid>
              <a:tr h="537525">
                <a:tc>
                  <a:txBody>
                    <a:bodyPr/>
                    <a:lstStyle/>
                    <a:p>
                      <a:pPr indent="0" lvl="0" marL="0" rtl="0" algn="l">
                        <a:spcBef>
                          <a:spcPts val="0"/>
                        </a:spcBef>
                        <a:spcAft>
                          <a:spcPts val="0"/>
                        </a:spcAft>
                        <a:buNone/>
                      </a:pPr>
                      <a:r>
                        <a:t/>
                      </a:r>
                      <a:endParaRPr b="1" sz="1800"/>
                    </a:p>
                  </a:txBody>
                  <a:tcPr marT="63500" marB="63500" marR="63500" marL="63500"/>
                </a:tc>
                <a:tc>
                  <a:txBody>
                    <a:bodyPr/>
                    <a:lstStyle/>
                    <a:p>
                      <a:pPr indent="0" lvl="0" marL="0" rtl="0" algn="ctr">
                        <a:spcBef>
                          <a:spcPts val="0"/>
                        </a:spcBef>
                        <a:spcAft>
                          <a:spcPts val="0"/>
                        </a:spcAft>
                        <a:buNone/>
                      </a:pPr>
                      <a:r>
                        <a:rPr b="1" lang="en-GB" sz="1700"/>
                        <a:t>Полученное</a:t>
                      </a:r>
                      <a:endParaRPr b="1" sz="1700"/>
                    </a:p>
                    <a:p>
                      <a:pPr indent="0" lvl="0" marL="0" rtl="0" algn="ctr">
                        <a:spcBef>
                          <a:spcPts val="0"/>
                        </a:spcBef>
                        <a:spcAft>
                          <a:spcPts val="0"/>
                        </a:spcAft>
                        <a:buNone/>
                      </a:pPr>
                      <a:r>
                        <a:rPr b="1" lang="en-GB" sz="1700"/>
                        <a:t>значение</a:t>
                      </a:r>
                      <a:endParaRPr b="1" sz="1700"/>
                    </a:p>
                  </a:txBody>
                  <a:tcPr marT="63500" marB="63500" marR="63500" marL="63500"/>
                </a:tc>
                <a:tc>
                  <a:txBody>
                    <a:bodyPr/>
                    <a:lstStyle/>
                    <a:p>
                      <a:pPr indent="0" lvl="0" marL="0" rtl="0" algn="ctr">
                        <a:spcBef>
                          <a:spcPts val="0"/>
                        </a:spcBef>
                        <a:spcAft>
                          <a:spcPts val="0"/>
                        </a:spcAft>
                        <a:buNone/>
                      </a:pPr>
                      <a:r>
                        <a:rPr b="1" lang="en-GB" sz="1800"/>
                        <a:t>Абсолютное значение</a:t>
                      </a:r>
                      <a:endParaRPr b="1" sz="1800"/>
                    </a:p>
                  </a:txBody>
                  <a:tcPr marT="63500" marB="63500" marR="63500" marL="63500"/>
                </a:tc>
                <a:tc>
                  <a:txBody>
                    <a:bodyPr/>
                    <a:lstStyle/>
                    <a:p>
                      <a:pPr indent="0" lvl="0" marL="0" rtl="0" algn="ctr">
                        <a:spcBef>
                          <a:spcPts val="0"/>
                        </a:spcBef>
                        <a:spcAft>
                          <a:spcPts val="0"/>
                        </a:spcAft>
                        <a:buNone/>
                      </a:pPr>
                      <a:r>
                        <a:rPr b="1" lang="en-GB" sz="1800"/>
                        <a:t>Разница в значениях</a:t>
                      </a:r>
                      <a:endParaRPr b="1" sz="1800"/>
                    </a:p>
                  </a:txBody>
                  <a:tcPr marT="63500" marB="63500" marR="63500" marL="63500"/>
                </a:tc>
              </a:tr>
              <a:tr h="225875">
                <a:tc>
                  <a:txBody>
                    <a:bodyPr/>
                    <a:lstStyle/>
                    <a:p>
                      <a:pPr indent="0" lvl="0" marL="0" rtl="0" algn="l">
                        <a:spcBef>
                          <a:spcPts val="0"/>
                        </a:spcBef>
                        <a:spcAft>
                          <a:spcPts val="0"/>
                        </a:spcAft>
                        <a:buNone/>
                      </a:pPr>
                      <a:r>
                        <a:rPr b="1" lang="en-GB" sz="1100"/>
                        <a:t>Метод Гаусса</a:t>
                      </a:r>
                      <a:endParaRPr b="1" sz="1100"/>
                    </a:p>
                  </a:txBody>
                  <a:tcPr marT="63500" marB="63500" marR="63500" marL="63500"/>
                </a:tc>
                <a:tc>
                  <a:txBody>
                    <a:bodyPr/>
                    <a:lstStyle/>
                    <a:p>
                      <a:pPr indent="0" lvl="0" marL="0" rtl="0" algn="ctr">
                        <a:spcBef>
                          <a:spcPts val="0"/>
                        </a:spcBef>
                        <a:spcAft>
                          <a:spcPts val="0"/>
                        </a:spcAft>
                        <a:buNone/>
                      </a:pPr>
                      <a:r>
                        <a:rPr b="1" lang="en-GB" sz="1800">
                          <a:latin typeface="Courier New"/>
                          <a:ea typeface="Courier New"/>
                          <a:cs typeface="Courier New"/>
                          <a:sym typeface="Courier New"/>
                        </a:rPr>
                        <a:t>48</a:t>
                      </a:r>
                      <a:endParaRPr b="1" sz="1800"/>
                    </a:p>
                  </a:txBody>
                  <a:tcPr marT="63500" marB="63500" marR="63500" marL="63500"/>
                </a:tc>
                <a:tc>
                  <a:txBody>
                    <a:bodyPr/>
                    <a:lstStyle/>
                    <a:p>
                      <a:pPr indent="0" lvl="0" marL="0" rtl="0" algn="ctr">
                        <a:spcBef>
                          <a:spcPts val="0"/>
                        </a:spcBef>
                        <a:spcAft>
                          <a:spcPts val="0"/>
                        </a:spcAft>
                        <a:buNone/>
                      </a:pPr>
                      <a:r>
                        <a:rPr b="1" lang="en-GB" sz="1800">
                          <a:solidFill>
                            <a:schemeClr val="dk1"/>
                          </a:solidFill>
                          <a:highlight>
                            <a:schemeClr val="lt1"/>
                          </a:highlight>
                          <a:latin typeface="Courier New"/>
                          <a:ea typeface="Courier New"/>
                          <a:cs typeface="Courier New"/>
                          <a:sym typeface="Courier New"/>
                        </a:rPr>
                        <a:t>48</a:t>
                      </a:r>
                      <a:endParaRPr b="1" sz="2300">
                        <a:solidFill>
                          <a:schemeClr val="dk1"/>
                        </a:solidFill>
                        <a:highlight>
                          <a:schemeClr val="lt1"/>
                        </a:highlight>
                        <a:latin typeface="Courier New"/>
                        <a:ea typeface="Courier New"/>
                        <a:cs typeface="Courier New"/>
                        <a:sym typeface="Courier New"/>
                      </a:endParaRPr>
                    </a:p>
                  </a:txBody>
                  <a:tcPr marT="63500" marB="63500" marR="63500" marL="63500"/>
                </a:tc>
                <a:tc>
                  <a:txBody>
                    <a:bodyPr/>
                    <a:lstStyle/>
                    <a:p>
                      <a:pPr indent="0" lvl="0" marL="0" rtl="0" algn="ctr">
                        <a:spcBef>
                          <a:spcPts val="0"/>
                        </a:spcBef>
                        <a:spcAft>
                          <a:spcPts val="0"/>
                        </a:spcAft>
                        <a:buNone/>
                      </a:pPr>
                      <a:r>
                        <a:rPr b="1" lang="en-GB" sz="1600">
                          <a:latin typeface="Courier New"/>
                          <a:ea typeface="Courier New"/>
                          <a:cs typeface="Courier New"/>
                          <a:sym typeface="Courier New"/>
                        </a:rPr>
                        <a:t>0</a:t>
                      </a:r>
                      <a:endParaRPr b="1" sz="1600">
                        <a:latin typeface="Courier New"/>
                        <a:ea typeface="Courier New"/>
                        <a:cs typeface="Courier New"/>
                        <a:sym typeface="Courier New"/>
                      </a:endParaRPr>
                    </a:p>
                  </a:txBody>
                  <a:tcPr marT="63500" marB="63500" marR="63500" marL="63500"/>
                </a:tc>
              </a:tr>
            </a:tbl>
          </a:graphicData>
        </a:graphic>
      </p:graphicFrame>
      <p:pic>
        <p:nvPicPr>
          <p:cNvPr id="75" name="Google Shape;75;p16"/>
          <p:cNvPicPr preferRelativeResize="0"/>
          <p:nvPr/>
        </p:nvPicPr>
        <p:blipFill>
          <a:blip r:embed="rId3">
            <a:alphaModFix/>
          </a:blip>
          <a:stretch>
            <a:fillRect/>
          </a:stretch>
        </p:blipFill>
        <p:spPr>
          <a:xfrm>
            <a:off x="1736625" y="3041575"/>
            <a:ext cx="781050" cy="590550"/>
          </a:xfrm>
          <a:prstGeom prst="rect">
            <a:avLst/>
          </a:prstGeom>
          <a:noFill/>
          <a:ln>
            <a:noFill/>
          </a:ln>
        </p:spPr>
      </p:pic>
      <p:graphicFrame>
        <p:nvGraphicFramePr>
          <p:cNvPr id="76" name="Google Shape;76;p16"/>
          <p:cNvGraphicFramePr/>
          <p:nvPr/>
        </p:nvGraphicFramePr>
        <p:xfrm>
          <a:off x="1562100" y="4077450"/>
          <a:ext cx="3000000" cy="3000000"/>
        </p:xfrm>
        <a:graphic>
          <a:graphicData uri="http://schemas.openxmlformats.org/drawingml/2006/table">
            <a:tbl>
              <a:tblPr>
                <a:noFill/>
                <a:tableStyleId>{FA1408D4-716D-429F-8B52-7E844663A3FA}</a:tableStyleId>
              </a:tblPr>
              <a:tblGrid>
                <a:gridCol w="1143000"/>
                <a:gridCol w="1476375"/>
                <a:gridCol w="1666875"/>
                <a:gridCol w="1733550"/>
              </a:tblGrid>
              <a:tr h="537525">
                <a:tc>
                  <a:txBody>
                    <a:bodyPr/>
                    <a:lstStyle/>
                    <a:p>
                      <a:pPr indent="0" lvl="0" marL="0" rtl="0" algn="l">
                        <a:spcBef>
                          <a:spcPts val="0"/>
                        </a:spcBef>
                        <a:spcAft>
                          <a:spcPts val="0"/>
                        </a:spcAft>
                        <a:buNone/>
                      </a:pPr>
                      <a:r>
                        <a:t/>
                      </a:r>
                      <a:endParaRPr b="1" sz="1800"/>
                    </a:p>
                  </a:txBody>
                  <a:tcPr marT="63500" marB="63500" marR="63500" marL="63500"/>
                </a:tc>
                <a:tc>
                  <a:txBody>
                    <a:bodyPr/>
                    <a:lstStyle/>
                    <a:p>
                      <a:pPr indent="0" lvl="0" marL="0" rtl="0" algn="ctr">
                        <a:spcBef>
                          <a:spcPts val="0"/>
                        </a:spcBef>
                        <a:spcAft>
                          <a:spcPts val="0"/>
                        </a:spcAft>
                        <a:buNone/>
                      </a:pPr>
                      <a:r>
                        <a:rPr b="1" lang="en-GB" sz="1700"/>
                        <a:t>Полученное</a:t>
                      </a:r>
                      <a:endParaRPr b="1" sz="1700"/>
                    </a:p>
                    <a:p>
                      <a:pPr indent="0" lvl="0" marL="0" rtl="0" algn="ctr">
                        <a:spcBef>
                          <a:spcPts val="0"/>
                        </a:spcBef>
                        <a:spcAft>
                          <a:spcPts val="0"/>
                        </a:spcAft>
                        <a:buNone/>
                      </a:pPr>
                      <a:r>
                        <a:rPr b="1" lang="en-GB" sz="1700"/>
                        <a:t>значение</a:t>
                      </a:r>
                      <a:endParaRPr b="1" sz="1700"/>
                    </a:p>
                  </a:txBody>
                  <a:tcPr marT="63500" marB="63500" marR="63500" marL="63500"/>
                </a:tc>
                <a:tc>
                  <a:txBody>
                    <a:bodyPr/>
                    <a:lstStyle/>
                    <a:p>
                      <a:pPr indent="0" lvl="0" marL="0" rtl="0" algn="ctr">
                        <a:spcBef>
                          <a:spcPts val="0"/>
                        </a:spcBef>
                        <a:spcAft>
                          <a:spcPts val="0"/>
                        </a:spcAft>
                        <a:buNone/>
                      </a:pPr>
                      <a:r>
                        <a:rPr b="1" lang="en-GB" sz="1800"/>
                        <a:t>Абсолютное значение</a:t>
                      </a:r>
                      <a:endParaRPr b="1" sz="1800"/>
                    </a:p>
                  </a:txBody>
                  <a:tcPr marT="63500" marB="63500" marR="63500" marL="63500"/>
                </a:tc>
                <a:tc>
                  <a:txBody>
                    <a:bodyPr/>
                    <a:lstStyle/>
                    <a:p>
                      <a:pPr indent="0" lvl="0" marL="0" rtl="0" algn="ctr">
                        <a:spcBef>
                          <a:spcPts val="0"/>
                        </a:spcBef>
                        <a:spcAft>
                          <a:spcPts val="0"/>
                        </a:spcAft>
                        <a:buNone/>
                      </a:pPr>
                      <a:r>
                        <a:rPr b="1" lang="en-GB" sz="1800"/>
                        <a:t>Разница в значениях</a:t>
                      </a:r>
                      <a:endParaRPr b="1" sz="1800"/>
                    </a:p>
                  </a:txBody>
                  <a:tcPr marT="63500" marB="63500" marR="63500" marL="63500"/>
                </a:tc>
              </a:tr>
              <a:tr h="225875">
                <a:tc>
                  <a:txBody>
                    <a:bodyPr/>
                    <a:lstStyle/>
                    <a:p>
                      <a:pPr indent="0" lvl="0" marL="0" rtl="0" algn="ctr">
                        <a:spcBef>
                          <a:spcPts val="0"/>
                        </a:spcBef>
                        <a:spcAft>
                          <a:spcPts val="0"/>
                        </a:spcAft>
                        <a:buNone/>
                      </a:pPr>
                      <a:r>
                        <a:rPr b="1" lang="en-GB" sz="1100"/>
                        <a:t>Метод Гаусса</a:t>
                      </a:r>
                      <a:endParaRPr b="1" sz="1100"/>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b="1" lang="en-GB" sz="1600">
                          <a:solidFill>
                            <a:schemeClr val="dk1"/>
                          </a:solidFill>
                          <a:highlight>
                            <a:schemeClr val="lt1"/>
                          </a:highlight>
                          <a:latin typeface="Courier New"/>
                          <a:ea typeface="Courier New"/>
                          <a:cs typeface="Courier New"/>
                          <a:sym typeface="Courier New"/>
                        </a:rPr>
                        <a:t>17.34375828</a:t>
                      </a:r>
                      <a:endParaRPr b="1" sz="1800"/>
                    </a:p>
                  </a:txBody>
                  <a:tcPr marT="63500" marB="63500" marR="63500" marL="63500"/>
                </a:tc>
                <a:tc>
                  <a:txBody>
                    <a:bodyPr/>
                    <a:lstStyle/>
                    <a:p>
                      <a:pPr indent="0" lvl="0" marL="0" rtl="0" algn="ctr">
                        <a:spcBef>
                          <a:spcPts val="0"/>
                        </a:spcBef>
                        <a:spcAft>
                          <a:spcPts val="0"/>
                        </a:spcAft>
                        <a:buNone/>
                      </a:pPr>
                      <a:r>
                        <a:rPr b="1" lang="en-GB" sz="1600">
                          <a:solidFill>
                            <a:schemeClr val="dk1"/>
                          </a:solidFill>
                          <a:latin typeface="Courier New"/>
                          <a:ea typeface="Courier New"/>
                          <a:cs typeface="Courier New"/>
                          <a:sym typeface="Courier New"/>
                        </a:rPr>
                        <a:t>17,34375</a:t>
                      </a:r>
                      <a:endParaRPr b="1" sz="2300">
                        <a:solidFill>
                          <a:schemeClr val="dk1"/>
                        </a:solidFill>
                        <a:highlight>
                          <a:schemeClr val="lt1"/>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Courier New"/>
                          <a:ea typeface="Courier New"/>
                          <a:cs typeface="Courier New"/>
                          <a:sym typeface="Courier New"/>
                        </a:rPr>
                        <a:t>0,00000827999</a:t>
                      </a:r>
                      <a:endParaRPr b="1" sz="1800">
                        <a:latin typeface="Courier New"/>
                        <a:ea typeface="Courier New"/>
                        <a:cs typeface="Courier New"/>
                        <a:sym typeface="Courier New"/>
                      </a:endParaRPr>
                    </a:p>
                  </a:txBody>
                  <a:tcPr marT="63500" marB="63500" marR="63500" marL="63500"/>
                </a:tc>
              </a:tr>
            </a:tbl>
          </a:graphicData>
        </a:graphic>
      </p:graphicFrame>
      <p:pic>
        <p:nvPicPr>
          <p:cNvPr id="77" name="Google Shape;77;p16"/>
          <p:cNvPicPr preferRelativeResize="0"/>
          <p:nvPr/>
        </p:nvPicPr>
        <p:blipFill rotWithShape="1">
          <a:blip r:embed="rId4">
            <a:alphaModFix/>
          </a:blip>
          <a:srcRect b="0" l="1061" r="4988" t="0"/>
          <a:stretch/>
        </p:blipFill>
        <p:spPr>
          <a:xfrm>
            <a:off x="1567900" y="4210825"/>
            <a:ext cx="1118475" cy="505750"/>
          </a:xfrm>
          <a:prstGeom prst="rect">
            <a:avLst/>
          </a:prstGeom>
          <a:noFill/>
          <a:ln>
            <a:noFill/>
          </a:ln>
        </p:spPr>
      </p:pic>
      <p:graphicFrame>
        <p:nvGraphicFramePr>
          <p:cNvPr id="78" name="Google Shape;78;p16"/>
          <p:cNvGraphicFramePr/>
          <p:nvPr/>
        </p:nvGraphicFramePr>
        <p:xfrm>
          <a:off x="1562100" y="1940675"/>
          <a:ext cx="3000000" cy="3000000"/>
        </p:xfrm>
        <a:graphic>
          <a:graphicData uri="http://schemas.openxmlformats.org/drawingml/2006/table">
            <a:tbl>
              <a:tblPr>
                <a:noFill/>
                <a:tableStyleId>{FA1408D4-716D-429F-8B52-7E844663A3FA}</a:tableStyleId>
              </a:tblPr>
              <a:tblGrid>
                <a:gridCol w="1143000"/>
                <a:gridCol w="1476375"/>
                <a:gridCol w="1666875"/>
                <a:gridCol w="1733550"/>
              </a:tblGrid>
              <a:tr h="537525">
                <a:tc>
                  <a:txBody>
                    <a:bodyPr/>
                    <a:lstStyle/>
                    <a:p>
                      <a:pPr indent="0" lvl="0" marL="0" rtl="0" algn="l">
                        <a:spcBef>
                          <a:spcPts val="0"/>
                        </a:spcBef>
                        <a:spcAft>
                          <a:spcPts val="0"/>
                        </a:spcAft>
                        <a:buNone/>
                      </a:pPr>
                      <a:r>
                        <a:t/>
                      </a:r>
                      <a:endParaRPr b="1" sz="1800"/>
                    </a:p>
                  </a:txBody>
                  <a:tcPr marT="63500" marB="63500" marR="63500" marL="63500"/>
                </a:tc>
                <a:tc>
                  <a:txBody>
                    <a:bodyPr/>
                    <a:lstStyle/>
                    <a:p>
                      <a:pPr indent="0" lvl="0" marL="0" rtl="0" algn="ctr">
                        <a:spcBef>
                          <a:spcPts val="0"/>
                        </a:spcBef>
                        <a:spcAft>
                          <a:spcPts val="0"/>
                        </a:spcAft>
                        <a:buNone/>
                      </a:pPr>
                      <a:r>
                        <a:rPr b="1" lang="en-GB" sz="1700"/>
                        <a:t>Полученное</a:t>
                      </a:r>
                      <a:endParaRPr b="1" sz="1700"/>
                    </a:p>
                    <a:p>
                      <a:pPr indent="0" lvl="0" marL="0" rtl="0" algn="ctr">
                        <a:spcBef>
                          <a:spcPts val="0"/>
                        </a:spcBef>
                        <a:spcAft>
                          <a:spcPts val="0"/>
                        </a:spcAft>
                        <a:buNone/>
                      </a:pPr>
                      <a:r>
                        <a:rPr b="1" lang="en-GB" sz="1700"/>
                        <a:t>значение</a:t>
                      </a:r>
                      <a:endParaRPr b="1" sz="1700"/>
                    </a:p>
                  </a:txBody>
                  <a:tcPr marT="63500" marB="63500" marR="63500" marL="63500"/>
                </a:tc>
                <a:tc>
                  <a:txBody>
                    <a:bodyPr/>
                    <a:lstStyle/>
                    <a:p>
                      <a:pPr indent="0" lvl="0" marL="0" rtl="0" algn="ctr">
                        <a:spcBef>
                          <a:spcPts val="0"/>
                        </a:spcBef>
                        <a:spcAft>
                          <a:spcPts val="0"/>
                        </a:spcAft>
                        <a:buNone/>
                      </a:pPr>
                      <a:r>
                        <a:rPr b="1" lang="en-GB" sz="1800"/>
                        <a:t>Абсолютное значение</a:t>
                      </a:r>
                      <a:endParaRPr b="1" sz="1800"/>
                    </a:p>
                  </a:txBody>
                  <a:tcPr marT="63500" marB="63500" marR="63500" marL="63500"/>
                </a:tc>
                <a:tc>
                  <a:txBody>
                    <a:bodyPr/>
                    <a:lstStyle/>
                    <a:p>
                      <a:pPr indent="0" lvl="0" marL="0" rtl="0" algn="ctr">
                        <a:spcBef>
                          <a:spcPts val="0"/>
                        </a:spcBef>
                        <a:spcAft>
                          <a:spcPts val="0"/>
                        </a:spcAft>
                        <a:buNone/>
                      </a:pPr>
                      <a:r>
                        <a:rPr b="1" lang="en-GB" sz="1800"/>
                        <a:t>Разница в значениях</a:t>
                      </a:r>
                      <a:endParaRPr b="1" sz="1800"/>
                    </a:p>
                  </a:txBody>
                  <a:tcPr marT="63500" marB="63500" marR="63500" marL="63500"/>
                </a:tc>
              </a:tr>
              <a:tr h="225875">
                <a:tc>
                  <a:txBody>
                    <a:bodyPr/>
                    <a:lstStyle/>
                    <a:p>
                      <a:pPr indent="0" lvl="0" marL="0" rtl="0" algn="ctr">
                        <a:spcBef>
                          <a:spcPts val="0"/>
                        </a:spcBef>
                        <a:spcAft>
                          <a:spcPts val="0"/>
                        </a:spcAft>
                        <a:buNone/>
                      </a:pPr>
                      <a:r>
                        <a:rPr b="1" lang="en-GB" sz="1100"/>
                        <a:t>Метод Гаусса</a:t>
                      </a:r>
                      <a:endParaRPr b="1" sz="11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b="1" lang="en-GB" sz="1600">
                          <a:solidFill>
                            <a:schemeClr val="dk1"/>
                          </a:solidFill>
                          <a:highlight>
                            <a:schemeClr val="lt1"/>
                          </a:highlight>
                          <a:latin typeface="Courier New"/>
                          <a:ea typeface="Courier New"/>
                          <a:cs typeface="Courier New"/>
                          <a:sym typeface="Courier New"/>
                        </a:rPr>
                        <a:t>561.1666429</a:t>
                      </a:r>
                      <a:endParaRPr b="1" sz="1800"/>
                    </a:p>
                  </a:txBody>
                  <a:tcPr marT="63500" marB="63500" marR="63500" marL="63500"/>
                </a:tc>
                <a:tc>
                  <a:txBody>
                    <a:bodyPr/>
                    <a:lstStyle/>
                    <a:p>
                      <a:pPr indent="0" lvl="0" marL="0" rtl="0" algn="ctr">
                        <a:spcBef>
                          <a:spcPts val="0"/>
                        </a:spcBef>
                        <a:spcAft>
                          <a:spcPts val="0"/>
                        </a:spcAft>
                        <a:buNone/>
                      </a:pPr>
                      <a:r>
                        <a:rPr b="1" lang="en-GB" sz="1600">
                          <a:solidFill>
                            <a:schemeClr val="dk1"/>
                          </a:solidFill>
                          <a:latin typeface="Courier New"/>
                          <a:ea typeface="Courier New"/>
                          <a:cs typeface="Courier New"/>
                          <a:sym typeface="Courier New"/>
                        </a:rPr>
                        <a:t>561,1666667</a:t>
                      </a:r>
                      <a:endParaRPr b="1" sz="2400">
                        <a:solidFill>
                          <a:schemeClr val="dk1"/>
                        </a:solidFill>
                        <a:highlight>
                          <a:schemeClr val="lt1"/>
                        </a:highlight>
                        <a:latin typeface="Courier New"/>
                        <a:ea typeface="Courier New"/>
                        <a:cs typeface="Courier New"/>
                        <a:sym typeface="Courier New"/>
                      </a:endParaRPr>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b="1" lang="en-GB" sz="1600">
                          <a:solidFill>
                            <a:schemeClr val="dk1"/>
                          </a:solidFill>
                          <a:latin typeface="Courier New"/>
                          <a:ea typeface="Courier New"/>
                          <a:cs typeface="Courier New"/>
                          <a:sym typeface="Courier New"/>
                        </a:rPr>
                        <a:t>0,00002379999</a:t>
                      </a:r>
                      <a:endParaRPr b="1" sz="1800">
                        <a:latin typeface="Courier New"/>
                        <a:ea typeface="Courier New"/>
                        <a:cs typeface="Courier New"/>
                        <a:sym typeface="Courier New"/>
                      </a:endParaRPr>
                    </a:p>
                  </a:txBody>
                  <a:tcPr marT="63500" marB="63500" marR="63500" marL="63500"/>
                </a:tc>
              </a:tr>
            </a:tbl>
          </a:graphicData>
        </a:graphic>
      </p:graphicFrame>
      <p:pic>
        <p:nvPicPr>
          <p:cNvPr id="79" name="Google Shape;79;p16"/>
          <p:cNvPicPr preferRelativeResize="0"/>
          <p:nvPr/>
        </p:nvPicPr>
        <p:blipFill>
          <a:blip r:embed="rId5">
            <a:alphaModFix/>
          </a:blip>
          <a:stretch>
            <a:fillRect/>
          </a:stretch>
        </p:blipFill>
        <p:spPr>
          <a:xfrm>
            <a:off x="1586625" y="2034947"/>
            <a:ext cx="1099750" cy="488778"/>
          </a:xfrm>
          <a:prstGeom prst="rect">
            <a:avLst/>
          </a:prstGeom>
          <a:noFill/>
          <a:ln>
            <a:noFill/>
          </a:ln>
        </p:spPr>
      </p:pic>
      <p:pic>
        <p:nvPicPr>
          <p:cNvPr id="80" name="Google Shape;80;p16"/>
          <p:cNvPicPr preferRelativeResize="0"/>
          <p:nvPr/>
        </p:nvPicPr>
        <p:blipFill>
          <a:blip r:embed="rId6">
            <a:alphaModFix/>
          </a:blip>
          <a:stretch>
            <a:fillRect/>
          </a:stretch>
        </p:blipFill>
        <p:spPr>
          <a:xfrm>
            <a:off x="1577275" y="918226"/>
            <a:ext cx="1099750" cy="598874"/>
          </a:xfrm>
          <a:prstGeom prst="rect">
            <a:avLst/>
          </a:prstGeom>
          <a:noFill/>
          <a:ln>
            <a:noFill/>
          </a:ln>
        </p:spPr>
      </p:pic>
      <p:graphicFrame>
        <p:nvGraphicFramePr>
          <p:cNvPr id="81" name="Google Shape;81;p16"/>
          <p:cNvGraphicFramePr/>
          <p:nvPr/>
        </p:nvGraphicFramePr>
        <p:xfrm>
          <a:off x="1562100" y="886575"/>
          <a:ext cx="3000000" cy="3000000"/>
        </p:xfrm>
        <a:graphic>
          <a:graphicData uri="http://schemas.openxmlformats.org/drawingml/2006/table">
            <a:tbl>
              <a:tblPr>
                <a:noFill/>
                <a:tableStyleId>{FA1408D4-716D-429F-8B52-7E844663A3FA}</a:tableStyleId>
              </a:tblPr>
              <a:tblGrid>
                <a:gridCol w="1143000"/>
                <a:gridCol w="1476375"/>
                <a:gridCol w="1666875"/>
                <a:gridCol w="1733550"/>
              </a:tblGrid>
              <a:tr h="537525">
                <a:tc>
                  <a:txBody>
                    <a:bodyPr/>
                    <a:lstStyle/>
                    <a:p>
                      <a:pPr indent="0" lvl="0" marL="0" rtl="0" algn="l">
                        <a:spcBef>
                          <a:spcPts val="0"/>
                        </a:spcBef>
                        <a:spcAft>
                          <a:spcPts val="0"/>
                        </a:spcAft>
                        <a:buNone/>
                      </a:pPr>
                      <a:r>
                        <a:t/>
                      </a:r>
                      <a:endParaRPr b="1" sz="1800"/>
                    </a:p>
                  </a:txBody>
                  <a:tcPr marT="63500" marB="63500" marR="63500" marL="63500"/>
                </a:tc>
                <a:tc>
                  <a:txBody>
                    <a:bodyPr/>
                    <a:lstStyle/>
                    <a:p>
                      <a:pPr indent="0" lvl="0" marL="0" rtl="0" algn="ctr">
                        <a:spcBef>
                          <a:spcPts val="0"/>
                        </a:spcBef>
                        <a:spcAft>
                          <a:spcPts val="0"/>
                        </a:spcAft>
                        <a:buNone/>
                      </a:pPr>
                      <a:r>
                        <a:rPr b="1" lang="en-GB" sz="1700"/>
                        <a:t>Полученное</a:t>
                      </a:r>
                      <a:endParaRPr b="1" sz="1700"/>
                    </a:p>
                    <a:p>
                      <a:pPr indent="0" lvl="0" marL="0" rtl="0" algn="ctr">
                        <a:spcBef>
                          <a:spcPts val="0"/>
                        </a:spcBef>
                        <a:spcAft>
                          <a:spcPts val="0"/>
                        </a:spcAft>
                        <a:buNone/>
                      </a:pPr>
                      <a:r>
                        <a:rPr b="1" lang="en-GB" sz="1700"/>
                        <a:t>значение</a:t>
                      </a:r>
                      <a:endParaRPr b="1" sz="1700"/>
                    </a:p>
                  </a:txBody>
                  <a:tcPr marT="63500" marB="63500" marR="63500" marL="63500"/>
                </a:tc>
                <a:tc>
                  <a:txBody>
                    <a:bodyPr/>
                    <a:lstStyle/>
                    <a:p>
                      <a:pPr indent="0" lvl="0" marL="0" rtl="0" algn="ctr">
                        <a:spcBef>
                          <a:spcPts val="0"/>
                        </a:spcBef>
                        <a:spcAft>
                          <a:spcPts val="0"/>
                        </a:spcAft>
                        <a:buNone/>
                      </a:pPr>
                      <a:r>
                        <a:rPr b="1" lang="en-GB" sz="1800"/>
                        <a:t>Абсолютное значение</a:t>
                      </a:r>
                      <a:endParaRPr b="1" sz="1800"/>
                    </a:p>
                  </a:txBody>
                  <a:tcPr marT="63500" marB="63500" marR="63500" marL="63500"/>
                </a:tc>
                <a:tc>
                  <a:txBody>
                    <a:bodyPr/>
                    <a:lstStyle/>
                    <a:p>
                      <a:pPr indent="0" lvl="0" marL="0" rtl="0" algn="ctr">
                        <a:spcBef>
                          <a:spcPts val="0"/>
                        </a:spcBef>
                        <a:spcAft>
                          <a:spcPts val="0"/>
                        </a:spcAft>
                        <a:buNone/>
                      </a:pPr>
                      <a:r>
                        <a:rPr b="1" lang="en-GB" sz="1800"/>
                        <a:t>Разница в значениях</a:t>
                      </a:r>
                      <a:endParaRPr b="1" sz="1800"/>
                    </a:p>
                  </a:txBody>
                  <a:tcPr marT="63500" marB="63500" marR="63500" marL="63500"/>
                </a:tc>
              </a:tr>
              <a:tr h="225875">
                <a:tc>
                  <a:txBody>
                    <a:bodyPr/>
                    <a:lstStyle/>
                    <a:p>
                      <a:pPr indent="0" lvl="0" marL="0" rtl="0" algn="ctr">
                        <a:spcBef>
                          <a:spcPts val="0"/>
                        </a:spcBef>
                        <a:spcAft>
                          <a:spcPts val="0"/>
                        </a:spcAft>
                        <a:buNone/>
                      </a:pPr>
                      <a:r>
                        <a:rPr b="1" lang="en-GB" sz="1100"/>
                        <a:t>Метод Гаусса</a:t>
                      </a:r>
                      <a:endParaRPr b="1" sz="1100"/>
                    </a:p>
                  </a:txBody>
                  <a:tcPr marT="63500" marB="63500" marR="63500" marL="63500"/>
                </a:tc>
                <a:tc>
                  <a:txBody>
                    <a:bodyPr/>
                    <a:lstStyle/>
                    <a:p>
                      <a:pPr indent="0" lvl="0" marL="0" rtl="0" algn="l">
                        <a:spcBef>
                          <a:spcPts val="0"/>
                        </a:spcBef>
                        <a:spcAft>
                          <a:spcPts val="0"/>
                        </a:spcAft>
                        <a:buNone/>
                      </a:pPr>
                      <a:r>
                        <a:rPr b="1" lang="en-GB" sz="1600">
                          <a:solidFill>
                            <a:schemeClr val="dk1"/>
                          </a:solidFill>
                          <a:highlight>
                            <a:schemeClr val="lt1"/>
                          </a:highlight>
                          <a:latin typeface="Courier New"/>
                          <a:ea typeface="Courier New"/>
                          <a:cs typeface="Courier New"/>
                          <a:sym typeface="Courier New"/>
                        </a:rPr>
                        <a:t>14,16666667</a:t>
                      </a:r>
                      <a:endParaRPr b="1" sz="1800"/>
                    </a:p>
                  </a:txBody>
                  <a:tcPr marT="63500" marB="63500" marR="63500" marL="63500"/>
                </a:tc>
                <a:tc>
                  <a:txBody>
                    <a:bodyPr/>
                    <a:lstStyle/>
                    <a:p>
                      <a:pPr indent="0" lvl="0" marL="0" rtl="0" algn="ctr">
                        <a:spcBef>
                          <a:spcPts val="0"/>
                        </a:spcBef>
                        <a:spcAft>
                          <a:spcPts val="0"/>
                        </a:spcAft>
                        <a:buNone/>
                      </a:pPr>
                      <a:r>
                        <a:rPr b="1" lang="en-GB" sz="1600">
                          <a:solidFill>
                            <a:schemeClr val="dk1"/>
                          </a:solidFill>
                          <a:latin typeface="Courier New"/>
                          <a:ea typeface="Courier New"/>
                          <a:cs typeface="Courier New"/>
                          <a:sym typeface="Courier New"/>
                        </a:rPr>
                        <a:t>14,16666667</a:t>
                      </a:r>
                      <a:endParaRPr b="1" sz="2400">
                        <a:solidFill>
                          <a:schemeClr val="dk1"/>
                        </a:solidFill>
                        <a:highlight>
                          <a:schemeClr val="lt1"/>
                        </a:highlight>
                        <a:latin typeface="Courier New"/>
                        <a:ea typeface="Courier New"/>
                        <a:cs typeface="Courier New"/>
                        <a:sym typeface="Courier New"/>
                      </a:endParaRPr>
                    </a:p>
                  </a:txBody>
                  <a:tcPr marT="63500" marB="63500" marR="63500" marL="63500"/>
                </a:tc>
                <a:tc>
                  <a:txBody>
                    <a:bodyPr/>
                    <a:lstStyle/>
                    <a:p>
                      <a:pPr indent="0" lvl="0" marL="0" rtl="0" algn="ctr">
                        <a:spcBef>
                          <a:spcPts val="0"/>
                        </a:spcBef>
                        <a:spcAft>
                          <a:spcPts val="0"/>
                        </a:spcAft>
                        <a:buNone/>
                      </a:pPr>
                      <a:r>
                        <a:rPr b="1" lang="en-GB" sz="1600">
                          <a:solidFill>
                            <a:schemeClr val="dk1"/>
                          </a:solidFill>
                          <a:latin typeface="Courier New"/>
                          <a:ea typeface="Courier New"/>
                          <a:cs typeface="Courier New"/>
                          <a:sym typeface="Courier New"/>
                        </a:rPr>
                        <a:t>0</a:t>
                      </a:r>
                      <a:endParaRPr b="1" sz="1800">
                        <a:latin typeface="Courier New"/>
                        <a:ea typeface="Courier New"/>
                        <a:cs typeface="Courier New"/>
                        <a:sym typeface="Courier New"/>
                      </a:endParaRPr>
                    </a:p>
                  </a:txBody>
                  <a:tcPr marT="63500" marB="63500" marR="63500" marL="63500"/>
                </a:tc>
              </a:tr>
            </a:tbl>
          </a:graphicData>
        </a:graphic>
      </p:graphicFrame>
      <p:sp>
        <p:nvSpPr>
          <p:cNvPr id="82" name="Google Shape;82;p16"/>
          <p:cNvSpPr txBox="1"/>
          <p:nvPr/>
        </p:nvSpPr>
        <p:spPr>
          <a:xfrm>
            <a:off x="1657350" y="100300"/>
            <a:ext cx="582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Таблица значений, найденных с помощью метода</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3812675" y="367600"/>
            <a:ext cx="485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1"/>
                </a:solidFill>
              </a:rPr>
              <a:t>Вывод</a:t>
            </a:r>
            <a:endParaRPr sz="3000">
              <a:solidFill>
                <a:schemeClr val="dk1"/>
              </a:solidFill>
            </a:endParaRPr>
          </a:p>
        </p:txBody>
      </p:sp>
      <p:sp>
        <p:nvSpPr>
          <p:cNvPr id="88" name="Google Shape;88;p17"/>
          <p:cNvSpPr txBox="1"/>
          <p:nvPr/>
        </p:nvSpPr>
        <p:spPr>
          <a:xfrm>
            <a:off x="1305150" y="1349500"/>
            <a:ext cx="65337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rPr>
              <a:t>Согласно моим вычислениям, можно сделать вывод, что Метод Гаусса является эффективным и достаточно точным методом вычисления определенных интегралов. Глядя на результаты видно, что по этим параметрам он превосходит все 5 стандартных методов (левых, правых и средних прямоугольников; трапеций и Симпсона)</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