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65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48" d="100"/>
          <a:sy n="48" d="100"/>
        </p:scale>
        <p:origin x="72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88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4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55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2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04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8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3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7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5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78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87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7DE6118-2437-4B30-8E3C-4D2BE6020583}" type="datetimeFigureOut">
              <a:rPr lang="en-US" smtClean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6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sourceforge.net/projects/gnuplot/files/gnuplot/5.2.0/gp520-win64-mingw.exe/downloa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nuplot.info/docs_5.2/Gnuplot_5.2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4000" y="4960137"/>
            <a:ext cx="7975600" cy="1463040"/>
          </a:xfrm>
        </p:spPr>
        <p:txBody>
          <a:bodyPr/>
          <a:lstStyle/>
          <a:p>
            <a:r>
              <a:rPr lang="ru-RU" dirty="0" smtClean="0">
                <a:latin typeface="Bahnschrift Light" panose="020B0502040204020203" pitchFamily="34" charset="0"/>
              </a:rPr>
              <a:t>Методы Монте-Карло</a:t>
            </a:r>
            <a:endParaRPr lang="ru-R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244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Bahnschrift Light" panose="020B0502040204020203" pitchFamily="34" charset="0"/>
              </a:rPr>
              <a:t>Установка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>
                <a:latin typeface="Bahnschrift Light" panose="020B0502040204020203" pitchFamily="34" charset="0"/>
              </a:rPr>
              <a:t>GNUPLOT</a:t>
            </a:r>
            <a:r>
              <a:rPr lang="ru-RU" dirty="0" smtClean="0">
                <a:latin typeface="Bahnschrift Light" panose="020B0502040204020203" pitchFamily="34" charset="0"/>
              </a:rPr>
              <a:t> </a:t>
            </a:r>
            <a:endParaRPr lang="ru-RU" dirty="0">
              <a:latin typeface="Bahnschrift Ligh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7" y="1866900"/>
            <a:ext cx="9720073" cy="4023360"/>
          </a:xfrm>
        </p:spPr>
        <p:txBody>
          <a:bodyPr/>
          <a:lstStyle/>
          <a:p>
            <a:r>
              <a:rPr lang="ru-RU" dirty="0" smtClean="0"/>
              <a:t>Скачать и установить библиотеку по ссылке</a:t>
            </a:r>
            <a:r>
              <a:rPr lang="en-US" dirty="0" smtClean="0"/>
              <a:t>: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sourceforge.net/projects/gnuplot/files/gnuplot/5.2.0/gp520-win64-mingw.exe/download</a:t>
            </a:r>
            <a:endParaRPr lang="en-US" dirty="0" smtClean="0"/>
          </a:p>
          <a:p>
            <a:r>
              <a:rPr lang="ru-RU" dirty="0" smtClean="0"/>
              <a:t>При установке обязательно выбрать добавить переменную среды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ru-RU" dirty="0"/>
              <a:t>	</a:t>
            </a:r>
          </a:p>
        </p:txBody>
      </p:sp>
      <p:pic>
        <p:nvPicPr>
          <p:cNvPr id="3078" name="Picture 6" descr="https://sun9-71.userapi.com/impg/9z1yvN57yzStq-ne-0-ByXN1ILY0tD77BbFuWg/b8nqNn4Yjcg.jpg?size=436x238&amp;quality=96&amp;sign=4c66701dc05dcfebdddd9098a7a8ede3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713" y="3623309"/>
            <a:ext cx="415290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>
          <a:xfrm>
            <a:off x="3912973" y="5544064"/>
            <a:ext cx="263611" cy="2388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2998572" y="4629664"/>
            <a:ext cx="914400" cy="914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790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hnschrift Light" panose="020B0502040204020203" pitchFamily="34" charset="0"/>
              </a:rPr>
              <a:t>GNUPLOT</a:t>
            </a:r>
            <a:r>
              <a:rPr lang="ru-RU" dirty="0" smtClean="0">
                <a:latin typeface="Bahnschrift Light" panose="020B0502040204020203" pitchFamily="34" charset="0"/>
              </a:rPr>
              <a:t> и его применение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Gnuplot –</a:t>
                </a:r>
                <a:r>
                  <a:rPr lang="ru-RU" dirty="0" smtClean="0"/>
                  <a:t> одна из многих возможностей для построения графиков, однако её наиболее </a:t>
                </a:r>
                <a:r>
                  <a:rPr lang="ru-RU" dirty="0"/>
                  <a:t>ценное преимущество </a:t>
                </a:r>
                <a:r>
                  <a:rPr lang="ru-RU" dirty="0" smtClean="0"/>
                  <a:t>заключается </a:t>
                </a:r>
                <a:r>
                  <a:rPr lang="ru-RU" dirty="0"/>
                  <a:t>в том, что для их построения вам нужен только текстовый файл с исходными </a:t>
                </a:r>
                <a:r>
                  <a:rPr lang="ru-RU" dirty="0" smtClean="0"/>
                  <a:t>данными и знание некоторых команд.</a:t>
                </a:r>
              </a:p>
              <a:p>
                <a:r>
                  <a:rPr lang="ru-RU" dirty="0" smtClean="0"/>
                  <a:t>Протестировать возможности библиотеки можно, просто введя </a:t>
                </a:r>
                <a:r>
                  <a:rPr lang="en-US" dirty="0" smtClean="0"/>
                  <a:t>“</a:t>
                </a:r>
                <a:r>
                  <a:rPr lang="en-US" dirty="0" err="1" smtClean="0"/>
                  <a:t>gnuplot</a:t>
                </a:r>
                <a:r>
                  <a:rPr lang="en-US" dirty="0" smtClean="0"/>
                  <a:t>” </a:t>
                </a:r>
                <a:r>
                  <a:rPr lang="ru-RU" dirty="0" smtClean="0"/>
                  <a:t>в консоль (</a:t>
                </a:r>
                <a:r>
                  <a:rPr lang="en-US" dirty="0" smtClean="0"/>
                  <a:t>Win</a:t>
                </a:r>
                <a:r>
                  <a:rPr lang="ru-RU" dirty="0" smtClean="0"/>
                  <a:t> </a:t>
                </a:r>
                <a:r>
                  <a:rPr lang="en-US" dirty="0" smtClean="0"/>
                  <a:t>+</a:t>
                </a:r>
                <a:r>
                  <a:rPr lang="ru-RU" dirty="0" smtClean="0"/>
                  <a:t> </a:t>
                </a:r>
                <a:r>
                  <a:rPr lang="en-US" dirty="0" smtClean="0"/>
                  <a:t>R </a:t>
                </a:r>
                <a:r>
                  <a:rPr lang="ru-RU" dirty="0"/>
                  <a:t>→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cmd</a:t>
                </a:r>
                <a:r>
                  <a:rPr lang="en-US" dirty="0" smtClean="0"/>
                  <a:t>)</a:t>
                </a:r>
                <a:r>
                  <a:rPr lang="ru-RU" dirty="0" smtClean="0"/>
                  <a:t>. Нажав </a:t>
                </a:r>
                <a:r>
                  <a:rPr lang="en-US" dirty="0" smtClean="0"/>
                  <a:t>Enter</a:t>
                </a:r>
                <a:r>
                  <a:rPr lang="ru-RU" dirty="0" smtClean="0"/>
                  <a:t>, вы получите основную информацию о библиотеке, а также сможете начать работать напрямую с библиотекой. Для примера построим график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одной командой </a:t>
                </a:r>
                <a:r>
                  <a:rPr lang="en-US" dirty="0" smtClean="0"/>
                  <a:t>“plot sin(x)”.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970" r="-10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855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22" y="349821"/>
            <a:ext cx="5134692" cy="411537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050" y="1590068"/>
            <a:ext cx="6717486" cy="499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0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hnschrift Light" panose="020B0502040204020203" pitchFamily="34" charset="0"/>
              </a:rPr>
              <a:t>GNUPLOT</a:t>
            </a:r>
            <a:r>
              <a:rPr lang="ru-RU" dirty="0" smtClean="0">
                <a:latin typeface="Bahnschrift Light" panose="020B0502040204020203" pitchFamily="34" charset="0"/>
              </a:rPr>
              <a:t> и его применение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Нам же в ходе выполнения лабораторной работы понадобится умении данной библиотеки работать с данными из текстового файла.</a:t>
            </a:r>
          </a:p>
          <a:p>
            <a:r>
              <a:rPr lang="ru-RU" dirty="0" smtClean="0"/>
              <a:t>Допустим у нас есть файл </a:t>
            </a:r>
            <a:r>
              <a:rPr lang="en-US" dirty="0" smtClean="0"/>
              <a:t>data.txt </a:t>
            </a:r>
            <a:r>
              <a:rPr lang="ru-RU" dirty="0" smtClean="0"/>
              <a:t>с расположенными в нём значениями </a:t>
            </a:r>
            <a:r>
              <a:rPr lang="en-US" dirty="0" smtClean="0"/>
              <a:t>x </a:t>
            </a:r>
            <a:r>
              <a:rPr lang="ru-RU" dirty="0" smtClean="0"/>
              <a:t>и </a:t>
            </a:r>
            <a:r>
              <a:rPr lang="en-US" dirty="0" smtClean="0"/>
              <a:t>y.</a:t>
            </a:r>
          </a:p>
          <a:p>
            <a:r>
              <a:rPr lang="ru-RU" dirty="0" smtClean="0"/>
              <a:t>С помощью команды </a:t>
            </a:r>
            <a:r>
              <a:rPr lang="en-US" dirty="0" smtClean="0"/>
              <a:t>“</a:t>
            </a:r>
            <a:r>
              <a:rPr lang="en-US" dirty="0"/>
              <a:t>plot </a:t>
            </a:r>
            <a:r>
              <a:rPr lang="en-US" dirty="0" smtClean="0"/>
              <a:t>“data.txt” u </a:t>
            </a:r>
            <a:r>
              <a:rPr lang="en-US" dirty="0"/>
              <a:t>1:2 </a:t>
            </a:r>
            <a:r>
              <a:rPr lang="en-US" dirty="0" smtClean="0"/>
              <a:t>w l” </a:t>
            </a:r>
            <a:r>
              <a:rPr lang="ru-RU" dirty="0" smtClean="0"/>
              <a:t>построим график из данных в текстовом файле.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778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692" y="1773690"/>
            <a:ext cx="2781688" cy="352474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47" y="1764771"/>
            <a:ext cx="7166833" cy="375281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041" y="888387"/>
            <a:ext cx="5978226" cy="38847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06063" y="5795258"/>
            <a:ext cx="10928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*для того, чтобы команда сработала, файл </a:t>
            </a:r>
            <a:r>
              <a:rPr lang="en-US" dirty="0" smtClean="0"/>
              <a:t>data.txt </a:t>
            </a:r>
            <a:r>
              <a:rPr lang="ru-RU" dirty="0" smtClean="0"/>
              <a:t>должен находиться непосредственно в папке, с которой вы работаете в командной строке, либо вы должны полностью прописать пункт к файлу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3197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hnschrift Light" panose="020B0502040204020203" pitchFamily="34" charset="0"/>
              </a:rPr>
              <a:t>GNUPLOT</a:t>
            </a:r>
            <a:r>
              <a:rPr lang="ru-RU" dirty="0" smtClean="0">
                <a:latin typeface="Bahnschrift Light" panose="020B0502040204020203" pitchFamily="34" charset="0"/>
              </a:rPr>
              <a:t> и его применение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u</a:t>
            </a:r>
            <a:r>
              <a:rPr lang="en-US" dirty="0" smtClean="0"/>
              <a:t> </a:t>
            </a:r>
            <a:r>
              <a:rPr lang="ru-RU" dirty="0" smtClean="0"/>
              <a:t>— </a:t>
            </a:r>
            <a:r>
              <a:rPr lang="ru-RU" dirty="0"/>
              <a:t>сокращение от </a:t>
            </a:r>
            <a:r>
              <a:rPr lang="ru-RU" dirty="0" err="1"/>
              <a:t>using</a:t>
            </a:r>
            <a:r>
              <a:rPr lang="ru-RU" dirty="0"/>
              <a:t>, то есть использовать. В файле находится две колонки цифр разделенные пробелами, 1 означает для x использовать первую колонку, далее двоеточие, и 2 — использовать вторую колонку для </a:t>
            </a:r>
            <a:r>
              <a:rPr lang="ru-RU" dirty="0" smtClean="0"/>
              <a:t>y.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w</a:t>
            </a:r>
            <a:r>
              <a:rPr lang="en-US" dirty="0" smtClean="0"/>
              <a:t> </a:t>
            </a:r>
            <a:r>
              <a:rPr lang="ru-RU" dirty="0" smtClean="0"/>
              <a:t>— </a:t>
            </a:r>
            <a:r>
              <a:rPr lang="ru-RU" dirty="0"/>
              <a:t>сокращение от </a:t>
            </a:r>
            <a:r>
              <a:rPr lang="ru-RU" dirty="0" err="1"/>
              <a:t>with</a:t>
            </a:r>
            <a:r>
              <a:rPr lang="ru-RU" dirty="0"/>
              <a:t>, и вместе с</a:t>
            </a:r>
          </a:p>
          <a:p>
            <a:pPr marL="0" indent="0">
              <a:buNone/>
            </a:pPr>
            <a:r>
              <a:rPr lang="en-US" b="1" dirty="0" smtClean="0"/>
              <a:t>l</a:t>
            </a:r>
            <a:r>
              <a:rPr lang="en-US" dirty="0" smtClean="0"/>
              <a:t> </a:t>
            </a:r>
            <a:r>
              <a:rPr lang="ru-RU" dirty="0" smtClean="0"/>
              <a:t>— </a:t>
            </a:r>
            <a:r>
              <a:rPr lang="ru-RU" dirty="0"/>
              <a:t>сокращение от </a:t>
            </a:r>
            <a:r>
              <a:rPr lang="ru-RU" dirty="0" err="1"/>
              <a:t>line</a:t>
            </a:r>
            <a:r>
              <a:rPr lang="ru-RU" dirty="0"/>
              <a:t>, линия означает построить график линиями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Таким образом мы задали следующую команду: построить график из файла «data.txt» используя первую колону цифр как x, вторую колонку цифр как y с помощью линий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Конечно существует ещё очень много команд, но ниже будут представлены только самые необходимые.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1698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Light" panose="020B0502040204020203" pitchFamily="34" charset="0"/>
              </a:rPr>
              <a:t>к</a:t>
            </a:r>
            <a:r>
              <a:rPr lang="ru-RU" dirty="0" smtClean="0">
                <a:latin typeface="Bahnschrift Light" panose="020B0502040204020203" pitchFamily="34" charset="0"/>
              </a:rPr>
              <a:t>оманды </a:t>
            </a:r>
            <a:r>
              <a:rPr lang="en-US" dirty="0" smtClean="0">
                <a:latin typeface="Bahnschrift Light" panose="020B0502040204020203" pitchFamily="34" charset="0"/>
              </a:rPr>
              <a:t>GNUPLOT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help</a:t>
            </a:r>
            <a:r>
              <a:rPr lang="ru-RU" dirty="0"/>
              <a:t> — собственно помощь, богатая встроенная интерактивная справка, можно получать справку по конкретной команде, например </a:t>
            </a:r>
            <a:r>
              <a:rPr lang="ru-RU" dirty="0" err="1"/>
              <a:t>help</a:t>
            </a:r>
            <a:r>
              <a:rPr lang="ru-RU" dirty="0"/>
              <a:t> </a:t>
            </a:r>
            <a:r>
              <a:rPr lang="ru-RU" dirty="0" err="1"/>
              <a:t>plot</a:t>
            </a:r>
            <a:endParaRPr lang="ru-RU" dirty="0"/>
          </a:p>
          <a:p>
            <a:r>
              <a:rPr lang="ru-RU" b="1" dirty="0" err="1"/>
              <a:t>set</a:t>
            </a:r>
            <a:r>
              <a:rPr lang="ru-RU" b="1" dirty="0"/>
              <a:t> </a:t>
            </a:r>
            <a:r>
              <a:rPr lang="ru-RU" b="1" dirty="0" err="1"/>
              <a:t>xlabel</a:t>
            </a:r>
            <a:r>
              <a:rPr lang="ru-RU" b="1" dirty="0"/>
              <a:t> </a:t>
            </a:r>
            <a:r>
              <a:rPr lang="en-US" b="1" dirty="0" smtClean="0"/>
              <a:t>“</a:t>
            </a:r>
            <a:r>
              <a:rPr lang="ru-RU" b="1" dirty="0" smtClean="0"/>
              <a:t>моя </a:t>
            </a:r>
            <a:r>
              <a:rPr lang="ru-RU" b="1" dirty="0"/>
              <a:t>подпись для </a:t>
            </a:r>
            <a:r>
              <a:rPr lang="ru-RU" b="1" dirty="0" smtClean="0"/>
              <a:t>x</a:t>
            </a:r>
            <a:r>
              <a:rPr lang="en-US" b="1" dirty="0" smtClean="0"/>
              <a:t>”</a:t>
            </a:r>
            <a:r>
              <a:rPr lang="ru-RU" dirty="0"/>
              <a:t> - задает подпись для оси абсцисс</a:t>
            </a:r>
          </a:p>
          <a:p>
            <a:r>
              <a:rPr lang="ru-RU" b="1" dirty="0" err="1"/>
              <a:t>set</a:t>
            </a:r>
            <a:r>
              <a:rPr lang="ru-RU" b="1" dirty="0"/>
              <a:t> </a:t>
            </a:r>
            <a:r>
              <a:rPr lang="ru-RU" b="1" dirty="0" err="1"/>
              <a:t>ylabel</a:t>
            </a:r>
            <a:r>
              <a:rPr lang="ru-RU" b="1" dirty="0"/>
              <a:t> </a:t>
            </a:r>
            <a:r>
              <a:rPr lang="en-US" b="1" dirty="0" smtClean="0"/>
              <a:t>“</a:t>
            </a:r>
            <a:r>
              <a:rPr lang="ru-RU" b="1" dirty="0" smtClean="0"/>
              <a:t>моя </a:t>
            </a:r>
            <a:r>
              <a:rPr lang="ru-RU" b="1" dirty="0"/>
              <a:t>подпись для </a:t>
            </a:r>
            <a:r>
              <a:rPr lang="ru-RU" b="1" dirty="0" smtClean="0"/>
              <a:t>y</a:t>
            </a:r>
            <a:r>
              <a:rPr lang="en-US" b="1" dirty="0" smtClean="0"/>
              <a:t>”</a:t>
            </a:r>
            <a:r>
              <a:rPr lang="ru-RU" dirty="0"/>
              <a:t> - </a:t>
            </a:r>
            <a:r>
              <a:rPr lang="ru-RU" dirty="0" smtClean="0"/>
              <a:t>аналогично</a:t>
            </a:r>
          </a:p>
          <a:p>
            <a:r>
              <a:rPr lang="ru-RU" b="1" dirty="0" err="1" smtClean="0"/>
              <a:t>set</a:t>
            </a:r>
            <a:r>
              <a:rPr lang="ru-RU" b="1" dirty="0" smtClean="0"/>
              <a:t> </a:t>
            </a:r>
            <a:r>
              <a:rPr lang="ru-RU" b="1" dirty="0" err="1"/>
              <a:t>xrange</a:t>
            </a:r>
            <a:r>
              <a:rPr lang="ru-RU" b="1" dirty="0"/>
              <a:t> [</a:t>
            </a:r>
            <a:r>
              <a:rPr lang="ru-RU" b="1" dirty="0" err="1"/>
              <a:t>min:max</a:t>
            </a:r>
            <a:r>
              <a:rPr lang="ru-RU" b="1" dirty="0"/>
              <a:t>]</a:t>
            </a:r>
            <a:r>
              <a:rPr lang="ru-RU" dirty="0"/>
              <a:t> — задает лимиты значений для оси абсцисс, после выполнения команды ось на графике будет размечена от </a:t>
            </a:r>
            <a:r>
              <a:rPr lang="ru-RU" dirty="0" err="1"/>
              <a:t>min</a:t>
            </a:r>
            <a:r>
              <a:rPr lang="ru-RU" dirty="0"/>
              <a:t> до </a:t>
            </a:r>
            <a:r>
              <a:rPr lang="ru-RU" dirty="0" err="1"/>
              <a:t>max</a:t>
            </a:r>
            <a:r>
              <a:rPr lang="ru-RU" dirty="0"/>
              <a:t>, значения </a:t>
            </a:r>
            <a:r>
              <a:rPr lang="ru-RU" dirty="0" smtClean="0"/>
              <a:t>графика </a:t>
            </a:r>
            <a:r>
              <a:rPr lang="ru-RU" dirty="0"/>
              <a:t>не попавшие в этот диапазон будут отброшены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b="1" dirty="0" err="1"/>
              <a:t>set</a:t>
            </a:r>
            <a:r>
              <a:rPr lang="ru-RU" b="1" dirty="0"/>
              <a:t> </a:t>
            </a:r>
            <a:r>
              <a:rPr lang="en-US" b="1" dirty="0" err="1" smtClean="0"/>
              <a:t>y</a:t>
            </a:r>
            <a:r>
              <a:rPr lang="ru-RU" b="1" dirty="0" err="1" smtClean="0"/>
              <a:t>range</a:t>
            </a:r>
            <a:r>
              <a:rPr lang="ru-RU" b="1" dirty="0" smtClean="0"/>
              <a:t> </a:t>
            </a:r>
            <a:r>
              <a:rPr lang="ru-RU" b="1" dirty="0"/>
              <a:t>[</a:t>
            </a:r>
            <a:r>
              <a:rPr lang="ru-RU" b="1" dirty="0" err="1"/>
              <a:t>min:max</a:t>
            </a:r>
            <a:r>
              <a:rPr lang="ru-RU" b="1" dirty="0"/>
              <a:t>]</a:t>
            </a:r>
            <a:r>
              <a:rPr lang="ru-RU" dirty="0"/>
              <a:t> </a:t>
            </a:r>
            <a:r>
              <a:rPr lang="ru-RU" dirty="0" smtClean="0"/>
              <a:t>— аналогично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4686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Light" panose="020B0502040204020203" pitchFamily="34" charset="0"/>
              </a:rPr>
              <a:t>к</a:t>
            </a:r>
            <a:r>
              <a:rPr lang="ru-RU" dirty="0" smtClean="0">
                <a:latin typeface="Bahnschrift Light" panose="020B0502040204020203" pitchFamily="34" charset="0"/>
              </a:rPr>
              <a:t>оманды </a:t>
            </a:r>
            <a:r>
              <a:rPr lang="en-US" dirty="0" smtClean="0">
                <a:latin typeface="Bahnschrift Light" panose="020B0502040204020203" pitchFamily="34" charset="0"/>
              </a:rPr>
              <a:t>GNUPLOT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err="1"/>
              <a:t>set</a:t>
            </a:r>
            <a:r>
              <a:rPr lang="ru-RU" b="1" dirty="0"/>
              <a:t> </a:t>
            </a:r>
            <a:r>
              <a:rPr lang="ru-RU" b="1" dirty="0" err="1"/>
              <a:t>key</a:t>
            </a:r>
            <a:r>
              <a:rPr lang="ru-RU" b="1" dirty="0"/>
              <a:t> &lt;</a:t>
            </a:r>
            <a:r>
              <a:rPr lang="ru-RU" b="1" dirty="0" err="1"/>
              <a:t>param</a:t>
            </a:r>
            <a:r>
              <a:rPr lang="ru-RU" b="1" dirty="0"/>
              <a:t>&gt; </a:t>
            </a:r>
            <a:r>
              <a:rPr lang="ru-RU" dirty="0"/>
              <a:t>- эта команда, вместе с различными параметрами позволяет управлять «легендой» графика, наиболее используемые варианты применения</a:t>
            </a:r>
            <a:r>
              <a:rPr lang="ru-RU" dirty="0" smtClean="0"/>
              <a:t>:</a:t>
            </a:r>
            <a:endParaRPr lang="ru-RU" dirty="0"/>
          </a:p>
          <a:p>
            <a:pPr marL="128016" lvl="1" indent="0">
              <a:buNone/>
            </a:pPr>
            <a:r>
              <a:rPr lang="ru-RU" dirty="0" smtClean="0"/>
              <a:t>	</a:t>
            </a:r>
            <a:r>
              <a:rPr lang="ru-RU" sz="2200" b="1" dirty="0" err="1" smtClean="0"/>
              <a:t>set</a:t>
            </a:r>
            <a:r>
              <a:rPr lang="ru-RU" sz="2200" b="1" dirty="0" smtClean="0"/>
              <a:t> </a:t>
            </a:r>
            <a:r>
              <a:rPr lang="ru-RU" sz="2200" b="1" dirty="0" err="1"/>
              <a:t>nokey</a:t>
            </a:r>
            <a:r>
              <a:rPr lang="ru-RU" sz="2200" b="1" dirty="0"/>
              <a:t> </a:t>
            </a:r>
            <a:r>
              <a:rPr lang="ru-RU" sz="2200" dirty="0"/>
              <a:t>— выключить отображение </a:t>
            </a:r>
            <a:r>
              <a:rPr lang="ru-RU" sz="2200" dirty="0" smtClean="0"/>
              <a:t>легенды</a:t>
            </a:r>
            <a:endParaRPr lang="ru-RU" sz="2200" dirty="0"/>
          </a:p>
          <a:p>
            <a:pPr marL="128016" lvl="1" indent="0">
              <a:buNone/>
            </a:pPr>
            <a:r>
              <a:rPr lang="ru-RU" sz="2200" dirty="0" smtClean="0"/>
              <a:t>	</a:t>
            </a:r>
            <a:r>
              <a:rPr lang="ru-RU" sz="2200" b="1" dirty="0" err="1" smtClean="0"/>
              <a:t>set</a:t>
            </a:r>
            <a:r>
              <a:rPr lang="ru-RU" sz="2200" b="1" dirty="0" smtClean="0"/>
              <a:t> </a:t>
            </a:r>
            <a:r>
              <a:rPr lang="ru-RU" sz="2200" b="1" dirty="0" err="1"/>
              <a:t>key</a:t>
            </a:r>
            <a:r>
              <a:rPr lang="ru-RU" sz="2200" b="1" dirty="0"/>
              <a:t> </a:t>
            </a:r>
            <a:r>
              <a:rPr lang="ru-RU" sz="2200" dirty="0"/>
              <a:t>— включить ранее выключенное отображение </a:t>
            </a:r>
            <a:r>
              <a:rPr lang="ru-RU" sz="2200" dirty="0" smtClean="0"/>
              <a:t>легенды</a:t>
            </a:r>
            <a:endParaRPr lang="ru-RU" sz="2200" dirty="0"/>
          </a:p>
          <a:p>
            <a:pPr marL="128016" lvl="1" indent="0">
              <a:buNone/>
            </a:pPr>
            <a:r>
              <a:rPr lang="ru-RU" sz="2200" dirty="0" smtClean="0"/>
              <a:t>	</a:t>
            </a:r>
            <a:r>
              <a:rPr lang="ru-RU" sz="2200" b="1" dirty="0" err="1" smtClean="0"/>
              <a:t>set</a:t>
            </a:r>
            <a:r>
              <a:rPr lang="ru-RU" sz="2200" b="1" dirty="0" smtClean="0"/>
              <a:t> </a:t>
            </a:r>
            <a:r>
              <a:rPr lang="ru-RU" sz="2200" b="1" dirty="0" err="1"/>
              <a:t>key</a:t>
            </a:r>
            <a:r>
              <a:rPr lang="ru-RU" sz="2200" b="1" dirty="0"/>
              <a:t> </a:t>
            </a:r>
            <a:r>
              <a:rPr lang="ru-RU" sz="2200" b="1" dirty="0" err="1"/>
              <a:t>title</a:t>
            </a:r>
            <a:r>
              <a:rPr lang="ru-RU" sz="2200" b="1" dirty="0"/>
              <a:t> «подпись» </a:t>
            </a:r>
            <a:r>
              <a:rPr lang="ru-RU" sz="2200" dirty="0"/>
              <a:t>- задает произвольную подпись к </a:t>
            </a:r>
            <a:r>
              <a:rPr lang="ru-RU" sz="2200" dirty="0" smtClean="0"/>
              <a:t>легенде</a:t>
            </a:r>
            <a:endParaRPr lang="ru-RU" sz="2200" dirty="0"/>
          </a:p>
          <a:p>
            <a:pPr marL="128016" lvl="1" indent="0">
              <a:buNone/>
            </a:pPr>
            <a:r>
              <a:rPr lang="ru-RU" sz="2200" dirty="0" smtClean="0"/>
              <a:t>	</a:t>
            </a:r>
            <a:r>
              <a:rPr lang="ru-RU" sz="2200" b="1" dirty="0" err="1" smtClean="0"/>
              <a:t>set</a:t>
            </a:r>
            <a:r>
              <a:rPr lang="ru-RU" sz="2200" b="1" dirty="0" smtClean="0"/>
              <a:t> </a:t>
            </a:r>
            <a:r>
              <a:rPr lang="ru-RU" sz="2200" b="1" dirty="0" err="1"/>
              <a:t>key</a:t>
            </a:r>
            <a:r>
              <a:rPr lang="ru-RU" sz="2200" b="1" dirty="0"/>
              <a:t> {</a:t>
            </a:r>
            <a:r>
              <a:rPr lang="ru-RU" sz="2200" b="1" dirty="0" err="1"/>
              <a:t>left</a:t>
            </a:r>
            <a:r>
              <a:rPr lang="ru-RU" sz="2200" b="1" dirty="0"/>
              <a:t> | </a:t>
            </a:r>
            <a:r>
              <a:rPr lang="ru-RU" sz="2200" b="1" dirty="0" err="1"/>
              <a:t>right</a:t>
            </a:r>
            <a:r>
              <a:rPr lang="ru-RU" sz="2200" b="1" dirty="0"/>
              <a:t> | </a:t>
            </a:r>
            <a:r>
              <a:rPr lang="ru-RU" sz="2200" b="1" dirty="0" err="1"/>
              <a:t>center</a:t>
            </a:r>
            <a:r>
              <a:rPr lang="ru-RU" sz="2200" b="1" dirty="0"/>
              <a:t>} {</a:t>
            </a:r>
            <a:r>
              <a:rPr lang="ru-RU" sz="2200" b="1" dirty="0" err="1"/>
              <a:t>top</a:t>
            </a:r>
            <a:r>
              <a:rPr lang="ru-RU" sz="2200" b="1" dirty="0"/>
              <a:t> | </a:t>
            </a:r>
            <a:r>
              <a:rPr lang="ru-RU" sz="2200" b="1" dirty="0" err="1"/>
              <a:t>bottom</a:t>
            </a:r>
            <a:r>
              <a:rPr lang="ru-RU" sz="2200" b="1" dirty="0"/>
              <a:t> | </a:t>
            </a:r>
            <a:r>
              <a:rPr lang="ru-RU" sz="2200" b="1" dirty="0" err="1"/>
              <a:t>center</a:t>
            </a:r>
            <a:r>
              <a:rPr lang="ru-RU" sz="2200" b="1" dirty="0"/>
              <a:t>} </a:t>
            </a:r>
            <a:r>
              <a:rPr lang="ru-RU" sz="2200" dirty="0"/>
              <a:t>— комбинацией параметров можно задать расположение </a:t>
            </a:r>
            <a:r>
              <a:rPr lang="ru-RU" sz="2200" dirty="0" smtClean="0"/>
              <a:t>легенды</a:t>
            </a:r>
          </a:p>
          <a:p>
            <a:pPr marL="128016" lvl="1" indent="0">
              <a:buNone/>
            </a:pPr>
            <a:r>
              <a:rPr lang="ru-RU" sz="2200" dirty="0" smtClean="0"/>
              <a:t>Больше команд</a:t>
            </a:r>
            <a:r>
              <a:rPr lang="en-US" sz="2200" dirty="0" smtClean="0"/>
              <a:t>:</a:t>
            </a:r>
            <a:endParaRPr lang="ru-RU" sz="2200" dirty="0" smtClean="0"/>
          </a:p>
          <a:p>
            <a:pPr marL="128016" lvl="1" indent="0">
              <a:buNone/>
            </a:pPr>
            <a:r>
              <a:rPr lang="en-US" sz="2200" dirty="0">
                <a:hlinkClick r:id="rId2"/>
              </a:rPr>
              <a:t>http://</a:t>
            </a:r>
            <a:r>
              <a:rPr lang="en-US" sz="2200" dirty="0" smtClean="0">
                <a:hlinkClick r:id="rId2"/>
              </a:rPr>
              <a:t>www.gnuplot.info/docs_5.2/Gnuplot_5.2.pdf</a:t>
            </a:r>
            <a:endParaRPr lang="en-US" sz="2200" dirty="0" smtClean="0"/>
          </a:p>
          <a:p>
            <a:pPr marL="128016" lvl="1" indent="0">
              <a:buNone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977360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 Light" panose="020B0502040204020203" pitchFamily="34" charset="0"/>
              </a:rPr>
              <a:t>Реализация </a:t>
            </a:r>
            <a:r>
              <a:rPr lang="en-US" dirty="0" smtClean="0">
                <a:latin typeface="Bahnschrift Light" panose="020B0502040204020203" pitchFamily="34" charset="0"/>
              </a:rPr>
              <a:t>GNUPLOT</a:t>
            </a:r>
            <a:r>
              <a:rPr lang="ru-RU" dirty="0" smtClean="0">
                <a:latin typeface="Bahnschrift Light" panose="020B0502040204020203" pitchFamily="34" charset="0"/>
              </a:rPr>
              <a:t> в си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/>
          <a:lstStyle/>
          <a:p>
            <a:r>
              <a:rPr lang="ru-RU" dirty="0" smtClean="0"/>
              <a:t>Рассмотри поближе данный фрагмент кода.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539" y="2905558"/>
            <a:ext cx="5107261" cy="377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91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 Light" panose="020B0502040204020203" pitchFamily="34" charset="0"/>
              </a:rPr>
              <a:t>Реализация </a:t>
            </a:r>
            <a:r>
              <a:rPr lang="en-US" dirty="0" smtClean="0">
                <a:latin typeface="Bahnschrift Light" panose="020B0502040204020203" pitchFamily="34" charset="0"/>
              </a:rPr>
              <a:t>GNUPLOT</a:t>
            </a:r>
            <a:r>
              <a:rPr lang="ru-RU" dirty="0" smtClean="0">
                <a:latin typeface="Bahnschrift Light" panose="020B0502040204020203" pitchFamily="34" charset="0"/>
              </a:rPr>
              <a:t> в си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Прежде всего нужно понимать, что из себя представляет </a:t>
            </a:r>
            <a:r>
              <a:rPr lang="en-US" dirty="0" smtClean="0"/>
              <a:t>pipe(). </a:t>
            </a:r>
            <a:r>
              <a:rPr lang="ru-RU" dirty="0" smtClean="0"/>
              <a:t>Это некий </a:t>
            </a:r>
            <a:r>
              <a:rPr lang="ru-RU" dirty="0"/>
              <a:t>в</a:t>
            </a:r>
            <a:r>
              <a:rPr lang="ru-RU" dirty="0" smtClean="0"/>
              <a:t>иртуальный файл (канал), который хранится в памяти программы. Функции работы с ним аналогичны таким же с файлами (</a:t>
            </a:r>
            <a:r>
              <a:rPr lang="en-US" dirty="0" smtClean="0"/>
              <a:t> _</a:t>
            </a:r>
            <a:r>
              <a:rPr lang="en-US" dirty="0" err="1" smtClean="0"/>
              <a:t>popen</a:t>
            </a:r>
            <a:r>
              <a:rPr lang="en-US" dirty="0" smtClean="0"/>
              <a:t> – </a:t>
            </a:r>
            <a:r>
              <a:rPr lang="ru-RU" dirty="0" smtClean="0"/>
              <a:t>аналог </a:t>
            </a:r>
            <a:r>
              <a:rPr lang="en-US" dirty="0" err="1" smtClean="0"/>
              <a:t>fopen</a:t>
            </a:r>
            <a:r>
              <a:rPr lang="ru-RU" dirty="0" smtClean="0"/>
              <a:t>, а </a:t>
            </a:r>
            <a:r>
              <a:rPr lang="en-US" dirty="0" err="1" smtClean="0"/>
              <a:t>pclose</a:t>
            </a:r>
            <a:r>
              <a:rPr lang="en-US" dirty="0" smtClean="0"/>
              <a:t> </a:t>
            </a:r>
            <a:r>
              <a:rPr lang="ru-RU" dirty="0" smtClean="0"/>
              <a:t>– аналог </a:t>
            </a:r>
            <a:r>
              <a:rPr lang="en-US" dirty="0" err="1" smtClean="0"/>
              <a:t>fclose</a:t>
            </a:r>
            <a:r>
              <a:rPr lang="en-US" dirty="0" smtClean="0"/>
              <a:t> ). </a:t>
            </a:r>
            <a:r>
              <a:rPr lang="ru-RU" dirty="0" smtClean="0"/>
              <a:t>Единственная разница – при закрытии канала всё его содержимое как бы выбрасывается наружу, в следствие чего мы получаем готовый график.</a:t>
            </a:r>
          </a:p>
          <a:p>
            <a:r>
              <a:rPr lang="ru-RU" dirty="0" smtClean="0"/>
              <a:t>При открытии канала мы передаём в него </a:t>
            </a:r>
            <a:r>
              <a:rPr lang="en-US" dirty="0" smtClean="0"/>
              <a:t>“</a:t>
            </a:r>
            <a:r>
              <a:rPr lang="en-US" dirty="0" err="1" smtClean="0"/>
              <a:t>gnuplot</a:t>
            </a:r>
            <a:r>
              <a:rPr lang="en-US" dirty="0" smtClean="0"/>
              <a:t> -p” </a:t>
            </a:r>
            <a:r>
              <a:rPr lang="ru-RU" dirty="0" smtClean="0"/>
              <a:t>и </a:t>
            </a:r>
            <a:r>
              <a:rPr lang="en-US" dirty="0" smtClean="0"/>
              <a:t>“w”. </a:t>
            </a:r>
            <a:r>
              <a:rPr lang="ru-RU" dirty="0" smtClean="0"/>
              <a:t>Со вторым аргументом вы уже знакомы, а первый означает, что мы работаем с библиотекой в режиме </a:t>
            </a:r>
            <a:r>
              <a:rPr lang="en-US" dirty="0" smtClean="0"/>
              <a:t>persistent, </a:t>
            </a:r>
            <a:r>
              <a:rPr lang="ru-RU" dirty="0" smtClean="0"/>
              <a:t>это сделано, чтобы все вносимые команды (в примере она одна, но может быть гораздо больше) срабатывали вместе, а не поочерёдно при внесении в канал.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01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• Использование Методов Монте-Карло для нахождения площади фигуры</a:t>
            </a:r>
          </a:p>
          <a:p>
            <a:r>
              <a:rPr lang="ru-RU" dirty="0" smtClean="0"/>
              <a:t>• Построение графиков через библиотеку </a:t>
            </a:r>
            <a:r>
              <a:rPr lang="en-US" dirty="0" err="1" smtClean="0"/>
              <a:t>gnuplot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ru-RU" dirty="0" smtClean="0"/>
              <a:t>Задание для лабораторной работы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148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 Light" panose="020B0502040204020203" pitchFamily="34" charset="0"/>
              </a:rPr>
              <a:t>Реализация </a:t>
            </a:r>
            <a:r>
              <a:rPr lang="en-US" dirty="0" smtClean="0">
                <a:latin typeface="Bahnschrift Light" panose="020B0502040204020203" pitchFamily="34" charset="0"/>
              </a:rPr>
              <a:t>GNUPLOT</a:t>
            </a:r>
            <a:r>
              <a:rPr lang="ru-RU" dirty="0" smtClean="0">
                <a:latin typeface="Bahnschrift Light" panose="020B0502040204020203" pitchFamily="34" charset="0"/>
              </a:rPr>
              <a:t> в си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/>
          <a:lstStyle/>
          <a:p>
            <a:r>
              <a:rPr lang="ru-RU" dirty="0" smtClean="0"/>
              <a:t>На выходе получаем график, аналогичный показанному ранее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47" y="2679171"/>
            <a:ext cx="7166833" cy="375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35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000" y="4960137"/>
            <a:ext cx="8102600" cy="1463040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Bahnschrift Light" panose="020B0502040204020203" pitchFamily="34" charset="0"/>
              </a:rPr>
              <a:t>лабораторная работа</a:t>
            </a:r>
            <a:endParaRPr lang="ru-R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004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Реализовать программу, осуществляющую нахождение площади фигуры или другой необходимой величины из вашего варианта</a:t>
            </a:r>
          </a:p>
          <a:p>
            <a:r>
              <a:rPr lang="ru-RU" dirty="0" smtClean="0"/>
              <a:t>2. Написать отчёт, который будет содержать в себе</a:t>
            </a:r>
            <a:r>
              <a:rPr lang="en-US" dirty="0" smtClean="0"/>
              <a:t>:</a:t>
            </a:r>
          </a:p>
          <a:p>
            <a:pPr marL="128016" lvl="1" indent="0">
              <a:buNone/>
            </a:pPr>
            <a:r>
              <a:rPr lang="en-US" dirty="0"/>
              <a:t>	</a:t>
            </a:r>
            <a:r>
              <a:rPr lang="ru-RU" dirty="0" smtClean="0"/>
              <a:t>• </a:t>
            </a:r>
            <a:r>
              <a:rPr lang="ru-RU" dirty="0"/>
              <a:t>Титульный лист</a:t>
            </a:r>
          </a:p>
          <a:p>
            <a:pPr marL="128016" lvl="1" indent="0">
              <a:buNone/>
            </a:pPr>
            <a:r>
              <a:rPr lang="ru-RU" dirty="0" smtClean="0"/>
              <a:t>	• Теоретическую справку о нахождении площадей через метод Монте-Карло</a:t>
            </a:r>
          </a:p>
          <a:p>
            <a:pPr marL="128016" lvl="1" indent="0">
              <a:buNone/>
            </a:pPr>
            <a:r>
              <a:rPr lang="ru-RU" dirty="0"/>
              <a:t>	</a:t>
            </a:r>
            <a:r>
              <a:rPr lang="ru-RU" dirty="0" smtClean="0"/>
              <a:t>• Аналитическое нахождение необходимой величины</a:t>
            </a:r>
          </a:p>
          <a:p>
            <a:pPr marL="128016" lvl="1" indent="0">
              <a:buNone/>
            </a:pPr>
            <a:r>
              <a:rPr lang="ru-RU" dirty="0"/>
              <a:t>	</a:t>
            </a:r>
            <a:r>
              <a:rPr lang="ru-RU" dirty="0" smtClean="0"/>
              <a:t>•Результаты работы программы при </a:t>
            </a:r>
            <a:r>
              <a:rPr lang="en-US" dirty="0" smtClean="0"/>
              <a:t>n = 5000, 10000, 25000, 50000, 100000, 200000, 	500000, 1000000</a:t>
            </a:r>
          </a:p>
          <a:p>
            <a:pPr marL="128016" lvl="1" indent="0">
              <a:buNone/>
            </a:pPr>
            <a:r>
              <a:rPr lang="en-US" dirty="0"/>
              <a:t>	</a:t>
            </a:r>
            <a:r>
              <a:rPr lang="ru-RU" dirty="0" smtClean="0"/>
              <a:t>•</a:t>
            </a:r>
            <a:r>
              <a:rPr lang="en-US" dirty="0" smtClean="0"/>
              <a:t> </a:t>
            </a:r>
            <a:r>
              <a:rPr lang="ru-RU" dirty="0" smtClean="0"/>
              <a:t>Графики зависимости ошибки (модуль разности между аналитическим и 	экспериментальными значениями) от величины </a:t>
            </a:r>
            <a:r>
              <a:rPr lang="en-US" dirty="0" err="1" smtClean="0"/>
              <a:t>lg</a:t>
            </a:r>
            <a:r>
              <a:rPr lang="en-US" dirty="0" smtClean="0"/>
              <a:t>(n)</a:t>
            </a:r>
            <a:r>
              <a:rPr lang="ru-RU" dirty="0" smtClean="0"/>
              <a:t> и значения искомой величины от </a:t>
            </a:r>
            <a:r>
              <a:rPr lang="en-US" dirty="0" smtClean="0"/>
              <a:t>n</a:t>
            </a:r>
          </a:p>
          <a:p>
            <a:pPr marL="128016" lvl="1" indent="0">
              <a:buNone/>
            </a:pPr>
            <a:r>
              <a:rPr lang="en-US" dirty="0"/>
              <a:t>	</a:t>
            </a:r>
            <a:r>
              <a:rPr lang="ru-RU" dirty="0" smtClean="0"/>
              <a:t>•</a:t>
            </a:r>
            <a:r>
              <a:rPr lang="en-US" dirty="0" smtClean="0"/>
              <a:t> </a:t>
            </a:r>
            <a:r>
              <a:rPr lang="ru-RU" dirty="0" smtClean="0"/>
              <a:t>Выводы по проделанной работе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9640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Разбалловка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227748"/>
              </p:ext>
            </p:extLst>
          </p:nvPr>
        </p:nvGraphicFramePr>
        <p:xfrm>
          <a:off x="1023938" y="2286000"/>
          <a:ext cx="9720262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xmlns="" val="4203523096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xmlns="" val="2732556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Задание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Баллы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309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Реализация программы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5616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Титульный лист</a:t>
                      </a:r>
                      <a:r>
                        <a:rPr lang="ru-RU" baseline="0" dirty="0" smtClean="0"/>
                        <a:t> с верным ФИО преподавателя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73985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ru-RU" dirty="0" smtClean="0"/>
                        <a:t>Теоретическая справка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406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Аналитическое решение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933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Результаты работы программы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7804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+mn-lt"/>
                        </a:rPr>
                        <a:t>График </a:t>
                      </a:r>
                      <a:r>
                        <a:rPr lang="en-US" dirty="0" smtClean="0">
                          <a:latin typeface="+mn-lt"/>
                          <a:cs typeface="Times New Roman" panose="02020603050405020304" pitchFamily="18" charset="0"/>
                        </a:rPr>
                        <a:t>ε</a:t>
                      </a:r>
                      <a:r>
                        <a:rPr lang="en-US" baseline="0" dirty="0" smtClean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baseline="0" dirty="0" smtClean="0">
                          <a:latin typeface="+mn-lt"/>
                          <a:cs typeface="Times New Roman" panose="02020603050405020304" pitchFamily="18" charset="0"/>
                        </a:rPr>
                        <a:t>от </a:t>
                      </a:r>
                      <a:r>
                        <a:rPr lang="en-US" baseline="0" dirty="0" err="1" smtClean="0">
                          <a:latin typeface="+mn-lt"/>
                          <a:cs typeface="Times New Roman" panose="02020603050405020304" pitchFamily="18" charset="0"/>
                        </a:rPr>
                        <a:t>lg</a:t>
                      </a:r>
                      <a:r>
                        <a:rPr lang="en-US" baseline="0" dirty="0" smtClean="0">
                          <a:latin typeface="+mn-lt"/>
                          <a:cs typeface="Times New Roman" panose="02020603050405020304" pitchFamily="18" charset="0"/>
                        </a:rPr>
                        <a:t>(n) </a:t>
                      </a:r>
                      <a:r>
                        <a:rPr lang="ru-RU" baseline="0" dirty="0" smtClean="0">
                          <a:latin typeface="+mn-lt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baseline="0" dirty="0" smtClean="0">
                          <a:latin typeface="+mn-lt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ru-RU" baseline="0" dirty="0" smtClean="0">
                          <a:latin typeface="+mn-lt"/>
                          <a:cs typeface="Times New Roman" panose="02020603050405020304" pitchFamily="18" charset="0"/>
                        </a:rPr>
                        <a:t>от </a:t>
                      </a:r>
                      <a:r>
                        <a:rPr lang="en-US" baseline="0" dirty="0" smtClean="0">
                          <a:latin typeface="+mn-lt"/>
                          <a:cs typeface="Times New Roman" panose="02020603050405020304" pitchFamily="18" charset="0"/>
                        </a:rPr>
                        <a:t>n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153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Вывод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6937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Построение всех график с помощью </a:t>
                      </a:r>
                      <a:r>
                        <a:rPr lang="en-US" dirty="0" err="1" smtClean="0"/>
                        <a:t>Gnuplot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45165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22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 Light" panose="020B0502040204020203" pitchFamily="34" charset="0"/>
              </a:rPr>
              <a:t>Методы и алгоритмы</a:t>
            </a:r>
            <a:endParaRPr lang="ru-R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701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094537" y="4907862"/>
            <a:ext cx="4229100" cy="12003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метод Монте-Карло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9" y="2084832"/>
            <a:ext cx="3633596" cy="4023360"/>
          </a:xfrm>
        </p:spPr>
        <p:txBody>
          <a:bodyPr>
            <a:normAutofit/>
          </a:bodyPr>
          <a:lstStyle/>
          <a:p>
            <a:r>
              <a:rPr lang="ru-RU" dirty="0"/>
              <a:t>Метод Монте-Карло относится к группе численных методов решения задач, в условиях которых присутствует элемент неопределенности. Он позволяет получить приближенные результаты на множестве входных значений, которые подбираются произвольно путем генерации случайных </a:t>
            </a:r>
            <a:r>
              <a:rPr lang="ru-RU" dirty="0" smtClean="0"/>
              <a:t>чисел.</a:t>
            </a:r>
            <a:endParaRPr lang="ru-RU" dirty="0"/>
          </a:p>
        </p:txBody>
      </p:sp>
      <p:pic>
        <p:nvPicPr>
          <p:cNvPr id="1028" name="Picture 4" descr="Рулетк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12" y="2084832"/>
            <a:ext cx="4578350" cy="243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172325" y="4907862"/>
            <a:ext cx="41513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Название этого метода выбрано в честь города Монте-Карло, известного своими казино. Рулетка в казино – это своего рода генератор случайных чисел.</a:t>
            </a:r>
          </a:p>
        </p:txBody>
      </p:sp>
    </p:spTree>
    <p:extLst>
      <p:ext uri="{BB962C8B-B14F-4D97-AF65-F5344CB8AC3E}">
        <p14:creationId xmlns:p14="http://schemas.microsoft.com/office/powerpoint/2010/main" val="240637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Использование метода </a:t>
            </a:r>
            <a:r>
              <a:rPr lang="ru-RU" sz="4000" dirty="0" smtClean="0"/>
              <a:t>Монте-Карло </a:t>
            </a:r>
            <a:r>
              <a:rPr lang="ru-RU" sz="4000" dirty="0"/>
              <a:t>для вычисления площади фигуры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2286000"/>
            <a:ext cx="5652897" cy="4023360"/>
          </a:xfrm>
        </p:spPr>
        <p:txBody>
          <a:bodyPr/>
          <a:lstStyle/>
          <a:p>
            <a:r>
              <a:rPr lang="ru-RU" dirty="0"/>
              <a:t>Простым примером иллюстрации применения данного метода является способ определения площади фигуры сложной формы, когда контуры объекта не образуют геометрической формы, для которой существует готовая формула для расчета</a:t>
            </a:r>
            <a:r>
              <a:rPr lang="ru-RU" dirty="0" smtClean="0"/>
              <a:t>.</a:t>
            </a:r>
          </a:p>
          <a:p>
            <a:r>
              <a:rPr lang="ru-RU" dirty="0"/>
              <a:t>Чтобы вычислить площадь S такой фигуры, ее вписывают в квадрат стороной a. Затем, случайным образом выбирают точки внутри квадрата. Причем точки могут попадать как внутрь исследуемой фигуры сложной формы, так и вне ее.</a:t>
            </a:r>
          </a:p>
        </p:txBody>
      </p:sp>
      <p:pic>
        <p:nvPicPr>
          <p:cNvPr id="2052" name="Picture 4" descr="https://upload.wikimedia.org/wikipedia/commons/thumb/2/20/MonteCarloIntegrationCircle.svg/1200px-MonteCarloIntegrationCirc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2286000"/>
            <a:ext cx="3796461" cy="368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27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Использование метода Монте-Карло для вычисления площади фигуры</a:t>
            </a:r>
            <a:endParaRPr lang="ru-R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720071" cy="4023360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Здесь проявляется закономерность: чем больше точек в эксперименте задействовано, тем с большей вероятностью можно утверждать, что процент точек, содержащихся в исследуемой фигуре стремится к отношению площади фигуры к площади квадрата. </a:t>
                </a:r>
              </a:p>
              <a:p>
                <a:r>
                  <a:rPr lang="ru-RU" dirty="0" smtClean="0"/>
                  <a:t>Математически </a:t>
                </a:r>
                <a:r>
                  <a:rPr lang="ru-RU" dirty="0"/>
                  <a:t>это можно записать следующим образом: </a:t>
                </a:r>
                <a:r>
                  <a:rPr lang="ru-RU" dirty="0" smtClean="0"/>
                  <a:t>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, </a:t>
                </a:r>
                <a:r>
                  <a:rPr lang="ru-RU" dirty="0" smtClean="0"/>
                  <a:t>где</a:t>
                </a:r>
              </a:p>
              <a:p>
                <a:pPr marL="128016" lvl="1" indent="0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sz="2200" dirty="0" smtClean="0"/>
                  <a:t> – сторона квадрата</a:t>
                </a:r>
                <a:r>
                  <a:rPr lang="en-US" sz="2200" dirty="0" smtClean="0"/>
                  <a:t>,</a:t>
                </a:r>
              </a:p>
              <a:p>
                <a:pPr marL="128016" lvl="1" indent="0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200" dirty="0" smtClean="0"/>
                  <a:t> </a:t>
                </a:r>
                <a:r>
                  <a:rPr lang="ru-RU" sz="2200" dirty="0"/>
                  <a:t>–</a:t>
                </a:r>
                <a:r>
                  <a:rPr lang="ru-RU" sz="2200" dirty="0" smtClean="0"/>
                  <a:t>  количество точек, попавших в границы искомой фигуры</a:t>
                </a:r>
                <a:r>
                  <a:rPr lang="en-US" sz="2200" dirty="0" smtClean="0"/>
                  <a:t>,</a:t>
                </a:r>
              </a:p>
              <a:p>
                <a:pPr marL="128016" lvl="1" indent="0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 smtClean="0"/>
                  <a:t> </a:t>
                </a:r>
                <a:r>
                  <a:rPr lang="ru-RU" sz="2200" dirty="0" smtClean="0"/>
                  <a:t>–</a:t>
                </a:r>
                <a:r>
                  <a:rPr lang="en-US" sz="2200" dirty="0" smtClean="0"/>
                  <a:t> </a:t>
                </a:r>
                <a:r>
                  <a:rPr lang="ru-RU" sz="2200" dirty="0" smtClean="0"/>
                  <a:t>общее число точек</a:t>
                </a:r>
                <a:r>
                  <a:rPr lang="en-US" sz="2200" dirty="0" smtClean="0"/>
                  <a:t>,</a:t>
                </a:r>
              </a:p>
              <a:p>
                <a:pPr marL="128016" lvl="1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2200" dirty="0" smtClean="0"/>
                  <a:t>площадь искомой фигуры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720071" cy="4023360"/>
              </a:xfrm>
              <a:blipFill>
                <a:blip r:embed="rId2"/>
                <a:stretch>
                  <a:fillRect l="-314" t="-1970" b="-3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43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024128" y="4495800"/>
            <a:ext cx="9554972" cy="1397000"/>
          </a:xfrm>
          <a:prstGeom prst="roundRect">
            <a:avLst/>
          </a:prstGeom>
          <a:solidFill>
            <a:srgbClr val="FFD15D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Использование метода </a:t>
            </a:r>
            <a:r>
              <a:rPr lang="ru-RU" sz="4000" dirty="0" smtClean="0"/>
              <a:t>Монте-Карло </a:t>
            </a:r>
            <a:r>
              <a:rPr lang="ru-RU" sz="4000" dirty="0"/>
              <a:t>для вычисления площади фигуры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720071" cy="4419600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Также могут существовать случаи, когда удобно будет вписать искомую фигуру не в квадрат. Для таких случаев есть общая формула: 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опис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, </a:t>
                </a:r>
                <a:r>
                  <a:rPr lang="ru-RU" dirty="0" smtClean="0"/>
                  <a:t>где</a:t>
                </a:r>
              </a:p>
              <a:p>
                <a:pPr marL="128016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опис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2200" dirty="0" smtClean="0"/>
                  <a:t>площадь фигуры, в которую была вписана искомая.</a:t>
                </a:r>
              </a:p>
              <a:p>
                <a:pPr marL="128016" lvl="1" indent="0">
                  <a:buNone/>
                </a:pPr>
                <a:endParaRPr lang="ru-RU" sz="2200" dirty="0" smtClean="0"/>
              </a:p>
              <a:p>
                <a:pPr marL="128016" lvl="1" indent="0">
                  <a:buNone/>
                </a:pPr>
                <a:endParaRPr lang="ru-RU" dirty="0" smtClean="0"/>
              </a:p>
              <a:p>
                <a:pPr marL="128016" lvl="1" indent="0">
                  <a:buNone/>
                </a:pPr>
                <a:r>
                  <a:rPr lang="ru-RU" dirty="0" smtClean="0"/>
                  <a:t>В </a:t>
                </a:r>
                <a:r>
                  <a:rPr lang="ru-RU" dirty="0"/>
                  <a:t>теории вероятностей и математической статистике действует закон больших чисел, согласно которому результат эксперимента окажется свободным от случайных воздействий только в случае большого количества случайных факторов, то есть будет прослеживаться устойчивая закономерность. Проще говоря, чем больше число испытаний, тем точнее будет результат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720071" cy="4419600"/>
              </a:xfrm>
              <a:blipFill>
                <a:blip r:embed="rId2"/>
                <a:stretch>
                  <a:fillRect l="-314" t="-1793" r="-5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20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593072" cy="1499616"/>
          </a:xfrm>
        </p:spPr>
        <p:txBody>
          <a:bodyPr>
            <a:noAutofit/>
          </a:bodyPr>
          <a:lstStyle/>
          <a:p>
            <a:r>
              <a:rPr lang="ru-RU" sz="3600" dirty="0"/>
              <a:t>Алгоритм вычисления площади фигуры с помощью метода </a:t>
            </a:r>
            <a:r>
              <a:rPr lang="ru-RU" sz="3600" dirty="0" smtClean="0"/>
              <a:t>Монте-Карло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24129" y="2211832"/>
                <a:ext cx="9593071" cy="4419600"/>
              </a:xfrm>
            </p:spPr>
            <p:txBody>
              <a:bodyPr>
                <a:normAutofit/>
              </a:bodyPr>
              <a:lstStyle/>
              <a:p>
                <a:pPr marL="128016" lvl="1" indent="0">
                  <a:buNone/>
                </a:pPr>
                <a:r>
                  <a:rPr lang="ru-RU" sz="2200" dirty="0" smtClean="0"/>
                  <a:t>1. Пусть нам дана фигура, ограниченная некоторыми уравнениями.</a:t>
                </a:r>
              </a:p>
              <a:p>
                <a:pPr marL="128016" lvl="1" indent="0">
                  <a:buNone/>
                </a:pPr>
                <a:r>
                  <a:rPr lang="ru-RU" sz="2200" dirty="0" smtClean="0"/>
                  <a:t>2. Впишем нашу фигуру в прямоугольник, ограниченный условиями</a:t>
                </a:r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200" dirty="0" smtClean="0"/>
                  <a:t>,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200" dirty="0" smtClean="0"/>
              </a:p>
              <a:p>
                <a:pPr marL="128016" lvl="1" indent="0">
                  <a:buNone/>
                </a:pPr>
                <a:r>
                  <a:rPr lang="ru-RU" sz="2200" dirty="0"/>
                  <a:t>3. </a:t>
                </a:r>
                <a:r>
                  <a:rPr lang="ru-RU" sz="2200" dirty="0" smtClean="0"/>
                  <a:t>Зададим n = </a:t>
                </a:r>
                <a:r>
                  <a:rPr lang="en-US" sz="2200" dirty="0" smtClean="0"/>
                  <a:t>N</a:t>
                </a:r>
                <a:r>
                  <a:rPr lang="ru-RU" sz="2200" dirty="0" smtClean="0"/>
                  <a:t> </a:t>
                </a:r>
                <a:r>
                  <a:rPr lang="ru-RU" sz="2200" dirty="0"/>
                  <a:t>(</a:t>
                </a:r>
                <a:r>
                  <a:rPr lang="ru-RU" sz="2200" dirty="0" smtClean="0"/>
                  <a:t>определимся, </a:t>
                </a:r>
                <a:r>
                  <a:rPr lang="ru-RU" sz="2200" dirty="0"/>
                  <a:t>сколько испытаний будет в задаче</a:t>
                </a:r>
                <a:r>
                  <a:rPr lang="ru-RU" sz="2200" dirty="0" smtClean="0"/>
                  <a:t>).</a:t>
                </a:r>
              </a:p>
              <a:p>
                <a:pPr marL="128016" lvl="1" indent="0">
                  <a:buNone/>
                </a:pPr>
                <a:r>
                  <a:rPr lang="ru-RU" sz="2200" dirty="0"/>
                  <a:t>4. </a:t>
                </a:r>
                <a:r>
                  <a:rPr lang="ru-RU" sz="2200" dirty="0" smtClean="0"/>
                  <a:t>Зададим m</a:t>
                </a:r>
                <a:r>
                  <a:rPr lang="en-US" sz="2200" dirty="0" smtClean="0"/>
                  <a:t> </a:t>
                </a:r>
                <a:r>
                  <a:rPr lang="ru-RU" sz="2200" dirty="0" smtClean="0"/>
                  <a:t>=</a:t>
                </a:r>
                <a:r>
                  <a:rPr lang="en-US" sz="2200" dirty="0" smtClean="0"/>
                  <a:t> </a:t>
                </a:r>
                <a:r>
                  <a:rPr lang="ru-RU" sz="2200" dirty="0" smtClean="0"/>
                  <a:t>0 </a:t>
                </a:r>
                <a:r>
                  <a:rPr lang="ru-RU" sz="2200" dirty="0"/>
                  <a:t>(начальное значение точек, попавших в область фигуры. Переменная m будет выполнять функцию счетчика в алгоритме</a:t>
                </a:r>
                <a:r>
                  <a:rPr lang="ru-RU" sz="2200" dirty="0" smtClean="0"/>
                  <a:t>)</a:t>
                </a:r>
                <a:r>
                  <a:rPr lang="en-US" sz="2200" dirty="0" smtClean="0"/>
                  <a:t>.</a:t>
                </a:r>
              </a:p>
              <a:p>
                <a:pPr marL="128016" lvl="1" indent="0">
                  <a:buNone/>
                </a:pPr>
                <a:r>
                  <a:rPr lang="en-US" sz="2200" dirty="0" smtClean="0"/>
                  <a:t>5. </a:t>
                </a:r>
                <a:r>
                  <a:rPr lang="ru-RU" sz="2200" dirty="0" smtClean="0"/>
                  <a:t>Далее в цикле от 0 до </a:t>
                </a:r>
                <a:r>
                  <a:rPr lang="en-US" sz="2200" dirty="0" smtClean="0"/>
                  <a:t>n </a:t>
                </a:r>
                <a:r>
                  <a:rPr lang="ru-RU" sz="2200" dirty="0" smtClean="0"/>
                  <a:t>случайно генерируем</a:t>
                </a:r>
                <a:r>
                  <a:rPr lang="en-US" sz="2200" dirty="0" smtClean="0"/>
                  <a:t> </a:t>
                </a:r>
                <a:r>
                  <a:rPr lang="ru-RU" sz="2200" dirty="0" smtClean="0"/>
                  <a:t>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200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ru-RU" sz="2200" dirty="0" smtClean="0"/>
                  <a:t>и проверяем, попала ли получившаяся точка </a:t>
                </a:r>
                <a14:m>
                  <m:oMath xmlns:m="http://schemas.openxmlformats.org/officeDocument/2006/math">
                    <m:r>
                      <a:rPr lang="ru-RU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/>
                  <a:t> </a:t>
                </a:r>
                <a:r>
                  <a:rPr lang="ru-RU" sz="2200" dirty="0" smtClean="0"/>
                  <a:t>в искомую фигуру. Если да, то обновляем счётчик.</a:t>
                </a:r>
              </a:p>
              <a:p>
                <a:pPr marL="128016" lvl="1" indent="0">
                  <a:buNone/>
                </a:pPr>
                <a:r>
                  <a:rPr lang="ru-RU" sz="2200" dirty="0" smtClean="0"/>
                  <a:t>6. Рассчитываем площадь искомой фигуры по формулам из предыдущих слайдов.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9" y="2211832"/>
                <a:ext cx="9593071" cy="4419600"/>
              </a:xfrm>
              <a:blipFill>
                <a:blip r:embed="rId2"/>
                <a:stretch>
                  <a:fillRect t="-17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82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latin typeface="Bahnschrift Light" panose="020B0502040204020203" pitchFamily="34" charset="0"/>
              </a:rPr>
              <a:t>БиблиотекА</a:t>
            </a:r>
            <a:r>
              <a:rPr lang="en-US" dirty="0" smtClean="0">
                <a:latin typeface="Bahnschrift Light" panose="020B0502040204020203" pitchFamily="34" charset="0"/>
              </a:rPr>
              <a:t> GNUPLOT</a:t>
            </a:r>
            <a:endParaRPr lang="ru-R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78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267</TotalTime>
  <Words>858</Words>
  <Application>Microsoft Office PowerPoint</Application>
  <PresentationFormat>Широкоэкранный</PresentationFormat>
  <Paragraphs>105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1" baseType="lpstr">
      <vt:lpstr>Bahnschrift Light</vt:lpstr>
      <vt:lpstr>Calibri</vt:lpstr>
      <vt:lpstr>Cambria Math</vt:lpstr>
      <vt:lpstr>Times New Roman</vt:lpstr>
      <vt:lpstr>Tw Cen MT</vt:lpstr>
      <vt:lpstr>Tw Cen MT Condensed</vt:lpstr>
      <vt:lpstr>Wingdings 3</vt:lpstr>
      <vt:lpstr>Интеграл</vt:lpstr>
      <vt:lpstr>Методы Монте-Карло</vt:lpstr>
      <vt:lpstr>Содержание</vt:lpstr>
      <vt:lpstr>Методы и алгоритмы</vt:lpstr>
      <vt:lpstr>Что такое метод Монте-Карло</vt:lpstr>
      <vt:lpstr>Использование метода Монте-Карло для вычисления площади фигуры</vt:lpstr>
      <vt:lpstr>Использование метода Монте-Карло для вычисления площади фигуры</vt:lpstr>
      <vt:lpstr>Использование метода Монте-Карло для вычисления площади фигуры</vt:lpstr>
      <vt:lpstr>Алгоритм вычисления площади фигуры с помощью метода Монте-Карло</vt:lpstr>
      <vt:lpstr>БиблиотекА GNUPLOT</vt:lpstr>
      <vt:lpstr>Установка GNUPLOT </vt:lpstr>
      <vt:lpstr>GNUPLOT и его применение</vt:lpstr>
      <vt:lpstr>Презентация PowerPoint</vt:lpstr>
      <vt:lpstr>GNUPLOT и его применение</vt:lpstr>
      <vt:lpstr>Презентация PowerPoint</vt:lpstr>
      <vt:lpstr>GNUPLOT и его применение</vt:lpstr>
      <vt:lpstr>команды GNUPLOT</vt:lpstr>
      <vt:lpstr>команды GNUPLOT</vt:lpstr>
      <vt:lpstr>Реализация GNUPLOT в си</vt:lpstr>
      <vt:lpstr>Реализация GNUPLOT в си</vt:lpstr>
      <vt:lpstr>Реализация GNUPLOT в си</vt:lpstr>
      <vt:lpstr>лабораторная работа</vt:lpstr>
      <vt:lpstr>задание</vt:lpstr>
      <vt:lpstr>Разбалловка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Монте-Карло</dc:title>
  <dc:creator>Никита</dc:creator>
  <cp:lastModifiedBy>Student</cp:lastModifiedBy>
  <cp:revision>21</cp:revision>
  <dcterms:created xsi:type="dcterms:W3CDTF">2022-04-15T11:25:13Z</dcterms:created>
  <dcterms:modified xsi:type="dcterms:W3CDTF">2023-04-15T08:35:52Z</dcterms:modified>
</cp:coreProperties>
</file>