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hgh8LP+Wcf5f/oDQ/xb3Ek2Zx+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7DCFFD-962B-4942-B155-4FB5F9E157BF}">
  <a:tblStyle styleId="{047DCFFD-962B-4942-B155-4FB5F9E157B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b="off" i="off"/>
      <a:tcStyle>
        <a:fill>
          <a:solidFill>
            <a:srgbClr val="FCDCCE"/>
          </a:solidFill>
        </a:fill>
      </a:tcStyle>
    </a:band1H>
    <a:band2H>
      <a:tcTxStyle b="off" i="off"/>
    </a:band2H>
    <a:band1V>
      <a:tcTxStyle b="off" i="off"/>
      <a:tcStyle>
        <a:fill>
          <a:solidFill>
            <a:srgbClr val="FCDCCE"/>
          </a:solidFill>
        </a:fill>
      </a:tcStyle>
    </a:band1V>
    <a:band2V>
      <a:tcTxStyle b="off" i="off"/>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 styleId="{068A52F1-3DA3-4A90-8F23-A2204E76F881}" styleName="Table_1">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6">
              <a:alpha val="20000"/>
            </a:schemeClr>
          </a:solidFill>
        </a:fill>
      </a:tcStyle>
    </a:band1H>
    <a:band2H>
      <a:tcTxStyle b="off" i="off"/>
    </a:band2H>
    <a:band1V>
      <a:tcTxStyle b="off" i="off"/>
      <a:tcStyle>
        <a:fill>
          <a:solidFill>
            <a:schemeClr val="accent6">
              <a:alpha val="20000"/>
            </a:schemeClr>
          </a:solidFill>
        </a:fill>
      </a:tcStyle>
    </a:band1V>
    <a:band2V>
      <a:tcTxStyle b="off" i="off"/>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 styleId="{0C6553D9-6CCF-46DB-9D73-2078B1CF1FC0}"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f4f0573d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13f4f0573d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f30ca0284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f30ca028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f30ca028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f30ca028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 name="Shape 11"/>
        <p:cNvGrpSpPr/>
        <p:nvPr/>
      </p:nvGrpSpPr>
      <p:grpSpPr>
        <a:xfrm>
          <a:off x="0" y="0"/>
          <a:ext cx="0" cy="0"/>
          <a:chOff x="0" y="0"/>
          <a:chExt cx="0" cy="0"/>
        </a:xfrm>
      </p:grpSpPr>
      <p:pic>
        <p:nvPicPr>
          <p:cNvPr descr="portada-gobierno.png" id="12" name="Google Shape;12;p2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39" name="Shape 39"/>
        <p:cNvGrpSpPr/>
        <p:nvPr/>
      </p:nvGrpSpPr>
      <p:grpSpPr>
        <a:xfrm>
          <a:off x="0" y="0"/>
          <a:ext cx="0" cy="0"/>
          <a:chOff x="0" y="0"/>
          <a:chExt cx="0" cy="0"/>
        </a:xfrm>
      </p:grpSpPr>
      <p:sp>
        <p:nvSpPr>
          <p:cNvPr id="40" name="Google Shape;40;p2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9"/>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2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45" name="Shape 45"/>
        <p:cNvGrpSpPr/>
        <p:nvPr/>
      </p:nvGrpSpPr>
      <p:grpSpPr>
        <a:xfrm>
          <a:off x="0" y="0"/>
          <a:ext cx="0" cy="0"/>
          <a:chOff x="0" y="0"/>
          <a:chExt cx="0" cy="0"/>
        </a:xfrm>
      </p:grpSpPr>
      <p:sp>
        <p:nvSpPr>
          <p:cNvPr id="46" name="Google Shape;46;p30"/>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 name="Google Shape;48;p3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Encabezado de sección">
    <p:spTree>
      <p:nvGrpSpPr>
        <p:cNvPr id="13" name="Shape 13"/>
        <p:cNvGrpSpPr/>
        <p:nvPr/>
      </p:nvGrpSpPr>
      <p:grpSpPr>
        <a:xfrm>
          <a:off x="0" y="0"/>
          <a:ext cx="0" cy="0"/>
          <a:chOff x="0" y="0"/>
          <a:chExt cx="0" cy="0"/>
        </a:xfrm>
      </p:grpSpPr>
      <p:pic>
        <p:nvPicPr>
          <p:cNvPr descr="interna.png" id="14" name="Google Shape;14;p2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15" name="Shape 15"/>
        <p:cNvGrpSpPr/>
        <p:nvPr/>
      </p:nvGrpSpPr>
      <p:grpSpPr>
        <a:xfrm>
          <a:off x="0" y="0"/>
          <a:ext cx="0" cy="0"/>
          <a:chOff x="0" y="0"/>
          <a:chExt cx="0" cy="0"/>
        </a:xfrm>
      </p:grpSpPr>
      <p:pic>
        <p:nvPicPr>
          <p:cNvPr descr="interna-con-franja.png" id="16" name="Google Shape;16;p2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pic>
        <p:nvPicPr>
          <p:cNvPr descr="cierre.png" id="18" name="Google Shape;18;p2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9" name="Shape 19"/>
        <p:cNvGrpSpPr/>
        <p:nvPr/>
      </p:nvGrpSpPr>
      <p:grpSpPr>
        <a:xfrm>
          <a:off x="0" y="0"/>
          <a:ext cx="0" cy="0"/>
          <a:chOff x="0" y="0"/>
          <a:chExt cx="0" cy="0"/>
        </a:xfrm>
      </p:grpSpPr>
      <p:pic>
        <p:nvPicPr>
          <p:cNvPr descr="portada.png" id="20" name="Google Shape;20;p24"/>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p:cSld name="Dos objetos">
    <p:spTree>
      <p:nvGrpSpPr>
        <p:cNvPr id="21" name="Shape 21"/>
        <p:cNvGrpSpPr/>
        <p:nvPr/>
      </p:nvGrpSpPr>
      <p:grpSpPr>
        <a:xfrm>
          <a:off x="0" y="0"/>
          <a:ext cx="0" cy="0"/>
          <a:chOff x="0" y="0"/>
          <a:chExt cx="0" cy="0"/>
        </a:xfrm>
      </p:grpSpPr>
      <p:pic>
        <p:nvPicPr>
          <p:cNvPr descr="interna+textura.png" id="22" name="Google Shape;22;p2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23" name="Shape 23"/>
        <p:cNvGrpSpPr/>
        <p:nvPr/>
      </p:nvGrpSpPr>
      <p:grpSpPr>
        <a:xfrm>
          <a:off x="0" y="0"/>
          <a:ext cx="0" cy="0"/>
          <a:chOff x="0" y="0"/>
          <a:chExt cx="0" cy="0"/>
        </a:xfrm>
      </p:grpSpPr>
      <p:pic>
        <p:nvPicPr>
          <p:cNvPr descr="interna-naranja.png" id="24" name="Google Shape;24;p2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25" name="Shape 25"/>
        <p:cNvGrpSpPr/>
        <p:nvPr/>
      </p:nvGrpSpPr>
      <p:grpSpPr>
        <a:xfrm>
          <a:off x="0" y="0"/>
          <a:ext cx="0" cy="0"/>
          <a:chOff x="0" y="0"/>
          <a:chExt cx="0" cy="0"/>
        </a:xfrm>
      </p:grpSpPr>
      <p:sp>
        <p:nvSpPr>
          <p:cNvPr id="26" name="Google Shape;26;p27"/>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7"/>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8" name="Google Shape;28;p27"/>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 name="Google Shape;29;p2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32" name="Shape 32"/>
        <p:cNvGrpSpPr/>
        <p:nvPr/>
      </p:nvGrpSpPr>
      <p:grpSpPr>
        <a:xfrm>
          <a:off x="0" y="0"/>
          <a:ext cx="0" cy="0"/>
          <a:chOff x="0" y="0"/>
          <a:chExt cx="0" cy="0"/>
        </a:xfrm>
      </p:grpSpPr>
      <p:sp>
        <p:nvSpPr>
          <p:cNvPr id="33" name="Google Shape;33;p2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8"/>
          <p:cNvSpPr/>
          <p:nvPr>
            <p:ph idx="2" type="pic"/>
          </p:nvPr>
        </p:nvSpPr>
        <p:spPr>
          <a:xfrm>
            <a:off x="1792288" y="459581"/>
            <a:ext cx="5486400" cy="3086100"/>
          </a:xfrm>
          <a:prstGeom prst="rect">
            <a:avLst/>
          </a:prstGeom>
          <a:noFill/>
          <a:ln>
            <a:noFill/>
          </a:ln>
        </p:spPr>
      </p:sp>
      <p:sp>
        <p:nvSpPr>
          <p:cNvPr id="35" name="Google Shape;35;p28"/>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6" name="Google Shape;36;p2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463843" y="943308"/>
            <a:ext cx="2757000" cy="954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800"/>
              <a:buFont typeface="Arial"/>
              <a:buNone/>
            </a:pPr>
            <a:r>
              <a:rPr b="1" i="0" lang="es-CO" sz="2800" u="none" cap="none" strike="noStrike">
                <a:solidFill>
                  <a:srgbClr val="3F3F3F"/>
                </a:solidFill>
                <a:latin typeface="Calibri"/>
                <a:ea typeface="Calibri"/>
                <a:cs typeface="Calibri"/>
                <a:sym typeface="Calibri"/>
              </a:rPr>
              <a:t>Nombre</a:t>
            </a:r>
            <a:endParaRPr b="1" i="0" sz="2800" u="none" cap="none" strike="noStrike">
              <a:solidFill>
                <a:srgbClr val="3F3F3F"/>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800"/>
              <a:buFont typeface="Arial"/>
              <a:buNone/>
            </a:pPr>
            <a:r>
              <a:rPr b="1" i="0" lang="es-CO" sz="2800" u="none" cap="none" strike="noStrike">
                <a:solidFill>
                  <a:srgbClr val="3F3F3F"/>
                </a:solidFill>
                <a:latin typeface="Calibri"/>
                <a:ea typeface="Calibri"/>
                <a:cs typeface="Calibri"/>
                <a:sym typeface="Calibri"/>
              </a:rPr>
              <a:t> Proyecto</a:t>
            </a:r>
            <a:endParaRPr b="1" i="0" sz="2800" u="none" cap="none" strike="noStrike">
              <a:solidFill>
                <a:srgbClr val="3F3F3F"/>
              </a:solidFill>
              <a:latin typeface="Calibri"/>
              <a:ea typeface="Calibri"/>
              <a:cs typeface="Calibri"/>
              <a:sym typeface="Calibri"/>
            </a:endParaRPr>
          </a:p>
        </p:txBody>
      </p:sp>
      <p:sp>
        <p:nvSpPr>
          <p:cNvPr id="56" name="Google Shape;56;p1"/>
          <p:cNvSpPr txBox="1"/>
          <p:nvPr/>
        </p:nvSpPr>
        <p:spPr>
          <a:xfrm>
            <a:off x="564199" y="1808700"/>
            <a:ext cx="44097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Integrantes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Brayan Steven Sanchez Cortes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Johan Steven Roa Ballesteros</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Yeison David Suarez Palma</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0"/>
          <p:cNvSpPr txBox="1"/>
          <p:nvPr/>
        </p:nvSpPr>
        <p:spPr>
          <a:xfrm>
            <a:off x="291830" y="1638552"/>
            <a:ext cx="885217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s-CO" sz="4400" u="none" cap="none" strike="noStrike">
                <a:solidFill>
                  <a:srgbClr val="3F3F3F"/>
                </a:solidFill>
                <a:latin typeface="Calibri"/>
                <a:ea typeface="Calibri"/>
                <a:cs typeface="Calibri"/>
                <a:sym typeface="Calibri"/>
              </a:rPr>
              <a:t>Soporte recolección de información:</a:t>
            </a:r>
            <a:endParaRPr b="1" i="0" sz="4400" u="none" cap="none" strike="noStrike">
              <a:solidFill>
                <a:srgbClr val="3F3F3F"/>
              </a:solidFill>
              <a:latin typeface="Calibri"/>
              <a:ea typeface="Calibri"/>
              <a:cs typeface="Calibri"/>
              <a:sym typeface="Calibri"/>
            </a:endParaRPr>
          </a:p>
        </p:txBody>
      </p:sp>
      <p:sp>
        <p:nvSpPr>
          <p:cNvPr id="111" name="Google Shape;111;p10"/>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1"/>
          <p:cNvSpPr txBox="1"/>
          <p:nvPr/>
        </p:nvSpPr>
        <p:spPr>
          <a:xfrm>
            <a:off x="428017" y="252918"/>
            <a:ext cx="546944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Recolección de información:</a:t>
            </a:r>
            <a:endParaRPr b="0" i="0" sz="3600" u="none" cap="none" strike="noStrike">
              <a:solidFill>
                <a:schemeClr val="lt1"/>
              </a:solidFill>
              <a:latin typeface="Calibri"/>
              <a:ea typeface="Calibri"/>
              <a:cs typeface="Calibri"/>
              <a:sym typeface="Calibri"/>
            </a:endParaRPr>
          </a:p>
        </p:txBody>
      </p:sp>
      <p:graphicFrame>
        <p:nvGraphicFramePr>
          <p:cNvPr id="117" name="Google Shape;117;p11"/>
          <p:cNvGraphicFramePr/>
          <p:nvPr/>
        </p:nvGraphicFramePr>
        <p:xfrm>
          <a:off x="1345502" y="1180380"/>
          <a:ext cx="3000000" cy="3000000"/>
        </p:xfrm>
        <a:graphic>
          <a:graphicData uri="http://schemas.openxmlformats.org/drawingml/2006/table">
            <a:tbl>
              <a:tblPr bandRow="1" firstRow="1">
                <a:noFill/>
                <a:tableStyleId>{047DCFFD-962B-4942-B155-4FB5F9E157BF}</a:tableStyleId>
              </a:tblPr>
              <a:tblGrid>
                <a:gridCol w="6096000"/>
              </a:tblGrid>
              <a:tr h="466550">
                <a:tc>
                  <a:txBody>
                    <a:bodyPr/>
                    <a:lstStyle/>
                    <a:p>
                      <a:pPr indent="0" lvl="0" marL="0" marR="0" rtl="0" algn="ctr">
                        <a:lnSpc>
                          <a:spcPct val="100000"/>
                        </a:lnSpc>
                        <a:spcBef>
                          <a:spcPts val="0"/>
                        </a:spcBef>
                        <a:spcAft>
                          <a:spcPts val="0"/>
                        </a:spcAft>
                        <a:buClr>
                          <a:srgbClr val="000000"/>
                        </a:buClr>
                        <a:buSzPts val="1800"/>
                        <a:buFont typeface="Arial"/>
                        <a:buNone/>
                      </a:pPr>
                      <a:r>
                        <a:rPr lang="es-CO" sz="1800" u="none" cap="none" strike="noStrike"/>
                        <a:t>Ficha técnica</a:t>
                      </a:r>
                      <a:endParaRPr sz="1800" u="none" cap="none" strike="noStrike"/>
                    </a:p>
                  </a:txBody>
                  <a:tcPr marT="45725" marB="45725" marR="91450" marL="91450"/>
                </a:tc>
              </a:tr>
              <a:tr h="30477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118" name="Google Shape;118;p11"/>
          <p:cNvGraphicFramePr/>
          <p:nvPr/>
        </p:nvGraphicFramePr>
        <p:xfrm>
          <a:off x="1345502" y="1627629"/>
          <a:ext cx="3000000" cy="3000000"/>
        </p:xfrm>
        <a:graphic>
          <a:graphicData uri="http://schemas.openxmlformats.org/drawingml/2006/table">
            <a:tbl>
              <a:tblPr bandRow="1" firstRow="1">
                <a:noFill/>
                <a:tableStyleId>{068A52F1-3DA3-4A90-8F23-A2204E76F881}</a:tableStyleId>
              </a:tblPr>
              <a:tblGrid>
                <a:gridCol w="3048000"/>
                <a:gridCol w="3048000"/>
              </a:tblGrid>
              <a:tr h="433575">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Nombre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0" lang="es-CO" sz="1800" u="none" cap="none" strike="noStrike"/>
                        <a:t>J.A COMPUTADORES</a:t>
                      </a:r>
                      <a:endParaRPr b="0" sz="18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Razón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J.A Computadores</a:t>
                      </a:r>
                      <a:endParaRPr sz="18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Domicilio social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CALLE 51 #9-30 SUR</a:t>
                      </a:r>
                      <a:endParaRPr sz="18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Teléfono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3162895165</a:t>
                      </a:r>
                      <a:endParaRPr sz="18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Email</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Servicios principales</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Venta de accesorios computacionales y Mantenimiento </a:t>
                      </a:r>
                      <a:endParaRPr sz="1800" u="none" cap="none" strike="noStrike"/>
                    </a:p>
                  </a:txBody>
                  <a:tcPr marT="45725" marB="45725" marR="91450" marL="91450"/>
                </a:tc>
              </a:tr>
              <a:tr h="433575">
                <a:tc>
                  <a:txBody>
                    <a:bodyPr/>
                    <a:lstStyle/>
                    <a:p>
                      <a:pPr indent="0" lvl="0" marL="0" marR="0" rtl="0" algn="l">
                        <a:lnSpc>
                          <a:spcPct val="100000"/>
                        </a:lnSpc>
                        <a:spcBef>
                          <a:spcPts val="0"/>
                        </a:spcBef>
                        <a:spcAft>
                          <a:spcPts val="0"/>
                        </a:spcAft>
                        <a:buClr>
                          <a:srgbClr val="000000"/>
                        </a:buClr>
                        <a:buSzPts val="1800"/>
                        <a:buFont typeface="Arial"/>
                        <a:buNone/>
                      </a:pPr>
                      <a:r>
                        <a:rPr b="1" lang="es-CO" sz="1800" u="none" cap="none" strike="noStrike"/>
                        <a:t>Persona de contacto</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s-CO" sz="1800" u="none" cap="none" strike="noStrike"/>
                        <a:t>Daniel Alarcon </a:t>
                      </a:r>
                      <a:endParaRPr sz="18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txBox="1"/>
          <p:nvPr/>
        </p:nvSpPr>
        <p:spPr>
          <a:xfrm>
            <a:off x="428040" y="252925"/>
            <a:ext cx="76677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Técnicas de E-licitación</a:t>
            </a:r>
            <a:endParaRPr b="0" i="0" sz="3600" u="none" cap="none" strike="noStrike">
              <a:solidFill>
                <a:schemeClr val="lt1"/>
              </a:solidFill>
              <a:latin typeface="Calibri"/>
              <a:ea typeface="Calibri"/>
              <a:cs typeface="Calibri"/>
              <a:sym typeface="Calibri"/>
            </a:endParaRPr>
          </a:p>
        </p:txBody>
      </p:sp>
      <p:sp>
        <p:nvSpPr>
          <p:cNvPr id="124" name="Google Shape;124;p12"/>
          <p:cNvSpPr txBox="1"/>
          <p:nvPr/>
        </p:nvSpPr>
        <p:spPr>
          <a:xfrm>
            <a:off x="174925" y="1228100"/>
            <a:ext cx="7540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Calibri"/>
                <a:ea typeface="Calibri"/>
                <a:cs typeface="Calibri"/>
                <a:sym typeface="Calibri"/>
              </a:rPr>
              <a:t>La técnica de recolección de datos que se usó fue la entrevista junto a una serie de preguntas: </a:t>
            </a:r>
            <a:endParaRPr b="0" i="0" sz="1400" u="none" cap="none" strike="noStrike">
              <a:solidFill>
                <a:srgbClr val="000000"/>
              </a:solidFill>
              <a:latin typeface="Calibri"/>
              <a:ea typeface="Calibri"/>
              <a:cs typeface="Calibri"/>
              <a:sym typeface="Calibri"/>
            </a:endParaRPr>
          </a:p>
        </p:txBody>
      </p:sp>
      <p:sp>
        <p:nvSpPr>
          <p:cNvPr id="125" name="Google Shape;125;p12"/>
          <p:cNvSpPr txBox="1"/>
          <p:nvPr/>
        </p:nvSpPr>
        <p:spPr>
          <a:xfrm>
            <a:off x="61875" y="1743575"/>
            <a:ext cx="3569700" cy="316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000"/>
              <a:buFont typeface="Arial"/>
              <a:buNone/>
            </a:pPr>
            <a:r>
              <a:rPr b="0" i="0" lang="es-CO" sz="700" u="none" cap="none" strike="noStrike">
                <a:solidFill>
                  <a:srgbClr val="000000"/>
                </a:solidFill>
                <a:latin typeface="Arial"/>
                <a:ea typeface="Arial"/>
                <a:cs typeface="Arial"/>
                <a:sym typeface="Arial"/>
              </a:rPr>
              <a:t>1- ¿Qué beneficios obtendría su empresa al recibir un inventario?</a:t>
            </a:r>
            <a:endParaRPr b="0" i="0" sz="7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000"/>
              <a:buFont typeface="Arial"/>
              <a:buNone/>
            </a:pPr>
            <a:r>
              <a:rPr b="0" i="0" lang="es-CO" sz="700" u="none" cap="none" strike="noStrike">
                <a:solidFill>
                  <a:srgbClr val="000000"/>
                </a:solidFill>
                <a:latin typeface="Arial"/>
                <a:ea typeface="Arial"/>
                <a:cs typeface="Arial"/>
                <a:sym typeface="Arial"/>
              </a:rPr>
              <a:t>2- ¿Qué productos maneja con más frecuencia?</a:t>
            </a:r>
            <a:endParaRPr b="0" i="0" sz="7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000"/>
              <a:buFont typeface="Arial"/>
              <a:buNone/>
            </a:pPr>
            <a:r>
              <a:rPr b="0" i="0" lang="es-CO" sz="700" u="none" cap="none" strike="noStrike">
                <a:solidFill>
                  <a:srgbClr val="000000"/>
                </a:solidFill>
                <a:latin typeface="Arial"/>
                <a:ea typeface="Arial"/>
                <a:cs typeface="Arial"/>
                <a:sym typeface="Arial"/>
              </a:rPr>
              <a:t>3- ¿Qué tipo de mantenimiento es su especialidad?</a:t>
            </a:r>
            <a:endParaRPr b="0" i="0" sz="7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000"/>
              <a:buFont typeface="Arial"/>
              <a:buNone/>
            </a:pPr>
            <a:r>
              <a:rPr b="0" i="0" lang="es-CO" sz="700" u="none" cap="none" strike="noStrike">
                <a:solidFill>
                  <a:srgbClr val="000000"/>
                </a:solidFill>
                <a:latin typeface="Arial"/>
                <a:ea typeface="Arial"/>
                <a:cs typeface="Arial"/>
                <a:sym typeface="Arial"/>
              </a:rPr>
              <a:t>4- ¿Cuáles son los requisitos que debe de cumplir una garantía para que esta se haga efectiva?</a:t>
            </a:r>
            <a:endParaRPr b="0" i="0" sz="7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000"/>
              <a:buFont typeface="Arial"/>
              <a:buNone/>
            </a:pPr>
            <a:r>
              <a:rPr b="0" i="0" lang="es-CO" sz="700" u="none" cap="none" strike="noStrike">
                <a:solidFill>
                  <a:srgbClr val="000000"/>
                </a:solidFill>
                <a:latin typeface="Arial"/>
                <a:ea typeface="Arial"/>
                <a:cs typeface="Arial"/>
                <a:sym typeface="Arial"/>
              </a:rPr>
              <a:t>5- ¿Quiénes son los que tienen acceso al inventario?</a:t>
            </a:r>
            <a:endParaRPr b="0" i="0" sz="7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000"/>
              <a:buFont typeface="Arial"/>
              <a:buNone/>
            </a:pPr>
            <a:r>
              <a:rPr b="0" i="0" lang="es-CO" sz="700" u="none" cap="none" strike="noStrike">
                <a:solidFill>
                  <a:srgbClr val="000000"/>
                </a:solidFill>
                <a:latin typeface="Arial"/>
                <a:ea typeface="Arial"/>
                <a:cs typeface="Arial"/>
                <a:sym typeface="Arial"/>
              </a:rPr>
              <a:t>6- ¿El programa le puede recordar el servicio de los mantenimientos pendientes a realizar?</a:t>
            </a:r>
            <a:endParaRPr b="0" i="0" sz="7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000"/>
              <a:buFont typeface="Arial"/>
              <a:buNone/>
            </a:pPr>
            <a:r>
              <a:rPr b="0" i="0" lang="es-CO" sz="700" u="none" cap="none" strike="noStrike">
                <a:solidFill>
                  <a:srgbClr val="000000"/>
                </a:solidFill>
                <a:latin typeface="Arial"/>
                <a:ea typeface="Arial"/>
                <a:cs typeface="Arial"/>
                <a:sym typeface="Arial"/>
              </a:rPr>
              <a:t>7- ¿Qué nivel de control requiere sobre los inventarios?</a:t>
            </a:r>
            <a:endParaRPr b="0" i="0" sz="7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000"/>
              <a:buFont typeface="Arial"/>
              <a:buNone/>
            </a:pPr>
            <a:r>
              <a:rPr b="0" i="0" lang="es-CO" sz="700" u="none" cap="none" strike="noStrike">
                <a:solidFill>
                  <a:srgbClr val="000000"/>
                </a:solidFill>
                <a:latin typeface="Arial"/>
                <a:ea typeface="Arial"/>
                <a:cs typeface="Arial"/>
                <a:sym typeface="Arial"/>
              </a:rPr>
              <a:t>8- ¿Cuáles son los proveedores de la empresa o donde están ubicados?</a:t>
            </a:r>
            <a:endParaRPr b="0" i="0" sz="7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000"/>
              <a:buFont typeface="Arial"/>
              <a:buNone/>
            </a:pPr>
            <a:r>
              <a:rPr b="0" i="0" lang="es-CO" sz="700" u="none" cap="none" strike="noStrike">
                <a:solidFill>
                  <a:srgbClr val="000000"/>
                </a:solidFill>
                <a:latin typeface="Arial"/>
                <a:ea typeface="Arial"/>
                <a:cs typeface="Arial"/>
                <a:sym typeface="Arial"/>
              </a:rPr>
              <a:t>9- ¿le gustaría que el sistema de información genere una factura eléctrica a la hora de que el producto salga del inventario?</a:t>
            </a:r>
            <a:endParaRPr b="0" i="0" sz="7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000"/>
              <a:buFont typeface="Arial"/>
              <a:buNone/>
            </a:pPr>
            <a:r>
              <a:rPr b="0" i="0" lang="es-CO" sz="700" u="none" cap="none" strike="noStrike">
                <a:solidFill>
                  <a:srgbClr val="000000"/>
                </a:solidFill>
                <a:latin typeface="Arial"/>
                <a:ea typeface="Arial"/>
                <a:cs typeface="Arial"/>
                <a:sym typeface="Arial"/>
              </a:rPr>
              <a:t>10- ¿Qué recomendaciones ofrecería para mejorar nuestro servicio?</a:t>
            </a:r>
            <a:endParaRPr b="0" i="0" sz="700" u="none" cap="none" strike="noStrike">
              <a:solidFill>
                <a:srgbClr val="000000"/>
              </a:solidFill>
              <a:latin typeface="Arial"/>
              <a:ea typeface="Arial"/>
              <a:cs typeface="Arial"/>
              <a:sym typeface="Arial"/>
            </a:endParaRPr>
          </a:p>
        </p:txBody>
      </p:sp>
      <p:pic>
        <p:nvPicPr>
          <p:cNvPr id="126" name="Google Shape;126;p12"/>
          <p:cNvPicPr preferRelativeResize="0"/>
          <p:nvPr/>
        </p:nvPicPr>
        <p:blipFill>
          <a:blip r:embed="rId3">
            <a:alphaModFix/>
          </a:blip>
          <a:stretch>
            <a:fillRect/>
          </a:stretch>
        </p:blipFill>
        <p:spPr>
          <a:xfrm>
            <a:off x="3404775" y="1628300"/>
            <a:ext cx="2673651" cy="1997950"/>
          </a:xfrm>
          <a:prstGeom prst="rect">
            <a:avLst/>
          </a:prstGeom>
          <a:noFill/>
          <a:ln>
            <a:noFill/>
          </a:ln>
        </p:spPr>
      </p:pic>
      <p:pic>
        <p:nvPicPr>
          <p:cNvPr id="127" name="Google Shape;127;p12"/>
          <p:cNvPicPr preferRelativeResize="0"/>
          <p:nvPr/>
        </p:nvPicPr>
        <p:blipFill>
          <a:blip r:embed="rId4">
            <a:alphaModFix/>
          </a:blip>
          <a:stretch>
            <a:fillRect/>
          </a:stretch>
        </p:blipFill>
        <p:spPr>
          <a:xfrm>
            <a:off x="6214475" y="3036825"/>
            <a:ext cx="2838775" cy="1934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3f4f0573df_0_0"/>
          <p:cNvSpPr txBox="1"/>
          <p:nvPr/>
        </p:nvSpPr>
        <p:spPr>
          <a:xfrm>
            <a:off x="428040" y="252925"/>
            <a:ext cx="7667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s-CO" sz="3600">
                <a:solidFill>
                  <a:schemeClr val="lt1"/>
                </a:solidFill>
                <a:latin typeface="Calibri"/>
                <a:ea typeface="Calibri"/>
                <a:cs typeface="Calibri"/>
                <a:sym typeface="Calibri"/>
              </a:rPr>
              <a:t>Historias de </a:t>
            </a:r>
            <a:r>
              <a:rPr lang="es-CO" sz="3600">
                <a:solidFill>
                  <a:schemeClr val="lt1"/>
                </a:solidFill>
                <a:latin typeface="Calibri"/>
                <a:ea typeface="Calibri"/>
                <a:cs typeface="Calibri"/>
                <a:sym typeface="Calibri"/>
              </a:rPr>
              <a:t>Usuario</a:t>
            </a:r>
            <a:endParaRPr b="0" i="0" sz="3600" u="none" cap="none" strike="noStrike">
              <a:solidFill>
                <a:schemeClr val="lt1"/>
              </a:solidFill>
              <a:latin typeface="Calibri"/>
              <a:ea typeface="Calibri"/>
              <a:cs typeface="Calibri"/>
              <a:sym typeface="Calibri"/>
            </a:endParaRPr>
          </a:p>
        </p:txBody>
      </p:sp>
      <p:pic>
        <p:nvPicPr>
          <p:cNvPr id="133" name="Google Shape;133;g13f4f0573df_0_0"/>
          <p:cNvPicPr preferRelativeResize="0"/>
          <p:nvPr/>
        </p:nvPicPr>
        <p:blipFill>
          <a:blip r:embed="rId3">
            <a:alphaModFix/>
          </a:blip>
          <a:stretch>
            <a:fillRect/>
          </a:stretch>
        </p:blipFill>
        <p:spPr>
          <a:xfrm>
            <a:off x="152400" y="1145575"/>
            <a:ext cx="8839201" cy="37123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nvSpPr>
        <p:spPr>
          <a:xfrm>
            <a:off x="428017" y="252918"/>
            <a:ext cx="44477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Diagrama de procesos:</a:t>
            </a:r>
            <a:endParaRPr b="0" i="0" sz="3600" u="none" cap="none" strike="noStrike">
              <a:solidFill>
                <a:schemeClr val="lt1"/>
              </a:solidFill>
              <a:latin typeface="Calibri"/>
              <a:ea typeface="Calibri"/>
              <a:cs typeface="Calibri"/>
              <a:sym typeface="Calibri"/>
            </a:endParaRPr>
          </a:p>
        </p:txBody>
      </p:sp>
      <p:sp>
        <p:nvSpPr>
          <p:cNvPr id="139" name="Google Shape;139;p13"/>
          <p:cNvSpPr txBox="1"/>
          <p:nvPr/>
        </p:nvSpPr>
        <p:spPr>
          <a:xfrm>
            <a:off x="838200" y="1635383"/>
            <a:ext cx="7316100" cy="39633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0" name="Google Shape;140;p13"/>
          <p:cNvPicPr preferRelativeResize="0"/>
          <p:nvPr/>
        </p:nvPicPr>
        <p:blipFill>
          <a:blip r:embed="rId3">
            <a:alphaModFix/>
          </a:blip>
          <a:stretch>
            <a:fillRect/>
          </a:stretch>
        </p:blipFill>
        <p:spPr>
          <a:xfrm>
            <a:off x="-54375" y="1635375"/>
            <a:ext cx="10398224" cy="276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nvSpPr>
        <p:spPr>
          <a:xfrm>
            <a:off x="428017" y="252918"/>
            <a:ext cx="51193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Casos de uso de alto nivel:</a:t>
            </a:r>
            <a:endParaRPr b="0" i="0" sz="3600" u="none" cap="none" strike="noStrike">
              <a:solidFill>
                <a:schemeClr val="lt1"/>
              </a:solidFill>
              <a:latin typeface="Calibri"/>
              <a:ea typeface="Calibri"/>
              <a:cs typeface="Calibri"/>
              <a:sym typeface="Calibri"/>
            </a:endParaRPr>
          </a:p>
        </p:txBody>
      </p:sp>
      <p:pic>
        <p:nvPicPr>
          <p:cNvPr id="146" name="Google Shape;146;p14"/>
          <p:cNvPicPr preferRelativeResize="0"/>
          <p:nvPr/>
        </p:nvPicPr>
        <p:blipFill>
          <a:blip r:embed="rId3">
            <a:alphaModFix/>
          </a:blip>
          <a:stretch>
            <a:fillRect/>
          </a:stretch>
        </p:blipFill>
        <p:spPr>
          <a:xfrm>
            <a:off x="1574163" y="1101125"/>
            <a:ext cx="5995677" cy="40423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g13f30ca0284_0_3"/>
          <p:cNvGraphicFramePr/>
          <p:nvPr/>
        </p:nvGraphicFramePr>
        <p:xfrm>
          <a:off x="52150" y="1172725"/>
          <a:ext cx="3000000" cy="3000000"/>
        </p:xfrm>
        <a:graphic>
          <a:graphicData uri="http://schemas.openxmlformats.org/drawingml/2006/table">
            <a:tbl>
              <a:tblPr>
                <a:noFill/>
                <a:tableStyleId>{0C6553D9-6CCF-46DB-9D73-2078B1CF1FC0}</a:tableStyleId>
              </a:tblPr>
              <a:tblGrid>
                <a:gridCol w="843750"/>
                <a:gridCol w="5972750"/>
                <a:gridCol w="1298800"/>
                <a:gridCol w="976525"/>
              </a:tblGrid>
              <a:tr h="338525">
                <a:tc gridSpan="3">
                  <a:txBody>
                    <a:bodyPr/>
                    <a:lstStyle/>
                    <a:p>
                      <a:pPr indent="0" lvl="0" marL="0" rtl="0" algn="ctr">
                        <a:lnSpc>
                          <a:spcPct val="115000"/>
                        </a:lnSpc>
                        <a:spcBef>
                          <a:spcPts val="0"/>
                        </a:spcBef>
                        <a:spcAft>
                          <a:spcPts val="0"/>
                        </a:spcAft>
                        <a:buNone/>
                      </a:pPr>
                      <a:r>
                        <a:rPr b="1" lang="es-CO" sz="1100">
                          <a:latin typeface="Calibri"/>
                          <a:ea typeface="Calibri"/>
                          <a:cs typeface="Calibri"/>
                          <a:sym typeface="Calibri"/>
                        </a:rPr>
                        <a:t>Re</a:t>
                      </a:r>
                      <a:r>
                        <a:rPr b="1" lang="es-CO" sz="1100">
                          <a:latin typeface="Calibri"/>
                          <a:ea typeface="Calibri"/>
                          <a:cs typeface="Calibri"/>
                          <a:sym typeface="Calibri"/>
                        </a:rPr>
                        <a:t>querimientos funcionales por modulo INVENTARIO y Proveedores</a:t>
                      </a:r>
                      <a:endParaRPr b="1" sz="1100">
                        <a:solidFill>
                          <a:srgbClr val="FFFFFF"/>
                        </a:solidFill>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0:0"/>
                      </a:ext>
                    </a:extLst>
                  </a:tcPr>
                </a:tc>
                <a:tc hMerge="1"/>
                <a:tc hMerge="1"/>
                <a:tc>
                  <a:txBody>
                    <a:bodyPr/>
                    <a:lstStyle/>
                    <a:p>
                      <a:pPr indent="0" lvl="0" marL="0" rtl="0" algn="l">
                        <a:spcBef>
                          <a:spcPts val="0"/>
                        </a:spcBef>
                        <a:spcAft>
                          <a:spcPts val="0"/>
                        </a:spcAft>
                        <a:buNone/>
                      </a:pPr>
                      <a:r>
                        <a:t/>
                      </a:r>
                      <a:endParaRPr sz="1100">
                        <a:solidFill>
                          <a:srgbClr val="FFFFFF"/>
                        </a:solidFill>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0:3"/>
                      </a:ext>
                    </a:extLst>
                  </a:tcPr>
                </a:tc>
              </a:tr>
              <a:tr h="338525">
                <a:tc>
                  <a:txBody>
                    <a:bodyPr/>
                    <a:lstStyle/>
                    <a:p>
                      <a:pPr indent="0" lvl="0" marL="0" rtl="0" algn="ctr">
                        <a:lnSpc>
                          <a:spcPct val="115000"/>
                        </a:lnSpc>
                        <a:spcBef>
                          <a:spcPts val="0"/>
                        </a:spcBef>
                        <a:spcAft>
                          <a:spcPts val="0"/>
                        </a:spcAft>
                        <a:buNone/>
                      </a:pPr>
                      <a:r>
                        <a:rPr lang="es-CO" sz="1100">
                          <a:solidFill>
                            <a:srgbClr val="FFFFFF"/>
                          </a:solidFill>
                          <a:latin typeface="Calibri"/>
                          <a:ea typeface="Calibri"/>
                          <a:cs typeface="Calibri"/>
                          <a:sym typeface="Calibri"/>
                        </a:rPr>
                        <a:t>Código</a:t>
                      </a:r>
                      <a:endParaRPr sz="1100">
                        <a:solidFill>
                          <a:srgbClr val="FFFFFF"/>
                        </a:solidFill>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2E75B5"/>
                    </a:solidFill>
                    <a:extLst>
                      <a:ext uri="http://customooxmlschemas.google.com/">
                        <go:slidesCustomData xmlns:go="http://customooxmlschemas.google.com/" cellId="151:1:0"/>
                      </a:ext>
                    </a:extLst>
                  </a:tcPr>
                </a:tc>
                <a:tc>
                  <a:txBody>
                    <a:bodyPr/>
                    <a:lstStyle/>
                    <a:p>
                      <a:pPr indent="0" lvl="0" marL="0" rtl="0" algn="ctr">
                        <a:lnSpc>
                          <a:spcPct val="115000"/>
                        </a:lnSpc>
                        <a:spcBef>
                          <a:spcPts val="0"/>
                        </a:spcBef>
                        <a:spcAft>
                          <a:spcPts val="0"/>
                        </a:spcAft>
                        <a:buNone/>
                      </a:pPr>
                      <a:r>
                        <a:rPr lang="es-CO" sz="1100">
                          <a:solidFill>
                            <a:srgbClr val="FFFFFF"/>
                          </a:solidFill>
                          <a:latin typeface="Calibri"/>
                          <a:ea typeface="Calibri"/>
                          <a:cs typeface="Calibri"/>
                          <a:sym typeface="Calibri"/>
                        </a:rPr>
                        <a:t>Descripción</a:t>
                      </a:r>
                      <a:endParaRPr sz="1100">
                        <a:solidFill>
                          <a:srgbClr val="FFFFFF"/>
                        </a:solidFill>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2E75B5"/>
                    </a:solidFill>
                    <a:extLst>
                      <a:ext uri="http://customooxmlschemas.google.com/">
                        <go:slidesCustomData xmlns:go="http://customooxmlschemas.google.com/" cellId="151:1:1"/>
                      </a:ext>
                    </a:extLst>
                  </a:tcPr>
                </a:tc>
                <a:tc>
                  <a:txBody>
                    <a:bodyPr/>
                    <a:lstStyle/>
                    <a:p>
                      <a:pPr indent="0" lvl="0" marL="0" rtl="0" algn="ctr">
                        <a:lnSpc>
                          <a:spcPct val="115000"/>
                        </a:lnSpc>
                        <a:spcBef>
                          <a:spcPts val="0"/>
                        </a:spcBef>
                        <a:spcAft>
                          <a:spcPts val="0"/>
                        </a:spcAft>
                        <a:buNone/>
                      </a:pPr>
                      <a:r>
                        <a:rPr lang="es-CO" sz="1100">
                          <a:solidFill>
                            <a:srgbClr val="FFFFFF"/>
                          </a:solidFill>
                          <a:latin typeface="Calibri"/>
                          <a:ea typeface="Calibri"/>
                          <a:cs typeface="Calibri"/>
                          <a:sym typeface="Calibri"/>
                        </a:rPr>
                        <a:t>Actores</a:t>
                      </a:r>
                      <a:endParaRPr sz="1100">
                        <a:solidFill>
                          <a:srgbClr val="FFFFFF"/>
                        </a:solidFill>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2E75B5"/>
                    </a:solidFill>
                    <a:extLst>
                      <a:ext uri="http://customooxmlschemas.google.com/">
                        <go:slidesCustomData xmlns:go="http://customooxmlschemas.google.com/" cellId="151:1:2"/>
                      </a:ext>
                    </a:extLst>
                  </a:tcPr>
                </a:tc>
                <a:tc>
                  <a:txBody>
                    <a:bodyPr/>
                    <a:lstStyle/>
                    <a:p>
                      <a:pPr indent="0" lvl="0" marL="0" rtl="0" algn="ctr">
                        <a:lnSpc>
                          <a:spcPct val="115000"/>
                        </a:lnSpc>
                        <a:spcBef>
                          <a:spcPts val="0"/>
                        </a:spcBef>
                        <a:spcAft>
                          <a:spcPts val="0"/>
                        </a:spcAft>
                        <a:buNone/>
                      </a:pPr>
                      <a:r>
                        <a:rPr lang="es-CO" sz="1100">
                          <a:solidFill>
                            <a:srgbClr val="FFFFFF"/>
                          </a:solidFill>
                          <a:latin typeface="Calibri"/>
                          <a:ea typeface="Calibri"/>
                          <a:cs typeface="Calibri"/>
                          <a:sym typeface="Calibri"/>
                        </a:rPr>
                        <a:t>prioridad</a:t>
                      </a:r>
                      <a:endParaRPr sz="1100">
                        <a:solidFill>
                          <a:srgbClr val="FFFFFF"/>
                        </a:solidFill>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4472C4"/>
                    </a:solidFill>
                    <a:extLst>
                      <a:ext uri="http://customooxmlschemas.google.com/">
                        <go:slidesCustomData xmlns:go="http://customooxmlschemas.google.com/" cellId="151:1:3"/>
                      </a:ext>
                    </a:extLst>
                  </a:tcPr>
                </a:tc>
              </a:tr>
              <a:tr h="33852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RF001</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2: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administrador debe poder iniciar sesión</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2:1"/>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administrador</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2: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alta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2:3"/>
                      </a:ext>
                    </a:extLst>
                  </a:tcPr>
                </a:tc>
              </a:tr>
              <a:tr h="33852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RF002</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3: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administrador debe poder crear productos al almacén</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3:1"/>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administrador</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3: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alta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3:3"/>
                      </a:ext>
                    </a:extLst>
                  </a:tcPr>
                </a:tc>
              </a:tr>
              <a:tr h="33852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RF003</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4: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administrador debepoder actualizar productos del almacén</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4:1"/>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administrador</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4: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media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4:3"/>
                      </a:ext>
                    </a:extLst>
                  </a:tcPr>
                </a:tc>
              </a:tr>
              <a:tr h="33852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RF004</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5: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Administrador debe poder modificar productos del almacén</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5:1"/>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administrador</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5: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media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5: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RF005</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6: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administrador debe poder eliminar tipos de productos del almacén</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6:1"/>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administrador</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6: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media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6: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RF006</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7: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sistema debe permitir mostrar los productos disponibles</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7:1"/>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administrador</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7: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alta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7: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RF007</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8: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sistema debe permitir descontar del inventario los productos vendidos</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8:1"/>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administrador</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8: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media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51:8:3"/>
                      </a:ext>
                    </a:extLst>
                  </a:tcPr>
                </a:tc>
              </a:tr>
            </a:tbl>
          </a:graphicData>
        </a:graphic>
      </p:graphicFrame>
      <p:sp>
        <p:nvSpPr>
          <p:cNvPr id="152" name="Google Shape;152;g13f30ca0284_0_3"/>
          <p:cNvSpPr txBox="1"/>
          <p:nvPr/>
        </p:nvSpPr>
        <p:spPr>
          <a:xfrm>
            <a:off x="428017" y="252918"/>
            <a:ext cx="6118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Requerimientos funcionales:</a:t>
            </a:r>
            <a:endParaRPr b="0" i="0" sz="3600" u="none" cap="none" strike="noStrike">
              <a:solidFill>
                <a:schemeClr val="lt1"/>
              </a:solidFill>
              <a:latin typeface="Calibri"/>
              <a:ea typeface="Calibri"/>
              <a:cs typeface="Calibri"/>
              <a:sym typeface="Calibri"/>
            </a:endParaRPr>
          </a:p>
        </p:txBody>
      </p:sp>
      <p:pic>
        <p:nvPicPr>
          <p:cNvPr id="153" name="Google Shape;153;g13f30ca0284_0_3"/>
          <p:cNvPicPr preferRelativeResize="0"/>
          <p:nvPr/>
        </p:nvPicPr>
        <p:blipFill>
          <a:blip r:embed="rId3">
            <a:alphaModFix/>
          </a:blip>
          <a:stretch>
            <a:fillRect/>
          </a:stretch>
        </p:blipFill>
        <p:spPr>
          <a:xfrm>
            <a:off x="0" y="1118766"/>
            <a:ext cx="9144001" cy="41185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13f30ca0284_0_8"/>
          <p:cNvPicPr preferRelativeResize="0"/>
          <p:nvPr/>
        </p:nvPicPr>
        <p:blipFill>
          <a:blip r:embed="rId3">
            <a:alphaModFix/>
          </a:blip>
          <a:stretch>
            <a:fillRect/>
          </a:stretch>
        </p:blipFill>
        <p:spPr>
          <a:xfrm>
            <a:off x="-31350" y="1138525"/>
            <a:ext cx="9206676" cy="3818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nvSpPr>
        <p:spPr>
          <a:xfrm>
            <a:off x="428017" y="252918"/>
            <a:ext cx="611808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Requerimientos no funcionales:</a:t>
            </a:r>
            <a:endParaRPr b="0" i="0" sz="3600" u="none" cap="none" strike="noStrike">
              <a:solidFill>
                <a:schemeClr val="lt1"/>
              </a:solidFill>
              <a:latin typeface="Calibri"/>
              <a:ea typeface="Calibri"/>
              <a:cs typeface="Calibri"/>
              <a:sym typeface="Calibri"/>
            </a:endParaRPr>
          </a:p>
        </p:txBody>
      </p:sp>
      <p:graphicFrame>
        <p:nvGraphicFramePr>
          <p:cNvPr id="164" name="Google Shape;164;p17"/>
          <p:cNvGraphicFramePr/>
          <p:nvPr/>
        </p:nvGraphicFramePr>
        <p:xfrm>
          <a:off x="4763" y="1316825"/>
          <a:ext cx="3000000" cy="3000000"/>
        </p:xfrm>
        <a:graphic>
          <a:graphicData uri="http://schemas.openxmlformats.org/drawingml/2006/table">
            <a:tbl>
              <a:tblPr>
                <a:noFill/>
                <a:tableStyleId>{0C6553D9-6CCF-46DB-9D73-2078B1CF1FC0}</a:tableStyleId>
              </a:tblPr>
              <a:tblGrid>
                <a:gridCol w="847725"/>
                <a:gridCol w="6000750"/>
                <a:gridCol w="1438275"/>
                <a:gridCol w="847725"/>
              </a:tblGrid>
              <a:tr h="219075">
                <a:tc gridSpan="4">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Requerimientos No Funcionales Sistema de </a:t>
                      </a:r>
                      <a:r>
                        <a:rPr lang="es-CO" sz="1100">
                          <a:latin typeface="Calibri"/>
                          <a:ea typeface="Calibri"/>
                          <a:cs typeface="Calibri"/>
                          <a:sym typeface="Calibri"/>
                        </a:rPr>
                        <a:t>Información</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0:0"/>
                      </a:ext>
                    </a:extLst>
                  </a:tcPr>
                </a:tc>
                <a:tc hMerge="1"/>
                <a:tc hMerge="1"/>
                <a:tc hMerge="1"/>
              </a:tr>
              <a:tr h="219075">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No. Requisito</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8EA9DB"/>
                    </a:solidFill>
                    <a:extLst>
                      <a:ext uri="http://customooxmlschemas.google.com/">
                        <go:slidesCustomData xmlns:go="http://customooxmlschemas.google.com/" cellId="164:1:0"/>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Nombre del Requisito</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8EA9DB"/>
                    </a:solidFill>
                    <a:extLst>
                      <a:ext uri="http://customooxmlschemas.google.com/">
                        <go:slidesCustomData xmlns:go="http://customooxmlschemas.google.com/" cellId="164:1: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Tipo</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8EA9DB"/>
                    </a:solidFill>
                    <a:extLst>
                      <a:ext uri="http://customooxmlschemas.google.com/">
                        <go:slidesCustomData xmlns:go="http://customooxmlschemas.google.com/" cellId="164:1:2"/>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Prioridad</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solidFill>
                      <a:srgbClr val="8EA9DB"/>
                    </a:solidFill>
                    <a:extLst>
                      <a:ext uri="http://customooxmlschemas.google.com/">
                        <go:slidesCustomData xmlns:go="http://customooxmlschemas.google.com/" cellId="164:1: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RNF1</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2: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tiempo de inicio del sistema no debe ser mayor a 1 minuto</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2: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Eficiencia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2: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Alta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2: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RNF2</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3: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sistema permitirá el acceso exclusivo al administrador</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3: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Seguridad</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3: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Media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3: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RNF3</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4: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aprendizaje del manejo del sistema no debe ser superior a 3 horas</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4: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Eficiencia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4: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Alta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4: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RNF4</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5: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sistema no debe tardar más de 2 minutos registrando una garantía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5: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Eficiencia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5: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Media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5: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RNF5</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6: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sistema no debe tardar más de 2 minutos actualizando una garantía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6: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Eficiencia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6: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Alta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6: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RNF6</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7: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tiempo para el reinicio del sistema no podría ser mayor a 2 minutos</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7: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Mantenimiento</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7: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Alta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7: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RNF7</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8: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sistema debe permitir actualizaciones cada 24 horas</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8: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Mantenimiento</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8: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Media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8: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RNF8</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9: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Los equipos deben contar con sistema operativo Windows 10 en adelante</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9: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Portabilidad</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9: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Baja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9: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RNF9</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0: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sistema debe contar con una interfaz ordenada, amigable y sencilla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0: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Usabilidad</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0: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Alta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0: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RNF10</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1: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sistema permitirá establecer fecha y hora para hacer copia de seguridad para el administrador</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1: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Seguridad</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1: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Media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1: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RNF11</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2: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sistema permitirá hacer copias de seguridad cada que el administrador lo desea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2: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Seguridad</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2: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Media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2:3"/>
                      </a:ext>
                    </a:extLst>
                  </a:tcPr>
                </a:tc>
              </a:tr>
              <a:tr h="219075">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RNF12</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3:0"/>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El sistema solicita contraseñas alfanuméricas de mínimo 10 caracteres, la primera siendo en mayúscula.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3:1"/>
                      </a:ext>
                    </a:extLst>
                  </a:tcPr>
                </a:tc>
                <a:tc>
                  <a:txBody>
                    <a:bodyPr/>
                    <a:lstStyle/>
                    <a:p>
                      <a:pPr indent="0" lvl="0" marL="0" rtl="0" algn="ctr">
                        <a:lnSpc>
                          <a:spcPct val="115000"/>
                        </a:lnSpc>
                        <a:spcBef>
                          <a:spcPts val="0"/>
                        </a:spcBef>
                        <a:spcAft>
                          <a:spcPts val="0"/>
                        </a:spcAft>
                        <a:buNone/>
                      </a:pPr>
                      <a:r>
                        <a:rPr lang="es-CO" sz="1100">
                          <a:latin typeface="Calibri"/>
                          <a:ea typeface="Calibri"/>
                          <a:cs typeface="Calibri"/>
                          <a:sym typeface="Calibri"/>
                        </a:rPr>
                        <a:t>Seguridad</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3:2"/>
                      </a:ext>
                    </a:extLst>
                  </a:tcPr>
                </a:tc>
                <a:tc>
                  <a:txBody>
                    <a:bodyPr/>
                    <a:lstStyle/>
                    <a:p>
                      <a:pPr indent="0" lvl="0" marL="0" rtl="0" algn="l">
                        <a:lnSpc>
                          <a:spcPct val="115000"/>
                        </a:lnSpc>
                        <a:spcBef>
                          <a:spcPts val="0"/>
                        </a:spcBef>
                        <a:spcAft>
                          <a:spcPts val="0"/>
                        </a:spcAft>
                        <a:buNone/>
                      </a:pPr>
                      <a:r>
                        <a:rPr lang="es-CO" sz="1100">
                          <a:latin typeface="Calibri"/>
                          <a:ea typeface="Calibri"/>
                          <a:cs typeface="Calibri"/>
                          <a:sym typeface="Calibri"/>
                        </a:rPr>
                        <a:t>Media</a:t>
                      </a:r>
                      <a:endParaRPr sz="1100">
                        <a:latin typeface="Calibri"/>
                        <a:ea typeface="Calibri"/>
                        <a:cs typeface="Calibri"/>
                        <a:sym typeface="Calibri"/>
                      </a:endParaRPr>
                    </a:p>
                  </a:txBody>
                  <a:tcPr marT="19050" marB="19050" marR="28575" marL="28575" anchor="b">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extLst>
                      <a:ext uri="http://customooxmlschemas.google.com/">
                        <go:slidesCustomData xmlns:go="http://customooxmlschemas.google.com/" cellId="164:13:3"/>
                      </a:ext>
                    </a:extLst>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1156275" y="1638552"/>
            <a:ext cx="660727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Presentación:</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nvSpPr>
        <p:spPr>
          <a:xfrm>
            <a:off x="694205" y="1616652"/>
            <a:ext cx="82101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s-CO" sz="5400" u="none" cap="none" strike="noStrike">
                <a:solidFill>
                  <a:srgbClr val="3F3F3F"/>
                </a:solidFill>
                <a:latin typeface="Calibri"/>
                <a:ea typeface="Calibri"/>
                <a:cs typeface="Calibri"/>
                <a:sym typeface="Calibri"/>
              </a:rPr>
              <a:t>Formulación del proyecto:</a:t>
            </a:r>
            <a:endParaRPr b="1" i="0" sz="5400" u="none" cap="none" strike="noStrike">
              <a:solidFill>
                <a:srgbClr val="3F3F3F"/>
              </a:solidFill>
              <a:latin typeface="Calibri"/>
              <a:ea typeface="Calibri"/>
              <a:cs typeface="Calibri"/>
              <a:sym typeface="Calibri"/>
            </a:endParaRPr>
          </a:p>
        </p:txBody>
      </p:sp>
      <p:sp>
        <p:nvSpPr>
          <p:cNvPr id="68" name="Google Shape;68;p3"/>
          <p:cNvSpPr/>
          <p:nvPr/>
        </p:nvSpPr>
        <p:spPr>
          <a:xfrm>
            <a:off x="3580355" y="2539984"/>
            <a:ext cx="718487" cy="45719"/>
          </a:xfrm>
          <a:prstGeom prst="rect">
            <a:avLst/>
          </a:prstGeom>
          <a:solidFill>
            <a:srgbClr val="FF66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nvSpPr>
        <p:spPr>
          <a:xfrm>
            <a:off x="428017" y="252918"/>
            <a:ext cx="563667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Planteamiento del problema:</a:t>
            </a:r>
            <a:endParaRPr b="0" i="0" sz="3600" u="none" cap="none" strike="noStrike">
              <a:solidFill>
                <a:schemeClr val="lt1"/>
              </a:solidFill>
              <a:latin typeface="Calibri"/>
              <a:ea typeface="Calibri"/>
              <a:cs typeface="Calibri"/>
              <a:sym typeface="Calibri"/>
            </a:endParaRPr>
          </a:p>
        </p:txBody>
      </p:sp>
      <p:sp>
        <p:nvSpPr>
          <p:cNvPr id="74" name="Google Shape;74;p4"/>
          <p:cNvSpPr txBox="1"/>
          <p:nvPr/>
        </p:nvSpPr>
        <p:spPr>
          <a:xfrm>
            <a:off x="63275" y="1307975"/>
            <a:ext cx="5636700" cy="3390900"/>
          </a:xfrm>
          <a:prstGeom prst="rect">
            <a:avLst/>
          </a:prstGeom>
          <a:noFill/>
          <a:ln>
            <a:noFill/>
          </a:ln>
        </p:spPr>
        <p:txBody>
          <a:bodyPr anchorCtr="0" anchor="t" bIns="45700" lIns="91425" spcFirstLastPara="1" rIns="91425" wrap="square" tIns="45700">
            <a:noAutofit/>
          </a:bodyPr>
          <a:lstStyle/>
          <a:p>
            <a:pPr indent="0" lvl="0" marL="0" marR="0" rtl="0" algn="ctr">
              <a:lnSpc>
                <a:spcPct val="80000"/>
              </a:lnSpc>
              <a:spcBef>
                <a:spcPts val="0"/>
              </a:spcBef>
              <a:spcAft>
                <a:spcPts val="0"/>
              </a:spcAft>
              <a:buClr>
                <a:srgbClr val="000000"/>
              </a:buClr>
              <a:buSzPts val="1600"/>
              <a:buFont typeface="Arial"/>
              <a:buNone/>
            </a:pPr>
            <a:r>
              <a:rPr b="0" i="0" lang="es-CO" sz="1600" u="none" cap="none" strike="noStrike">
                <a:solidFill>
                  <a:srgbClr val="000000"/>
                </a:solidFill>
                <a:latin typeface="Arial"/>
                <a:ea typeface="Arial"/>
                <a:cs typeface="Arial"/>
                <a:sym typeface="Arial"/>
              </a:rPr>
              <a:t>Nombre de la empresa </a:t>
            </a:r>
            <a:endParaRPr b="0" i="0" sz="16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1600"/>
              <a:buFont typeface="Arial"/>
              <a:buNone/>
            </a:pPr>
            <a:r>
              <a:rPr b="0" i="0" lang="es-CO" sz="1600" u="none" cap="none" strike="noStrike">
                <a:solidFill>
                  <a:srgbClr val="000000"/>
                </a:solidFill>
                <a:latin typeface="Arial"/>
                <a:ea typeface="Arial"/>
                <a:cs typeface="Arial"/>
                <a:sym typeface="Arial"/>
              </a:rPr>
              <a:t>J.A Computadores</a:t>
            </a:r>
            <a:endParaRPr b="0" i="0" sz="16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just">
              <a:lnSpc>
                <a:spcPct val="80000"/>
              </a:lnSpc>
              <a:spcBef>
                <a:spcPts val="0"/>
              </a:spcBef>
              <a:spcAft>
                <a:spcPts val="0"/>
              </a:spcAft>
              <a:buClr>
                <a:srgbClr val="000000"/>
              </a:buClr>
              <a:buSzPts val="1600"/>
              <a:buFont typeface="Arial"/>
              <a:buNone/>
            </a:pPr>
            <a:r>
              <a:rPr b="0" i="0" lang="es-CO" sz="1600" u="none" cap="none" strike="noStrike">
                <a:solidFill>
                  <a:srgbClr val="000000"/>
                </a:solidFill>
                <a:latin typeface="Arial"/>
                <a:ea typeface="Arial"/>
                <a:cs typeface="Arial"/>
                <a:sym typeface="Arial"/>
              </a:rPr>
              <a:t>Contextualización:</a:t>
            </a:r>
            <a:endParaRPr b="0" i="0" sz="1600" u="none" cap="none" strike="noStrike">
              <a:solidFill>
                <a:srgbClr val="000000"/>
              </a:solidFill>
              <a:latin typeface="Arial"/>
              <a:ea typeface="Arial"/>
              <a:cs typeface="Arial"/>
              <a:sym typeface="Arial"/>
            </a:endParaRPr>
          </a:p>
          <a:p>
            <a:pPr indent="0" lvl="0" marL="0" marR="0" rtl="0" algn="just">
              <a:lnSpc>
                <a:spcPct val="80000"/>
              </a:lnSpc>
              <a:spcBef>
                <a:spcPts val="0"/>
              </a:spcBef>
              <a:spcAft>
                <a:spcPts val="0"/>
              </a:spcAft>
              <a:buClr>
                <a:srgbClr val="000000"/>
              </a:buClr>
              <a:buSzPts val="1600"/>
              <a:buFont typeface="Arial"/>
              <a:buNone/>
            </a:pPr>
            <a:r>
              <a:rPr lang="es-CO" sz="1600">
                <a:solidFill>
                  <a:schemeClr val="dk1"/>
                </a:solidFill>
              </a:rPr>
              <a:t>El local J.A Computadores presenta una mala </a:t>
            </a:r>
            <a:r>
              <a:rPr lang="es-CO" sz="1600">
                <a:solidFill>
                  <a:schemeClr val="dk1"/>
                </a:solidFill>
              </a:rPr>
              <a:t>administración</a:t>
            </a:r>
            <a:r>
              <a:rPr lang="es-CO" sz="1600">
                <a:solidFill>
                  <a:schemeClr val="dk1"/>
                </a:solidFill>
              </a:rPr>
              <a:t> del inventario </a:t>
            </a:r>
            <a:r>
              <a:rPr lang="es-CO" sz="1600">
                <a:solidFill>
                  <a:schemeClr val="dk1"/>
                </a:solidFill>
              </a:rPr>
              <a:t>relacionado</a:t>
            </a:r>
            <a:r>
              <a:rPr lang="es-CO" sz="1600">
                <a:solidFill>
                  <a:schemeClr val="dk1"/>
                </a:solidFill>
              </a:rPr>
              <a:t> con todos los componentes computacionales ya que el registro de estos productos se lleva </a:t>
            </a:r>
            <a:r>
              <a:rPr lang="es-CO" sz="1600">
                <a:solidFill>
                  <a:schemeClr val="dk1"/>
                </a:solidFill>
              </a:rPr>
              <a:t>a cabo</a:t>
            </a:r>
            <a:r>
              <a:rPr lang="es-CO" sz="1600">
                <a:solidFill>
                  <a:schemeClr val="dk1"/>
                </a:solidFill>
              </a:rPr>
              <a:t> bajo un registro manual en el cual simplemente hace que los procesos sean mucho </a:t>
            </a:r>
            <a:r>
              <a:rPr lang="es-CO" sz="1600">
                <a:solidFill>
                  <a:schemeClr val="dk1"/>
                </a:solidFill>
              </a:rPr>
              <a:t>más</a:t>
            </a:r>
            <a:r>
              <a:rPr lang="es-CO" sz="1600">
                <a:solidFill>
                  <a:schemeClr val="dk1"/>
                </a:solidFill>
              </a:rPr>
              <a:t> lentos y poco eficientes.</a:t>
            </a:r>
            <a:endParaRPr b="0" i="0" sz="16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75" name="Google Shape;75;p4"/>
          <p:cNvPicPr preferRelativeResize="0"/>
          <p:nvPr/>
        </p:nvPicPr>
        <p:blipFill rotWithShape="1">
          <a:blip r:embed="rId3">
            <a:alphaModFix/>
          </a:blip>
          <a:srcRect b="0" l="0" r="0" t="0"/>
          <a:stretch/>
        </p:blipFill>
        <p:spPr>
          <a:xfrm>
            <a:off x="5851550" y="1803712"/>
            <a:ext cx="2997750" cy="23994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nvSpPr>
        <p:spPr>
          <a:xfrm>
            <a:off x="428017" y="252918"/>
            <a:ext cx="258013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Justificación:</a:t>
            </a:r>
            <a:endParaRPr b="0" i="0" sz="3600" u="none" cap="none" strike="noStrike">
              <a:solidFill>
                <a:schemeClr val="lt1"/>
              </a:solidFill>
              <a:latin typeface="Calibri"/>
              <a:ea typeface="Calibri"/>
              <a:cs typeface="Calibri"/>
              <a:sym typeface="Calibri"/>
            </a:endParaRPr>
          </a:p>
        </p:txBody>
      </p:sp>
      <p:sp>
        <p:nvSpPr>
          <p:cNvPr id="81" name="Google Shape;81;p5"/>
          <p:cNvSpPr txBox="1"/>
          <p:nvPr/>
        </p:nvSpPr>
        <p:spPr>
          <a:xfrm>
            <a:off x="640625" y="1703175"/>
            <a:ext cx="7862700" cy="3963300"/>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1200"/>
              </a:spcBef>
              <a:spcAft>
                <a:spcPts val="0"/>
              </a:spcAft>
              <a:buClr>
                <a:srgbClr val="000000"/>
              </a:buClr>
              <a:buSzPts val="1100"/>
              <a:buFont typeface="Arial"/>
              <a:buNone/>
            </a:pPr>
            <a:r>
              <a:rPr b="0" i="0" lang="es-CO" sz="1700" u="none" cap="none" strike="noStrike">
                <a:solidFill>
                  <a:schemeClr val="dk1"/>
                </a:solidFill>
                <a:latin typeface="Arial"/>
                <a:ea typeface="Arial"/>
                <a:cs typeface="Arial"/>
                <a:sym typeface="Arial"/>
              </a:rPr>
              <a:t>Este proyecto tiene como finalidad desarrollar un sistema de información que llevará a cabo el buen manejo de la empresa J.A Computadores</a:t>
            </a:r>
            <a:r>
              <a:rPr b="0" i="0" lang="es-CO" sz="1700" u="none" cap="none" strike="noStrike">
                <a:solidFill>
                  <a:schemeClr val="dk1"/>
                </a:solidFill>
                <a:latin typeface="Arial"/>
                <a:ea typeface="Arial"/>
                <a:cs typeface="Arial"/>
                <a:sym typeface="Arial"/>
              </a:rPr>
              <a:t>, </a:t>
            </a:r>
            <a:r>
              <a:rPr lang="es-CO" sz="1700">
                <a:solidFill>
                  <a:schemeClr val="dk1"/>
                </a:solidFill>
              </a:rPr>
              <a:t>implementando el registro de todos los productos de manera digital además agilizando los diferentes procesos como ventas, garantías, inventario y proveedores.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nvSpPr>
        <p:spPr>
          <a:xfrm>
            <a:off x="428017" y="252918"/>
            <a:ext cx="339779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 general:</a:t>
            </a:r>
            <a:endParaRPr b="0" i="0" sz="3600" u="none" cap="none" strike="noStrike">
              <a:solidFill>
                <a:schemeClr val="lt1"/>
              </a:solidFill>
              <a:latin typeface="Calibri"/>
              <a:ea typeface="Calibri"/>
              <a:cs typeface="Calibri"/>
              <a:sym typeface="Calibri"/>
            </a:endParaRPr>
          </a:p>
        </p:txBody>
      </p:sp>
      <p:sp>
        <p:nvSpPr>
          <p:cNvPr id="87" name="Google Shape;87;p6"/>
          <p:cNvSpPr txBox="1"/>
          <p:nvPr/>
        </p:nvSpPr>
        <p:spPr>
          <a:xfrm>
            <a:off x="571950" y="1558665"/>
            <a:ext cx="8000100" cy="1353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rgbClr val="000000"/>
                </a:solidFill>
                <a:latin typeface="Arial"/>
                <a:ea typeface="Arial"/>
                <a:cs typeface="Arial"/>
                <a:sym typeface="Arial"/>
              </a:rPr>
              <a:t>Objetivo general</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s-CO" sz="2400" u="none" cap="none" strike="noStrike">
                <a:solidFill>
                  <a:schemeClr val="dk1"/>
                </a:solidFill>
                <a:latin typeface="Arial"/>
                <a:ea typeface="Arial"/>
                <a:cs typeface="Arial"/>
                <a:sym typeface="Arial"/>
              </a:rPr>
              <a:t>Crear un sistema de información con el fin de brindar una mejor gestión operativa en el local J.A Computadores, dándole un mejor manejo de los insumos, para así tener un mejor resultado</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nvSpPr>
        <p:spPr>
          <a:xfrm>
            <a:off x="428017" y="252918"/>
            <a:ext cx="42328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Objetivos específicos:</a:t>
            </a:r>
            <a:endParaRPr b="0" i="0" sz="3600" u="none" cap="none" strike="noStrike">
              <a:solidFill>
                <a:schemeClr val="lt1"/>
              </a:solidFill>
              <a:latin typeface="Calibri"/>
              <a:ea typeface="Calibri"/>
              <a:cs typeface="Calibri"/>
              <a:sym typeface="Calibri"/>
            </a:endParaRPr>
          </a:p>
        </p:txBody>
      </p:sp>
      <p:sp>
        <p:nvSpPr>
          <p:cNvPr id="93" name="Google Shape;93;p7"/>
          <p:cNvSpPr txBox="1"/>
          <p:nvPr/>
        </p:nvSpPr>
        <p:spPr>
          <a:xfrm>
            <a:off x="228325" y="1182322"/>
            <a:ext cx="8142300" cy="3475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120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s-CO" sz="1200" u="none" cap="none" strike="noStrike">
                <a:solidFill>
                  <a:schemeClr val="dk1"/>
                </a:solidFill>
                <a:latin typeface="Arial"/>
                <a:ea typeface="Arial"/>
                <a:cs typeface="Arial"/>
                <a:sym typeface="Arial"/>
              </a:rPr>
              <a:t>Establecer un control de los diferentes productos </a:t>
            </a:r>
            <a:r>
              <a:rPr lang="es-CO" sz="1200">
                <a:solidFill>
                  <a:schemeClr val="dk1"/>
                </a:solidFill>
              </a:rPr>
              <a:t>que se venden en el local </a:t>
            </a:r>
            <a:r>
              <a:rPr b="0" i="0" lang="es-CO" sz="1200" u="none" cap="none" strike="noStrike">
                <a:solidFill>
                  <a:schemeClr val="dk1"/>
                </a:solidFill>
                <a:latin typeface="Arial"/>
                <a:ea typeface="Arial"/>
                <a:cs typeface="Arial"/>
                <a:sym typeface="Arial"/>
              </a:rPr>
              <a:t>identificando alertas entre entradas y salidas, además de garantizar un buen manejo en el stock del local para así facilitar procesos y mejorar el servicio al cliente.</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lang="es-CO" sz="1200">
                <a:solidFill>
                  <a:schemeClr val="dk1"/>
                </a:solidFill>
              </a:rPr>
              <a:t>V</a:t>
            </a:r>
            <a:r>
              <a:rPr b="0" i="0" lang="es-CO" sz="1200" u="none" cap="none" strike="noStrike">
                <a:solidFill>
                  <a:schemeClr val="dk1"/>
                </a:solidFill>
                <a:latin typeface="Arial"/>
                <a:ea typeface="Arial"/>
                <a:cs typeface="Arial"/>
                <a:sym typeface="Arial"/>
              </a:rPr>
              <a:t>erificar los productos y calidad de estos</a:t>
            </a:r>
            <a:r>
              <a:rPr lang="es-CO" sz="1200">
                <a:solidFill>
                  <a:schemeClr val="dk1"/>
                </a:solidFill>
              </a:rPr>
              <a:t> </a:t>
            </a:r>
            <a:r>
              <a:rPr b="0" i="0" lang="es-CO" sz="1200" u="none" cap="none" strike="noStrike">
                <a:solidFill>
                  <a:schemeClr val="dk1"/>
                </a:solidFill>
                <a:latin typeface="Arial"/>
                <a:ea typeface="Arial"/>
                <a:cs typeface="Arial"/>
                <a:sym typeface="Arial"/>
              </a:rPr>
              <a:t>para así mismo ordenar los productos necesarios de acuerdo a la necesidad donde se le</a:t>
            </a:r>
            <a:r>
              <a:rPr lang="es-CO" sz="1200">
                <a:solidFill>
                  <a:schemeClr val="dk1"/>
                </a:solidFill>
              </a:rPr>
              <a:t> </a:t>
            </a:r>
            <a:r>
              <a:rPr b="0" i="0" lang="es-CO" sz="1200" u="none" cap="none" strike="noStrike">
                <a:solidFill>
                  <a:schemeClr val="dk1"/>
                </a:solidFill>
                <a:latin typeface="Arial"/>
                <a:ea typeface="Arial"/>
                <a:cs typeface="Arial"/>
                <a:sym typeface="Arial"/>
              </a:rPr>
              <a:t>entregará a los clientes así mismo con el comprobante de pago y recibo.</a:t>
            </a:r>
            <a:endParaRPr sz="1200">
              <a:solidFill>
                <a:schemeClr val="dk1"/>
              </a:solidFill>
            </a:endParaRPr>
          </a:p>
          <a:p>
            <a:pPr indent="0" lvl="0" marL="0" marR="0" rtl="0" algn="just">
              <a:lnSpc>
                <a:spcPct val="115000"/>
              </a:lnSpc>
              <a:spcBef>
                <a:spcPts val="1200"/>
              </a:spcBef>
              <a:spcAft>
                <a:spcPts val="0"/>
              </a:spcAft>
              <a:buClr>
                <a:schemeClr val="dk1"/>
              </a:buClr>
              <a:buSzPts val="1100"/>
              <a:buFont typeface="Arial"/>
              <a:buNone/>
            </a:pPr>
            <a:r>
              <a:rPr b="0" i="0" lang="es-CO" sz="1200" u="none" cap="none" strike="noStrike">
                <a:solidFill>
                  <a:schemeClr val="dk1"/>
                </a:solidFill>
                <a:latin typeface="Arial"/>
                <a:ea typeface="Arial"/>
                <a:cs typeface="Arial"/>
                <a:sym typeface="Arial"/>
              </a:rPr>
              <a:t>Identificar los tiempos establecidos para hacer efectivas las garantías, mostrando su estado actual</a:t>
            </a:r>
            <a:r>
              <a:rPr lang="es-CO" sz="1200">
                <a:solidFill>
                  <a:schemeClr val="dk1"/>
                </a:solidFill>
              </a:rPr>
              <a:t> </a:t>
            </a:r>
            <a:r>
              <a:rPr b="0" i="0" lang="es-CO" sz="1200" u="none" cap="none" strike="noStrike">
                <a:solidFill>
                  <a:schemeClr val="dk1"/>
                </a:solidFill>
                <a:latin typeface="Arial"/>
                <a:ea typeface="Arial"/>
                <a:cs typeface="Arial"/>
                <a:sym typeface="Arial"/>
              </a:rPr>
              <a:t>y dando a conocer los requisitos a cumplir para hacer efectiva esta garantía.    </a:t>
            </a:r>
            <a:endParaRPr b="0" i="0" sz="12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lang="es-CO" sz="1200">
                <a:solidFill>
                  <a:schemeClr val="dk1"/>
                </a:solidFill>
              </a:rPr>
              <a:t>Determinar </a:t>
            </a:r>
            <a:r>
              <a:rPr b="0" i="0" lang="es-CO" sz="1200" u="none" cap="none" strike="noStrike">
                <a:solidFill>
                  <a:schemeClr val="dk1"/>
                </a:solidFill>
                <a:latin typeface="Arial"/>
                <a:ea typeface="Arial"/>
                <a:cs typeface="Arial"/>
                <a:sym typeface="Arial"/>
              </a:rPr>
              <a:t>los mecanismos para adquisición de productos mediante los diferentes métodos de métodos de pago y así mismo aplicar el descuento a los productos que lo requerirán para así conocer el presupuesto final.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8"/>
          <p:cNvSpPr txBox="1"/>
          <p:nvPr/>
        </p:nvSpPr>
        <p:spPr>
          <a:xfrm>
            <a:off x="428017" y="252918"/>
            <a:ext cx="17613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Alcance:</a:t>
            </a:r>
            <a:endParaRPr b="0" i="0" sz="3600" u="none" cap="none" strike="noStrike">
              <a:solidFill>
                <a:schemeClr val="lt1"/>
              </a:solidFill>
              <a:latin typeface="Calibri"/>
              <a:ea typeface="Calibri"/>
              <a:cs typeface="Calibri"/>
              <a:sym typeface="Calibri"/>
            </a:endParaRPr>
          </a:p>
        </p:txBody>
      </p:sp>
      <p:sp>
        <p:nvSpPr>
          <p:cNvPr id="99" name="Google Shape;99;p8"/>
          <p:cNvSpPr txBox="1"/>
          <p:nvPr/>
        </p:nvSpPr>
        <p:spPr>
          <a:xfrm>
            <a:off x="591725" y="1180200"/>
            <a:ext cx="7457400" cy="3963300"/>
          </a:xfrm>
          <a:prstGeom prst="rect">
            <a:avLst/>
          </a:prstGeom>
          <a:noFill/>
          <a:ln>
            <a:noFill/>
          </a:ln>
        </p:spPr>
        <p:txBody>
          <a:bodyPr anchorCtr="0" anchor="t" bIns="45700" lIns="91425" spcFirstLastPara="1" rIns="91425" wrap="square" tIns="45700">
            <a:normAutofit/>
          </a:bodyPr>
          <a:lstStyle/>
          <a:p>
            <a:pPr indent="0" lvl="0" marL="0" marR="0" rtl="0" algn="just">
              <a:lnSpc>
                <a:spcPct val="115000"/>
              </a:lnSpc>
              <a:spcBef>
                <a:spcPts val="1200"/>
              </a:spcBef>
              <a:spcAft>
                <a:spcPts val="0"/>
              </a:spcAft>
              <a:buClr>
                <a:schemeClr val="dk1"/>
              </a:buClr>
              <a:buSzPts val="1100"/>
              <a:buFont typeface="Arial"/>
              <a:buNone/>
            </a:pPr>
            <a:r>
              <a:t/>
            </a:r>
            <a:endParaRPr b="0" i="0" sz="17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s-CO" sz="1700" u="none" cap="none" strike="noStrike">
                <a:solidFill>
                  <a:schemeClr val="dk1"/>
                </a:solidFill>
                <a:latin typeface="Arial"/>
                <a:ea typeface="Arial"/>
                <a:cs typeface="Arial"/>
                <a:sym typeface="Arial"/>
              </a:rPr>
              <a:t>Este proyecto tendrá como objetivos el brindar un sistema de información para que así se puedan optimizar las diferentes tareas del local de Tecnología por medio de los diferentes procesos de gestión en las diferentes áreas, así mismo el proyecto en su proceso de ejecución tendrá como límites el no hacer mantenimientos a domicilios</a:t>
            </a:r>
            <a:r>
              <a:rPr lang="es-CO" sz="1700">
                <a:solidFill>
                  <a:schemeClr val="dk1"/>
                </a:solidFil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nvSpPr>
        <p:spPr>
          <a:xfrm>
            <a:off x="428016" y="252918"/>
            <a:ext cx="2401447"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Calibri"/>
                <a:ea typeface="Calibri"/>
                <a:cs typeface="Calibri"/>
                <a:sym typeface="Calibri"/>
              </a:rPr>
              <a:t>Impactos:</a:t>
            </a:r>
            <a:endParaRPr b="0" i="0" sz="3600" u="none" cap="none" strike="noStrike">
              <a:solidFill>
                <a:schemeClr val="lt1"/>
              </a:solidFill>
              <a:latin typeface="Calibri"/>
              <a:ea typeface="Calibri"/>
              <a:cs typeface="Calibri"/>
              <a:sym typeface="Calibri"/>
            </a:endParaRPr>
          </a:p>
        </p:txBody>
      </p:sp>
      <p:sp>
        <p:nvSpPr>
          <p:cNvPr id="105" name="Google Shape;105;p9"/>
          <p:cNvSpPr txBox="1"/>
          <p:nvPr/>
        </p:nvSpPr>
        <p:spPr>
          <a:xfrm>
            <a:off x="216076" y="1315375"/>
            <a:ext cx="8770800" cy="3559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2000"/>
              <a:buFont typeface="Arial"/>
              <a:buNone/>
            </a:pPr>
            <a:r>
              <a:rPr b="0" i="0" lang="es-CO" sz="2400" u="none" cap="none" strike="noStrike">
                <a:solidFill>
                  <a:srgbClr val="3F3F3F"/>
                </a:solidFill>
                <a:latin typeface="Calibri"/>
                <a:ea typeface="Calibri"/>
                <a:cs typeface="Calibri"/>
                <a:sym typeface="Calibri"/>
              </a:rPr>
              <a:t>TECNOLÓGICO:</a:t>
            </a:r>
            <a:endParaRPr b="0" i="0" sz="2400" u="none" cap="none" strike="noStrike">
              <a:solidFill>
                <a:srgbClr val="3F3F3F"/>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0" i="0" lang="es-CO" sz="1400" u="none" cap="none" strike="noStrike">
                <a:solidFill>
                  <a:schemeClr val="dk1"/>
                </a:solidFill>
                <a:latin typeface="Arial"/>
                <a:ea typeface="Arial"/>
                <a:cs typeface="Arial"/>
                <a:sym typeface="Arial"/>
              </a:rPr>
              <a:t>Facilitar y optimizar procesos que ayuden a brindar un manejo adaptable y sencillo al administrador.</a:t>
            </a:r>
            <a:r>
              <a:rPr b="0" i="0" lang="es-CO" sz="1100" u="none" cap="none" strike="noStrike">
                <a:solidFill>
                  <a:schemeClr val="dk1"/>
                </a:solidFill>
                <a:latin typeface="Arial"/>
                <a:ea typeface="Arial"/>
                <a:cs typeface="Arial"/>
                <a:sym typeface="Arial"/>
              </a:rPr>
              <a:t> </a:t>
            </a:r>
            <a:endParaRPr b="0" i="0" sz="2400" u="none" cap="none" strike="noStrike">
              <a:solidFill>
                <a:srgbClr val="3F3F3F"/>
              </a:solidFill>
              <a:latin typeface="Calibri"/>
              <a:ea typeface="Calibri"/>
              <a:cs typeface="Calibri"/>
              <a:sym typeface="Calibri"/>
            </a:endParaRPr>
          </a:p>
          <a:p>
            <a:pPr indent="0" lvl="0" marL="0" marR="0" rtl="0" algn="just">
              <a:lnSpc>
                <a:spcPct val="100000"/>
              </a:lnSpc>
              <a:spcBef>
                <a:spcPts val="1200"/>
              </a:spcBef>
              <a:spcAft>
                <a:spcPts val="0"/>
              </a:spcAft>
              <a:buClr>
                <a:schemeClr val="dk1"/>
              </a:buClr>
              <a:buSzPts val="2000"/>
              <a:buFont typeface="Arial"/>
              <a:buNone/>
            </a:pPr>
            <a:r>
              <a:rPr b="0" i="0" lang="es-CO" sz="2400" u="none" cap="none" strike="noStrike">
                <a:solidFill>
                  <a:srgbClr val="3F3F3F"/>
                </a:solidFill>
                <a:latin typeface="Calibri"/>
                <a:ea typeface="Calibri"/>
                <a:cs typeface="Calibri"/>
                <a:sym typeface="Calibri"/>
              </a:rPr>
              <a:t>AMBIENTAL:</a:t>
            </a:r>
            <a:endParaRPr b="0" i="0" sz="2400" u="none" cap="none" strike="noStrike">
              <a:solidFill>
                <a:srgbClr val="3F3F3F"/>
              </a:solidFill>
              <a:latin typeface="Calibri"/>
              <a:ea typeface="Calibri"/>
              <a:cs typeface="Calibri"/>
              <a:sym typeface="Calibri"/>
            </a:endParaRPr>
          </a:p>
          <a:p>
            <a:pPr indent="0" lvl="0" marL="0" marR="0" rtl="0" algn="l">
              <a:lnSpc>
                <a:spcPct val="115000"/>
              </a:lnSpc>
              <a:spcBef>
                <a:spcPts val="1200"/>
              </a:spcBef>
              <a:spcAft>
                <a:spcPts val="0"/>
              </a:spcAft>
              <a:buClr>
                <a:schemeClr val="dk1"/>
              </a:buClr>
              <a:buSzPts val="1100"/>
              <a:buFont typeface="Arial"/>
              <a:buNone/>
            </a:pPr>
            <a:r>
              <a:rPr b="0" i="0" lang="es-CO" sz="1400" u="none" cap="none" strike="noStrike">
                <a:solidFill>
                  <a:schemeClr val="dk1"/>
                </a:solidFill>
                <a:latin typeface="Arial"/>
                <a:ea typeface="Arial"/>
                <a:cs typeface="Arial"/>
                <a:sym typeface="Arial"/>
              </a:rPr>
              <a:t>Evitando el gasto del uso del papel en cuanto a facturas como garantías. y ventas para así ayudar con el cuidado del medio ambiente, generando facturas y garantías de forma electrónica </a:t>
            </a:r>
            <a:endParaRPr b="0" i="0" sz="2700" u="none" cap="none" strike="noStrike">
              <a:solidFill>
                <a:schemeClr val="dk1"/>
              </a:solidFill>
              <a:latin typeface="Calibri"/>
              <a:ea typeface="Calibri"/>
              <a:cs typeface="Calibri"/>
              <a:sym typeface="Calibri"/>
            </a:endParaRPr>
          </a:p>
          <a:p>
            <a:pPr indent="0" lvl="0" marL="0" marR="0" rtl="0" algn="just">
              <a:lnSpc>
                <a:spcPct val="100000"/>
              </a:lnSpc>
              <a:spcBef>
                <a:spcPts val="1200"/>
              </a:spcBef>
              <a:spcAft>
                <a:spcPts val="0"/>
              </a:spcAft>
              <a:buClr>
                <a:schemeClr val="dk1"/>
              </a:buClr>
              <a:buSzPts val="2000"/>
              <a:buFont typeface="Arial"/>
              <a:buNone/>
            </a:pPr>
            <a:r>
              <a:rPr b="0" i="0" lang="es-CO" sz="2400" u="none" cap="none" strike="noStrike">
                <a:solidFill>
                  <a:srgbClr val="3F3F3F"/>
                </a:solidFill>
                <a:latin typeface="Calibri"/>
                <a:ea typeface="Calibri"/>
                <a:cs typeface="Calibri"/>
                <a:sym typeface="Calibri"/>
              </a:rPr>
              <a:t>ECONÓMICO: </a:t>
            </a:r>
            <a:endParaRPr b="0" i="0" sz="2400" u="none" cap="none" strike="noStrike">
              <a:solidFill>
                <a:srgbClr val="3F3F3F"/>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rPr b="0" i="0" lang="es-CO" sz="1400" u="none" cap="none" strike="noStrike">
                <a:solidFill>
                  <a:schemeClr val="dk1"/>
                </a:solidFill>
                <a:latin typeface="Arial"/>
                <a:ea typeface="Arial"/>
                <a:cs typeface="Arial"/>
                <a:sym typeface="Arial"/>
              </a:rPr>
              <a:t>Se reducirá el costo de papel utilizado y desperdiciado.</a:t>
            </a:r>
            <a:r>
              <a:rPr b="0" i="0" lang="es-CO"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Arial"/>
              <a:buNone/>
            </a:pPr>
            <a:r>
              <a:t/>
            </a:r>
            <a:endParaRPr b="0" i="0" sz="2400" u="none" cap="none" strike="noStrike">
              <a:solidFill>
                <a:srgbClr val="3F3F3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