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067B-7C70-42C7-95F6-F081A0CD7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CB5F7-FE5C-4272-A3FF-D56838A66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85BB-A1DB-456D-B858-E60D95FB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9A43-B904-444D-A8B6-3C5A549C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B9C5-C336-486D-B593-A7307C58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7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A609-82EA-4304-BCF7-F25E0F96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5884F-4FAC-41D9-BDB7-5456B3EC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398A-74CF-42FF-A979-1323484F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B889-1AA4-4F3F-A6B9-AC3D240A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D837-6110-433E-9DA9-4C8B45D4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7A85C-ADF7-4573-BE1E-F70ACA031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02635-5EB2-4DA3-90FE-F5E36C84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75A-07BF-46DB-9597-15A20CC8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314B-BB55-4C16-833E-CC1C7878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24A9-37CE-4C2E-804E-D89EC87D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0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7935-054A-4A7B-AB53-FCF231AC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D08A-F67B-470C-B8E3-42F478D3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53E3-71A8-41A1-999A-EF962C8F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9065-BDED-41F8-8124-C0B6264B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4F9F3-F08F-4353-8A8A-B13773FA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A350-EDF3-4F55-B506-A815153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AC2FA-27FA-485D-B259-D7874D1B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F7104-CB82-45DE-92C3-E2610F19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A16C-9332-4AAB-BBC7-96182BDB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861A-F2D5-4BFF-8FB0-FCD1AE1C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1591-62BD-45C1-804F-07657DD8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A992-C698-4B83-BC3F-C10D78C8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3BE3-A8F9-4401-B4C3-4F6F0752D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C9D05-9664-4240-9FFB-40F8F2DA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02F8-DFB7-41BE-B6B5-1A77AC4E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28C0A-6C18-4504-AEED-BDB5050D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0B28-D708-41D5-8FD8-65A4D91C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F4BBA-0CFC-4FC0-91F3-0796A23C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5CB68-2FDC-498C-A1B4-27033C706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AA59F-2DCB-4143-8BEC-79B3D8407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E5C97-396E-4E70-99B9-9DD8537AA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A26F9-FC37-425C-95E2-EB202E84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66624-9C40-4073-B8CE-7AE4D85A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AAECA-0FF7-402E-81EF-6C128EC4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2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5C32-2840-45A4-8FBB-F2D8D430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BF26D-3920-4011-9B69-9C1BE5C3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5341D-5BFB-4E55-8DF2-F5253D12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019F9-4A71-48C4-9F0C-311E9DC0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B6D53-29CC-4454-A088-BE821731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1470A-ED7F-4A1E-A56F-0341788F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01CAC-91E3-42E8-BA90-CA896A25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58C8-95E8-4250-ADBC-69E885F5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5F55-2DCB-45C4-B243-18B797E5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51BB-4DF9-4729-AA6D-414A38BA2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988DC-71DA-45E6-B423-60FC6C68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4D44F-AD41-4E3A-9138-61FB30BA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22EE6-4385-4D11-8596-E0812A60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E66B-67BE-4DDE-9287-30F4BA8F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DBCC8-83AE-42D6-A9F0-2BE130F9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7148A-AD8E-4296-865F-222EEE81D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197B9-6F20-44DF-BB66-E0191DAE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E3F68-B8CE-45D4-A368-B108852A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646E2-AE80-47F6-B58F-09CB45C4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0886E-00EA-442E-A23A-59DAEF1E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4EF85-640F-4BFB-B9EC-064A4A4FE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1AAE-2804-4FC5-B627-27328B9EE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B9172-E552-4BDB-B831-42D78B3236B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D920-E52D-495F-ABAF-B0C536D5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236D-C21D-4B52-A2EB-7D6603A99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86DA-2B46-480D-B8BC-39AD42342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4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C77D-B8EE-498A-82B4-AFD1581DE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Collision Data Analysis - Seattle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D24F5-29AB-4BC9-A254-4636B0DD1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Vishal Dongare</a:t>
            </a:r>
          </a:p>
          <a:p>
            <a:r>
              <a:rPr lang="en-US" dirty="0"/>
              <a:t>September 13, 2020</a:t>
            </a:r>
          </a:p>
        </p:txBody>
      </p:sp>
    </p:spTree>
    <p:extLst>
      <p:ext uri="{BB962C8B-B14F-4D97-AF65-F5344CB8AC3E}">
        <p14:creationId xmlns:p14="http://schemas.microsoft.com/office/powerpoint/2010/main" val="35815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4BF-CF89-4DD2-B93A-53DA0747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DFE138-C4F9-4E00-A4E1-C909FADB8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226950"/>
              </p:ext>
            </p:extLst>
          </p:nvPr>
        </p:nvGraphicFramePr>
        <p:xfrm>
          <a:off x="947332" y="2162027"/>
          <a:ext cx="9188811" cy="3341987"/>
        </p:xfrm>
        <a:graphic>
          <a:graphicData uri="http://schemas.openxmlformats.org/drawingml/2006/table">
            <a:tbl>
              <a:tblPr firstRow="1" firstCol="1" bandRow="1"/>
              <a:tblGrid>
                <a:gridCol w="2147867">
                  <a:extLst>
                    <a:ext uri="{9D8B030D-6E8A-4147-A177-3AD203B41FA5}">
                      <a16:colId xmlns:a16="http://schemas.microsoft.com/office/drawing/2014/main" val="1038617755"/>
                    </a:ext>
                  </a:extLst>
                </a:gridCol>
                <a:gridCol w="1989472">
                  <a:extLst>
                    <a:ext uri="{9D8B030D-6E8A-4147-A177-3AD203B41FA5}">
                      <a16:colId xmlns:a16="http://schemas.microsoft.com/office/drawing/2014/main" val="3399952025"/>
                    </a:ext>
                  </a:extLst>
                </a:gridCol>
                <a:gridCol w="1763031">
                  <a:extLst>
                    <a:ext uri="{9D8B030D-6E8A-4147-A177-3AD203B41FA5}">
                      <a16:colId xmlns:a16="http://schemas.microsoft.com/office/drawing/2014/main" val="2076258288"/>
                    </a:ext>
                  </a:extLst>
                </a:gridCol>
                <a:gridCol w="1509914">
                  <a:extLst>
                    <a:ext uri="{9D8B030D-6E8A-4147-A177-3AD203B41FA5}">
                      <a16:colId xmlns:a16="http://schemas.microsoft.com/office/drawing/2014/main" val="883063408"/>
                    </a:ext>
                  </a:extLst>
                </a:gridCol>
                <a:gridCol w="1778527">
                  <a:extLst>
                    <a:ext uri="{9D8B030D-6E8A-4147-A177-3AD203B41FA5}">
                      <a16:colId xmlns:a16="http://schemas.microsoft.com/office/drawing/2014/main" val="477865212"/>
                    </a:ext>
                  </a:extLst>
                </a:gridCol>
              </a:tblGrid>
              <a:tr h="48351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650538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703082"/>
                  </a:ext>
                </a:extLst>
              </a:tr>
              <a:tr h="41354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 Severity 1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05959"/>
                  </a:ext>
                </a:extLst>
              </a:tr>
              <a:tr h="4052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 Severity 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011562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 score Severity 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38182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 Severity 2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78582"/>
                  </a:ext>
                </a:extLst>
              </a:tr>
              <a:tr h="39113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 Severity 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436377"/>
                  </a:ext>
                </a:extLst>
              </a:tr>
              <a:tr h="4229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 score Severity 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345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A6A494-4057-485D-8933-40AFD92C5ADA}"/>
              </a:ext>
            </a:extLst>
          </p:cNvPr>
          <p:cNvSpPr txBox="1"/>
          <p:nvPr/>
        </p:nvSpPr>
        <p:spPr>
          <a:xfrm>
            <a:off x="838200" y="1403138"/>
            <a:ext cx="776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Models performed poorly in classifying severity 2</a:t>
            </a:r>
          </a:p>
        </p:txBody>
      </p:sp>
    </p:spTree>
    <p:extLst>
      <p:ext uri="{BB962C8B-B14F-4D97-AF65-F5344CB8AC3E}">
        <p14:creationId xmlns:p14="http://schemas.microsoft.com/office/powerpoint/2010/main" val="107001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4BF-CF89-4DD2-B93A-53DA0747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under-sampling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DFE138-C4F9-4E00-A4E1-C909FADB8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502169"/>
              </p:ext>
            </p:extLst>
          </p:nvPr>
        </p:nvGraphicFramePr>
        <p:xfrm>
          <a:off x="947332" y="2162027"/>
          <a:ext cx="9188811" cy="3360841"/>
        </p:xfrm>
        <a:graphic>
          <a:graphicData uri="http://schemas.openxmlformats.org/drawingml/2006/table">
            <a:tbl>
              <a:tblPr firstRow="1" firstCol="1" bandRow="1"/>
              <a:tblGrid>
                <a:gridCol w="2147867">
                  <a:extLst>
                    <a:ext uri="{9D8B030D-6E8A-4147-A177-3AD203B41FA5}">
                      <a16:colId xmlns:a16="http://schemas.microsoft.com/office/drawing/2014/main" val="1038617755"/>
                    </a:ext>
                  </a:extLst>
                </a:gridCol>
                <a:gridCol w="1989472">
                  <a:extLst>
                    <a:ext uri="{9D8B030D-6E8A-4147-A177-3AD203B41FA5}">
                      <a16:colId xmlns:a16="http://schemas.microsoft.com/office/drawing/2014/main" val="3399952025"/>
                    </a:ext>
                  </a:extLst>
                </a:gridCol>
                <a:gridCol w="1763031">
                  <a:extLst>
                    <a:ext uri="{9D8B030D-6E8A-4147-A177-3AD203B41FA5}">
                      <a16:colId xmlns:a16="http://schemas.microsoft.com/office/drawing/2014/main" val="2076258288"/>
                    </a:ext>
                  </a:extLst>
                </a:gridCol>
                <a:gridCol w="1509914">
                  <a:extLst>
                    <a:ext uri="{9D8B030D-6E8A-4147-A177-3AD203B41FA5}">
                      <a16:colId xmlns:a16="http://schemas.microsoft.com/office/drawing/2014/main" val="883063408"/>
                    </a:ext>
                  </a:extLst>
                </a:gridCol>
                <a:gridCol w="1778527">
                  <a:extLst>
                    <a:ext uri="{9D8B030D-6E8A-4147-A177-3AD203B41FA5}">
                      <a16:colId xmlns:a16="http://schemas.microsoft.com/office/drawing/2014/main" val="477865212"/>
                    </a:ext>
                  </a:extLst>
                </a:gridCol>
              </a:tblGrid>
              <a:tr h="48351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650538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2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2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703082"/>
                  </a:ext>
                </a:extLst>
              </a:tr>
              <a:tr h="41354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 Severity 1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2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05959"/>
                  </a:ext>
                </a:extLst>
              </a:tr>
              <a:tr h="4052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 Severity 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2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011562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 score Severity 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2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38182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 Severity 2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78582"/>
                  </a:ext>
                </a:extLst>
              </a:tr>
              <a:tr h="40998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 Severity 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2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436377"/>
                  </a:ext>
                </a:extLst>
              </a:tr>
              <a:tr h="4229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 score Severity 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2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78" marR="111578" marT="154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345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A6A494-4057-485D-8933-40AFD92C5ADA}"/>
              </a:ext>
            </a:extLst>
          </p:cNvPr>
          <p:cNvSpPr txBox="1"/>
          <p:nvPr/>
        </p:nvSpPr>
        <p:spPr>
          <a:xfrm>
            <a:off x="838200" y="140313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Three Models performed better in classifying severity 2</a:t>
            </a:r>
          </a:p>
        </p:txBody>
      </p:sp>
    </p:spTree>
    <p:extLst>
      <p:ext uri="{BB962C8B-B14F-4D97-AF65-F5344CB8AC3E}">
        <p14:creationId xmlns:p14="http://schemas.microsoft.com/office/powerpoint/2010/main" val="187259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DD65-A58C-4AB0-9E2E-992A3F4F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DB-DC67-4420-8849-8EA59785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 was the overall winner resulting in unbiased predictions with 72 % accuracy.</a:t>
            </a:r>
          </a:p>
          <a:p>
            <a:r>
              <a:rPr lang="en-US" dirty="0"/>
              <a:t>It produced 4366 false positive prediction and only 2189 true negative predictions which is preferable in this type of classification problem</a:t>
            </a:r>
          </a:p>
          <a:p>
            <a:r>
              <a:rPr lang="en-US" dirty="0"/>
              <a:t>Other techniques should be considered to deal with unbalanced data</a:t>
            </a:r>
          </a:p>
          <a:p>
            <a:r>
              <a:rPr lang="en-US" dirty="0"/>
              <a:t>Date and time data can be included in model building</a:t>
            </a:r>
          </a:p>
          <a:p>
            <a:r>
              <a:rPr lang="en-US" dirty="0"/>
              <a:t>Hyper-parameter tuning can be used to further improve model’s performance </a:t>
            </a:r>
          </a:p>
        </p:txBody>
      </p:sp>
    </p:spTree>
    <p:extLst>
      <p:ext uri="{BB962C8B-B14F-4D97-AF65-F5344CB8AC3E}">
        <p14:creationId xmlns:p14="http://schemas.microsoft.com/office/powerpoint/2010/main" val="309205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28A1-43C0-4675-B8FD-E6486ADB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7830-309A-41FB-A450-5B7DBA41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Seattle is well known for its tough driving conditions.</a:t>
            </a:r>
          </a:p>
          <a:p>
            <a:r>
              <a:rPr lang="en-US" dirty="0"/>
              <a:t>Collision data analysis can produce some useful insights </a:t>
            </a:r>
          </a:p>
          <a:p>
            <a:r>
              <a:rPr lang="en-US" dirty="0"/>
              <a:t>Helpful to Seattle police and traffic departments</a:t>
            </a:r>
          </a:p>
          <a:p>
            <a:r>
              <a:rPr lang="en-US" dirty="0"/>
              <a:t>Machine learning model can be built to predict severity of a collision based on various factors, such as weather, road conditions etc.</a:t>
            </a:r>
          </a:p>
        </p:txBody>
      </p:sp>
    </p:spTree>
    <p:extLst>
      <p:ext uri="{BB962C8B-B14F-4D97-AF65-F5344CB8AC3E}">
        <p14:creationId xmlns:p14="http://schemas.microsoft.com/office/powerpoint/2010/main" val="128774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26EA-1549-49E4-ADCF-D51E8120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7EB3-49D0-4E05-9E99-B0056BB5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Sourced from the shared data included in Capstone project</a:t>
            </a:r>
          </a:p>
          <a:p>
            <a:r>
              <a:rPr lang="en-US" dirty="0"/>
              <a:t>Around 195000 entries and 38 columns</a:t>
            </a:r>
          </a:p>
          <a:p>
            <a:r>
              <a:rPr lang="en-US" dirty="0"/>
              <a:t>Includes many features, such as severity, location, date, time, various driving conditions, collision types etc. </a:t>
            </a:r>
          </a:p>
          <a:p>
            <a:r>
              <a:rPr lang="en-US" dirty="0"/>
              <a:t>Unnecessary column were dropped in data cleaning</a:t>
            </a:r>
          </a:p>
          <a:p>
            <a:r>
              <a:rPr lang="en-US" dirty="0"/>
              <a:t>Missing values were filled by appropriate 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27052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8F40-01FD-448C-8384-2DC3A2F2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/>
          </a:bodyPr>
          <a:lstStyle/>
          <a:p>
            <a:r>
              <a:rPr lang="en-US" sz="2800" dirty="0"/>
              <a:t>More collisions occur in the afternoon, peak at around 5 pm</a:t>
            </a:r>
          </a:p>
        </p:txBody>
      </p:sp>
      <p:pic>
        <p:nvPicPr>
          <p:cNvPr id="5" name="Content Placeholder 4" descr="A picture containing fence&#10;&#10;Description automatically generated">
            <a:extLst>
              <a:ext uri="{FF2B5EF4-FFF2-40B4-BE49-F238E27FC236}">
                <a16:creationId xmlns:a16="http://schemas.microsoft.com/office/drawing/2014/main" id="{119A9B98-4C00-457D-BD73-F6F068EFF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28" y="1451696"/>
            <a:ext cx="9148743" cy="4960938"/>
          </a:xfrm>
        </p:spPr>
      </p:pic>
    </p:spTree>
    <p:extLst>
      <p:ext uri="{BB962C8B-B14F-4D97-AF65-F5344CB8AC3E}">
        <p14:creationId xmlns:p14="http://schemas.microsoft.com/office/powerpoint/2010/main" val="240571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8F40-01FD-448C-8384-2DC3A2F2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/>
          </a:bodyPr>
          <a:lstStyle/>
          <a:p>
            <a:r>
              <a:rPr lang="en-US" sz="2800" dirty="0"/>
              <a:t>Month has no impact on number of collisions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AC6A31-CD66-416D-A720-FB75C0393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59" y="1201293"/>
            <a:ext cx="8778281" cy="5291581"/>
          </a:xfrm>
        </p:spPr>
      </p:pic>
    </p:spTree>
    <p:extLst>
      <p:ext uri="{BB962C8B-B14F-4D97-AF65-F5344CB8AC3E}">
        <p14:creationId xmlns:p14="http://schemas.microsoft.com/office/powerpoint/2010/main" val="323309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8F40-01FD-448C-8384-2DC3A2F2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/>
          </a:bodyPr>
          <a:lstStyle/>
          <a:p>
            <a:r>
              <a:rPr lang="en-US" sz="2800" dirty="0"/>
              <a:t>Number of collisions is decreasing year over year</a:t>
            </a:r>
          </a:p>
        </p:txBody>
      </p:sp>
      <p:pic>
        <p:nvPicPr>
          <p:cNvPr id="7" name="Content Placeholder 6" descr="A picture containing fence&#10;&#10;Description automatically generated">
            <a:extLst>
              <a:ext uri="{FF2B5EF4-FFF2-40B4-BE49-F238E27FC236}">
                <a16:creationId xmlns:a16="http://schemas.microsoft.com/office/drawing/2014/main" id="{939096C1-7E09-4858-BE44-9B588E845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19" y="1382564"/>
            <a:ext cx="8997961" cy="5014051"/>
          </a:xfrm>
        </p:spPr>
      </p:pic>
    </p:spTree>
    <p:extLst>
      <p:ext uri="{BB962C8B-B14F-4D97-AF65-F5344CB8AC3E}">
        <p14:creationId xmlns:p14="http://schemas.microsoft.com/office/powerpoint/2010/main" val="360022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8F40-01FD-448C-8384-2DC3A2F2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/>
          </a:bodyPr>
          <a:lstStyle/>
          <a:p>
            <a:r>
              <a:rPr lang="en-US" sz="2800" dirty="0"/>
              <a:t>Most collisions occur on clear days and on dry roads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3C4707-D9D6-42F1-A4F4-2F2A4FDF2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9" y="1860421"/>
            <a:ext cx="5700266" cy="2967960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0D8F4-7D40-412A-8877-965DD5823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0421"/>
            <a:ext cx="5541041" cy="29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2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4DF0-7B4C-40F6-B5C9-6D9BEB88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4EDF-5F28-43CC-9E83-CE573BFD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‘Angled’ and ‘rear-ended’ collision types are more severe</a:t>
            </a:r>
          </a:p>
          <a:p>
            <a:r>
              <a:rPr lang="en-US" dirty="0"/>
              <a:t>Collisions occurring at the intersection produce severe collisions</a:t>
            </a:r>
          </a:p>
          <a:p>
            <a:r>
              <a:rPr lang="en-US" dirty="0"/>
              <a:t>Collisions involving pedestrians and bicycles almost always result in severe collisions.</a:t>
            </a:r>
          </a:p>
          <a:p>
            <a:r>
              <a:rPr lang="en-US" dirty="0"/>
              <a:t>Intersection collisions are more severe resulting in injuries to the people involved</a:t>
            </a:r>
          </a:p>
        </p:txBody>
      </p:sp>
    </p:spTree>
    <p:extLst>
      <p:ext uri="{BB962C8B-B14F-4D97-AF65-F5344CB8AC3E}">
        <p14:creationId xmlns:p14="http://schemas.microsoft.com/office/powerpoint/2010/main" val="166047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E8A5-9E3E-4ECD-8E41-04DA3450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9BC5-1972-4BE4-8187-2B31B9FF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classification problem</a:t>
            </a:r>
          </a:p>
          <a:p>
            <a:r>
              <a:rPr lang="en-US" dirty="0"/>
              <a:t>To build a model that can predict severity of a collision</a:t>
            </a:r>
          </a:p>
          <a:p>
            <a:r>
              <a:rPr lang="en-US" dirty="0"/>
              <a:t>Four model were used</a:t>
            </a:r>
          </a:p>
          <a:p>
            <a:pPr marL="457200" lvl="1" indent="0">
              <a:buNone/>
            </a:pPr>
            <a:r>
              <a:rPr lang="en-US" dirty="0"/>
              <a:t>1. Logistic regression</a:t>
            </a:r>
          </a:p>
          <a:p>
            <a:pPr marL="457200" lvl="1" indent="0">
              <a:buNone/>
            </a:pPr>
            <a:r>
              <a:rPr lang="en-US" dirty="0"/>
              <a:t>2. Random Forest</a:t>
            </a:r>
          </a:p>
          <a:p>
            <a:pPr marL="457200" lvl="1" indent="0">
              <a:buNone/>
            </a:pPr>
            <a:r>
              <a:rPr lang="en-US" dirty="0"/>
              <a:t>3. Naïve Bayes</a:t>
            </a:r>
          </a:p>
          <a:p>
            <a:pPr marL="457200" lvl="1" indent="0">
              <a:buNone/>
            </a:pPr>
            <a:r>
              <a:rPr lang="en-US" dirty="0"/>
              <a:t>4. Gradient boost </a:t>
            </a:r>
          </a:p>
          <a:p>
            <a:r>
              <a:rPr lang="en-US" dirty="0"/>
              <a:t>Accuracy, Precision, Recall and F1 score were used as performance evaluation parameters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8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453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Collision Data Analysis - Seattle</vt:lpstr>
      <vt:lpstr>Introduction</vt:lpstr>
      <vt:lpstr>Data</vt:lpstr>
      <vt:lpstr>More collisions occur in the afternoon, peak at around 5 pm</vt:lpstr>
      <vt:lpstr>Month has no impact on number of collisions</vt:lpstr>
      <vt:lpstr>Number of collisions is decreasing year over year</vt:lpstr>
      <vt:lpstr>Most collisions occur on clear days and on dry roads </vt:lpstr>
      <vt:lpstr>More insights</vt:lpstr>
      <vt:lpstr>Predictive model</vt:lpstr>
      <vt:lpstr>Results </vt:lpstr>
      <vt:lpstr>Results after under-sampling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Data Analysis - Seattle</dc:title>
  <dc:creator>Vishal Dongare</dc:creator>
  <cp:lastModifiedBy>Vishal Dongare</cp:lastModifiedBy>
  <cp:revision>9</cp:revision>
  <dcterms:created xsi:type="dcterms:W3CDTF">2020-09-14T04:52:35Z</dcterms:created>
  <dcterms:modified xsi:type="dcterms:W3CDTF">2020-09-14T06:29:46Z</dcterms:modified>
</cp:coreProperties>
</file>