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316" r:id="rId2"/>
    <p:sldId id="317" r:id="rId3"/>
    <p:sldId id="36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69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70" r:id="rId22"/>
    <p:sldId id="337" r:id="rId23"/>
    <p:sldId id="338" r:id="rId24"/>
    <p:sldId id="339" r:id="rId25"/>
    <p:sldId id="340" r:id="rId26"/>
    <p:sldId id="341" r:id="rId27"/>
    <p:sldId id="372" r:id="rId28"/>
    <p:sldId id="343" r:id="rId29"/>
    <p:sldId id="344" r:id="rId30"/>
    <p:sldId id="345" r:id="rId31"/>
    <p:sldId id="373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5" r:id="rId60"/>
    <p:sldId id="386" r:id="rId61"/>
    <p:sldId id="387" r:id="rId62"/>
    <p:sldId id="388" r:id="rId63"/>
    <p:sldId id="395" r:id="rId64"/>
    <p:sldId id="396" r:id="rId65"/>
    <p:sldId id="397" r:id="rId66"/>
    <p:sldId id="399" r:id="rId67"/>
    <p:sldId id="400" r:id="rId68"/>
    <p:sldId id="403" r:id="rId69"/>
    <p:sldId id="453" r:id="rId70"/>
    <p:sldId id="421" r:id="rId71"/>
    <p:sldId id="422" r:id="rId72"/>
    <p:sldId id="423" r:id="rId73"/>
    <p:sldId id="452" r:id="rId74"/>
    <p:sldId id="425" r:id="rId75"/>
    <p:sldId id="426" r:id="rId76"/>
    <p:sldId id="427" r:id="rId77"/>
    <p:sldId id="454" r:id="rId78"/>
    <p:sldId id="428" r:id="rId79"/>
    <p:sldId id="429" r:id="rId80"/>
    <p:sldId id="430" r:id="rId81"/>
    <p:sldId id="455" r:id="rId82"/>
    <p:sldId id="314" r:id="rId83"/>
  </p:sldIdLst>
  <p:sldSz cx="9144000" cy="6858000" type="screen4x3"/>
  <p:notesSz cx="7102475" cy="10233025"/>
  <p:defaultTextStyle>
    <a:defPPr>
      <a:defRPr lang="de-DE"/>
    </a:defPPr>
    <a:lvl1pPr algn="ctr" rtl="0" fontAlgn="base">
      <a:spcBef>
        <a:spcPct val="50000"/>
      </a:spcBef>
      <a:spcAft>
        <a:spcPct val="0"/>
      </a:spcAft>
      <a:defRPr sz="1600" kern="1200">
        <a:solidFill>
          <a:srgbClr val="00224B"/>
        </a:solidFill>
        <a:latin typeface="Arial" charset="0"/>
        <a:ea typeface="ＭＳ Ｐゴシック" charset="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kern="1200">
        <a:solidFill>
          <a:srgbClr val="00224B"/>
        </a:solidFill>
        <a:latin typeface="Arial" charset="0"/>
        <a:ea typeface="ＭＳ Ｐゴシック" charset="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kern="1200">
        <a:solidFill>
          <a:srgbClr val="00224B"/>
        </a:solidFill>
        <a:latin typeface="Arial" charset="0"/>
        <a:ea typeface="ＭＳ Ｐゴシック" charset="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kern="1200">
        <a:solidFill>
          <a:srgbClr val="00224B"/>
        </a:solidFill>
        <a:latin typeface="Arial" charset="0"/>
        <a:ea typeface="ＭＳ Ｐゴシック" charset="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kern="1200">
        <a:solidFill>
          <a:srgbClr val="00224B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rgbClr val="00224B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rgbClr val="00224B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rgbClr val="00224B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rgbClr val="00224B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A1F"/>
    <a:srgbClr val="E4E040"/>
    <a:srgbClr val="E8FB79"/>
    <a:srgbClr val="EEFA4C"/>
    <a:srgbClr val="00224B"/>
    <a:srgbClr val="D2F97B"/>
    <a:srgbClr val="7B7C7E"/>
    <a:srgbClr val="C0C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5" autoAdjust="0"/>
    <p:restoredTop sz="94899" autoAdjust="0"/>
  </p:normalViewPr>
  <p:slideViewPr>
    <p:cSldViewPr>
      <p:cViewPr>
        <p:scale>
          <a:sx n="80" d="100"/>
          <a:sy n="80" d="100"/>
        </p:scale>
        <p:origin x="-172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640" y="-12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6" tIns="46314" rIns="92626" bIns="46314" numCol="1" anchor="t" anchorCtr="0" compatLnSpc="1">
            <a:prstTxWarp prst="textNoShape">
              <a:avLst/>
            </a:prstTxWarp>
          </a:bodyPr>
          <a:lstStyle>
            <a:lvl1pPr algn="l" defTabSz="925513">
              <a:spcBef>
                <a:spcPct val="0"/>
              </a:spcBef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6" tIns="46314" rIns="92626" bIns="46314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6" tIns="46314" rIns="92626" bIns="46314" numCol="1" anchor="b" anchorCtr="0" compatLnSpc="1">
            <a:prstTxWarp prst="textNoShape">
              <a:avLst/>
            </a:prstTxWarp>
          </a:bodyPr>
          <a:lstStyle>
            <a:lvl1pPr algn="l" defTabSz="925513">
              <a:spcBef>
                <a:spcPct val="0"/>
              </a:spcBef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6" tIns="46314" rIns="92626" bIns="46314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C0C73EB-5333-7642-8D0D-FDEDD089CD9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1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60" tIns="47481" rIns="94960" bIns="47481" numCol="1" anchor="t" anchorCtr="0" compatLnSpc="1">
            <a:prstTxWarp prst="textNoShape">
              <a:avLst/>
            </a:prstTxWarp>
          </a:bodyPr>
          <a:lstStyle>
            <a:lvl1pPr algn="l" defTabSz="950913">
              <a:spcBef>
                <a:spcPct val="0"/>
              </a:spcBef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60" tIns="47481" rIns="94960" bIns="47481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6513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60" tIns="47481" rIns="94960" bIns="474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60" tIns="47481" rIns="94960" bIns="47481" numCol="1" anchor="b" anchorCtr="0" compatLnSpc="1">
            <a:prstTxWarp prst="textNoShape">
              <a:avLst/>
            </a:prstTxWarp>
          </a:bodyPr>
          <a:lstStyle>
            <a:lvl1pPr algn="l" defTabSz="950913">
              <a:spcBef>
                <a:spcPct val="0"/>
              </a:spcBef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60" tIns="47481" rIns="94960" bIns="47481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A9D1359B-F2E7-904E-A6F3-3EF74D3DFA4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Symbol" charset="0"/>
              <a:buNone/>
            </a:pPr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9938"/>
            <a:ext cx="5113337" cy="38354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3250" cy="46021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2"/>
          <p:cNvSpPr>
            <a:spLocks noChangeArrowheads="1"/>
          </p:cNvSpPr>
          <p:nvPr/>
        </p:nvSpPr>
        <p:spPr bwMode="auto">
          <a:xfrm>
            <a:off x="0" y="6021388"/>
            <a:ext cx="9144000" cy="8366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ea typeface="+mn-ea"/>
            </a:endParaRPr>
          </a:p>
        </p:txBody>
      </p:sp>
      <p:sp>
        <p:nvSpPr>
          <p:cNvPr id="4" name="Text Box 95"/>
          <p:cNvSpPr txBox="1">
            <a:spLocks noChangeArrowheads="1"/>
          </p:cNvSpPr>
          <p:nvPr/>
        </p:nvSpPr>
        <p:spPr bwMode="auto">
          <a:xfrm>
            <a:off x="0" y="6237288"/>
            <a:ext cx="363537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CCCFF">
                        <a:alpha val="79999"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4254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de-DE" sz="1800" b="1">
                <a:sym typeface="Wingdings" charset="0"/>
              </a:rPr>
              <a:t>Andreas Lennartz</a:t>
            </a:r>
            <a:br>
              <a:rPr lang="de-DE" sz="1800" b="1">
                <a:sym typeface="Wingdings" charset="0"/>
              </a:rPr>
            </a:br>
            <a:r>
              <a:rPr lang="de-DE" sz="1000">
                <a:sym typeface="Wingdings" charset="0"/>
              </a:rPr>
              <a:t>SAP BI Architect</a:t>
            </a:r>
          </a:p>
        </p:txBody>
      </p:sp>
      <p:pic>
        <p:nvPicPr>
          <p:cNvPr id="5" name="Picture 106"/>
          <p:cNvPicPr>
            <a:picLocks noChangeAspect="1" noChangeArrowheads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12588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0C2C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22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612" name="Rectangle 6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51275" y="2997200"/>
            <a:ext cx="4249738" cy="15843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de-DE" noProof="0" smtClean="0"/>
              <a:t>Click to edit Master subtitle style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1509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423314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4450"/>
            <a:ext cx="2160587" cy="626427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300" y="44450"/>
            <a:ext cx="6329363" cy="626427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257206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38" y="44450"/>
            <a:ext cx="6778625" cy="5762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1300" y="1196975"/>
            <a:ext cx="8642350" cy="5111750"/>
          </a:xfrm>
        </p:spPr>
        <p:txBody>
          <a:bodyPr/>
          <a:lstStyle/>
          <a:p>
            <a:pPr lvl="0"/>
            <a:r>
              <a:rPr lang="de-DE" noProof="0" smtClean="0"/>
              <a:t>Click icon to add table</a:t>
            </a:r>
            <a:endParaRPr lang="de-DE" noProof="0" dirty="0" smtClean="0"/>
          </a:p>
        </p:txBody>
      </p:sp>
      <p:sp>
        <p:nvSpPr>
          <p:cNvPr id="4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31299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12410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33355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196975"/>
            <a:ext cx="42449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96975"/>
            <a:ext cx="42449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6195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600" dirty="0" smtClean="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352065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11493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38254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142683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19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 sz="800"/>
              <a:t>(C) Andreas Lennartz</a:t>
            </a:r>
          </a:p>
        </p:txBody>
      </p:sp>
    </p:spTree>
    <p:extLst>
      <p:ext uri="{BB962C8B-B14F-4D97-AF65-F5344CB8AC3E}">
        <p14:creationId xmlns:p14="http://schemas.microsoft.com/office/powerpoint/2010/main" val="347894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Rectangle 232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 algn="l">
              <a:defRPr/>
            </a:pPr>
            <a:endParaRPr lang="en-US" sz="1200">
              <a:solidFill>
                <a:schemeClr val="bg1"/>
              </a:solidFill>
              <a:ea typeface="+mn-ea"/>
              <a:sym typeface="Wingdings" pitchFamily="2" charset="2"/>
            </a:endParaRPr>
          </a:p>
        </p:txBody>
      </p:sp>
      <p:sp>
        <p:nvSpPr>
          <p:cNvPr id="4099" name="Text Box 36"/>
          <p:cNvSpPr txBox="1">
            <a:spLocks noChangeArrowheads="1"/>
          </p:cNvSpPr>
          <p:nvPr/>
        </p:nvSpPr>
        <p:spPr bwMode="auto">
          <a:xfrm>
            <a:off x="4140200" y="6524625"/>
            <a:ext cx="863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CC81B-EB6A-3541-BF83-9964ACDDDAA1}" type="slidenum">
              <a:rPr lang="de-DE" sz="800"/>
              <a:pPr eaLnBrk="1" hangingPunct="1"/>
              <a:t>‹#›</a:t>
            </a:fld>
            <a:endParaRPr lang="de-DE" sz="1800"/>
          </a:p>
        </p:txBody>
      </p:sp>
      <p:sp>
        <p:nvSpPr>
          <p:cNvPr id="4100" name="Rectangle 1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96975"/>
            <a:ext cx="864235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TESTVORLAGE</a:t>
            </a:r>
          </a:p>
          <a:p>
            <a:pPr lvl="1"/>
            <a:r>
              <a:rPr lang="de-DE"/>
              <a:t>Testvorlage</a:t>
            </a:r>
          </a:p>
          <a:p>
            <a:pPr lvl="2"/>
            <a:r>
              <a:rPr lang="de-DE"/>
              <a:t>Testvorlage</a:t>
            </a:r>
          </a:p>
          <a:p>
            <a:pPr lvl="3"/>
            <a:r>
              <a:rPr lang="de-DE"/>
              <a:t>Testvorlage</a:t>
            </a:r>
          </a:p>
          <a:p>
            <a:pPr lvl="3"/>
            <a:r>
              <a:rPr lang="de-DE"/>
              <a:t>Testvorlage</a:t>
            </a:r>
          </a:p>
          <a:p>
            <a:pPr lvl="3"/>
            <a:r>
              <a:rPr lang="de-DE"/>
              <a:t>Testvorlage</a:t>
            </a:r>
          </a:p>
        </p:txBody>
      </p:sp>
      <p:sp>
        <p:nvSpPr>
          <p:cNvPr id="4101" name="Line 190"/>
          <p:cNvSpPr>
            <a:spLocks noChangeShapeType="1"/>
          </p:cNvSpPr>
          <p:nvPr/>
        </p:nvSpPr>
        <p:spPr bwMode="auto">
          <a:xfrm>
            <a:off x="684213" y="6453188"/>
            <a:ext cx="8280400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" name="Rectangle 19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453188"/>
            <a:ext cx="326231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dirty="0" smtClean="0">
                <a:ea typeface="+mn-ea"/>
              </a:defRPr>
            </a:lvl1pPr>
          </a:lstStyle>
          <a:p>
            <a:pPr>
              <a:defRPr/>
            </a:pPr>
            <a:endParaRPr lang="de-DE" sz="600"/>
          </a:p>
          <a:p>
            <a:pPr>
              <a:defRPr/>
            </a:pPr>
            <a:r>
              <a:rPr lang="de-DE"/>
              <a:t>(C) Andreas Lennartz</a:t>
            </a:r>
          </a:p>
        </p:txBody>
      </p:sp>
      <p:sp>
        <p:nvSpPr>
          <p:cNvPr id="4103" name="Line 216"/>
          <p:cNvSpPr>
            <a:spLocks noChangeShapeType="1"/>
          </p:cNvSpPr>
          <p:nvPr/>
        </p:nvSpPr>
        <p:spPr bwMode="auto">
          <a:xfrm>
            <a:off x="0" y="692150"/>
            <a:ext cx="8964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Rectangle 223"/>
          <p:cNvSpPr>
            <a:spLocks noGrp="1" noChangeArrowheads="1"/>
          </p:cNvSpPr>
          <p:nvPr>
            <p:ph type="title"/>
          </p:nvPr>
        </p:nvSpPr>
        <p:spPr bwMode="auto">
          <a:xfrm>
            <a:off x="592138" y="44450"/>
            <a:ext cx="67786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>
                <a:sym typeface="Wingdings" charset="0"/>
              </a:rPr>
              <a:t>Titelmasterformat durch Klicken bearbeiten, auch zweizeilig möglich</a:t>
            </a:r>
          </a:p>
        </p:txBody>
      </p:sp>
      <p:pic>
        <p:nvPicPr>
          <p:cNvPr id="4105" name="Picture 266"/>
          <p:cNvPicPr>
            <a:picLocks noChangeAspect="1" noChangeArrowheads="1"/>
          </p:cNvPicPr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1750"/>
            <a:ext cx="581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0C2C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22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74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224B"/>
          </a:solidFill>
          <a:latin typeface="+mj-lt"/>
          <a:ea typeface="ＭＳ Ｐゴシック" charset="0"/>
          <a:cs typeface="+mj-cs"/>
          <a:sym typeface="Wingding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224B"/>
          </a:solidFill>
          <a:latin typeface="Arial" charset="0"/>
          <a:ea typeface="ＭＳ Ｐゴシック" charset="0"/>
          <a:sym typeface="Wingding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224B"/>
          </a:solidFill>
          <a:latin typeface="Arial" charset="0"/>
          <a:ea typeface="ＭＳ Ｐゴシック" charset="0"/>
          <a:sym typeface="Wingding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224B"/>
          </a:solidFill>
          <a:latin typeface="Arial" charset="0"/>
          <a:ea typeface="ＭＳ Ｐゴシック" charset="0"/>
          <a:sym typeface="Wingding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224B"/>
          </a:solidFill>
          <a:latin typeface="Arial" charset="0"/>
          <a:ea typeface="ＭＳ Ｐゴシック" charset="0"/>
          <a:sym typeface="Wingding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224B"/>
          </a:solidFill>
          <a:latin typeface="Arial" charset="0"/>
          <a:sym typeface="Wingdings" pitchFamily="2" charset="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224B"/>
          </a:solidFill>
          <a:latin typeface="Arial" charset="0"/>
          <a:sym typeface="Wingdings" pitchFamily="2" charset="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224B"/>
          </a:solidFill>
          <a:latin typeface="Arial" charset="0"/>
          <a:sym typeface="Wingdings" pitchFamily="2" charset="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224B"/>
          </a:solidFill>
          <a:latin typeface="Arial" charset="0"/>
          <a:sym typeface="Wingdings" pitchFamily="2" charset="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00" b="1">
          <a:solidFill>
            <a:srgbClr val="00224B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00" b="1">
          <a:solidFill>
            <a:srgbClr val="00224B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00" b="1">
          <a:solidFill>
            <a:srgbClr val="00224B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rgbClr val="00224B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.xml"/><Relationship Id="rId12" Type="http://schemas.openxmlformats.org/officeDocument/2006/relationships/notesSlide" Target="../notesSlides/notesSlide33.xml"/><Relationship Id="rId13" Type="http://schemas.openxmlformats.org/officeDocument/2006/relationships/image" Target="../media/image12.jpe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.xml"/><Relationship Id="rId12" Type="http://schemas.openxmlformats.org/officeDocument/2006/relationships/notesSlide" Target="../notesSlides/notesSlide34.xml"/><Relationship Id="rId13" Type="http://schemas.openxmlformats.org/officeDocument/2006/relationships/image" Target="../media/image12.jpeg"/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tags" Target="../tags/tag19.xml"/><Relationship Id="rId10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.xml"/><Relationship Id="rId12" Type="http://schemas.openxmlformats.org/officeDocument/2006/relationships/notesSlide" Target="../notesSlides/notesSlide35.xml"/><Relationship Id="rId13" Type="http://schemas.openxmlformats.org/officeDocument/2006/relationships/image" Target="../media/image12.jpeg"/><Relationship Id="rId1" Type="http://schemas.openxmlformats.org/officeDocument/2006/relationships/tags" Target="../tags/tag2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Relationship Id="rId10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46.xml"/><Relationship Id="rId8" Type="http://schemas.openxmlformats.org/officeDocument/2006/relationships/image" Target="../media/image12.jpe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1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5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8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3851275" y="3213100"/>
            <a:ext cx="49688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de-DE">
                <a:latin typeface="Arial" charset="0"/>
              </a:rPr>
              <a:t>Übersicht über SAP BW 7.0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Enterprise Data Warehouse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BI Grundlagen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47725" y="1125538"/>
            <a:ext cx="7172325" cy="973137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de-DE" sz="2000" b="1">
                <a:solidFill>
                  <a:schemeClr val="bg1"/>
                </a:solidFill>
              </a:rPr>
              <a:t>Die Herausforderung von Enterprise Data Warehouse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154238"/>
            <a:ext cx="7150100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890588" y="4548188"/>
            <a:ext cx="7256462" cy="1709737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/>
            <a:r>
              <a:rPr lang="de-DE" b="1">
                <a:solidFill>
                  <a:schemeClr val="bg1"/>
                </a:solidFill>
              </a:rPr>
              <a:t>Mit einem zentralisierten Enterprise Data Warehouse:</a:t>
            </a:r>
          </a:p>
          <a:p>
            <a:pPr algn="l">
              <a:buFontTx/>
              <a:buChar char="•"/>
            </a:pP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z="1400" b="1">
                <a:solidFill>
                  <a:schemeClr val="bg1"/>
                </a:solidFill>
              </a:rPr>
              <a:t>werden</a:t>
            </a:r>
            <a:r>
              <a:rPr lang="de-DE"/>
              <a:t> </a:t>
            </a:r>
            <a:r>
              <a:rPr lang="de-DE" sz="1400" b="1">
                <a:solidFill>
                  <a:schemeClr val="bg1"/>
                </a:solidFill>
              </a:rPr>
              <a:t>Entscheidungsträger die richtige Informationen bekommen</a:t>
            </a:r>
          </a:p>
          <a:p>
            <a:pPr algn="l">
              <a:buFontTx/>
              <a:buChar char="•"/>
            </a:pPr>
            <a:r>
              <a:rPr lang="de-DE" sz="1400" b="1">
                <a:solidFill>
                  <a:schemeClr val="bg1"/>
                </a:solidFill>
              </a:rPr>
              <a:t> sind zugehörige Informationen verbunden</a:t>
            </a:r>
          </a:p>
          <a:p>
            <a:pPr algn="l">
              <a:buFontTx/>
              <a:buChar char="•"/>
            </a:pPr>
            <a:r>
              <a:rPr lang="de-DE" sz="1400" b="1">
                <a:solidFill>
                  <a:schemeClr val="bg1"/>
                </a:solidFill>
              </a:rPr>
              <a:t> ist die Zusammenarbeit und der Informationsaustausch gewährleistet</a:t>
            </a:r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6543675" y="215900"/>
            <a:ext cx="2233613" cy="284163"/>
            <a:chOff x="4122" y="136"/>
            <a:chExt cx="1407" cy="179"/>
          </a:xfrm>
        </p:grpSpPr>
        <p:sp>
          <p:nvSpPr>
            <p:cNvPr id="17416" name="Eingekerbter Richtungspfeil 4"/>
            <p:cNvSpPr>
              <a:spLocks noChangeArrowheads="1"/>
            </p:cNvSpPr>
            <p:nvPr/>
          </p:nvSpPr>
          <p:spPr bwMode="auto">
            <a:xfrm>
              <a:off x="4566" y="137"/>
              <a:ext cx="516" cy="176"/>
            </a:xfrm>
            <a:prstGeom prst="chevron">
              <a:avLst>
                <a:gd name="adj" fmla="val 499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 b="1">
                  <a:solidFill>
                    <a:schemeClr val="tx1"/>
                  </a:solidFill>
                </a:rPr>
                <a:t>Rep.</a:t>
              </a:r>
            </a:p>
          </p:txBody>
        </p:sp>
        <p:sp>
          <p:nvSpPr>
            <p:cNvPr id="17417" name="Eingekerbter Richtungspfeil 5"/>
            <p:cNvSpPr>
              <a:spLocks noChangeArrowheads="1"/>
            </p:cNvSpPr>
            <p:nvPr/>
          </p:nvSpPr>
          <p:spPr bwMode="auto">
            <a:xfrm>
              <a:off x="5013" y="137"/>
              <a:ext cx="516" cy="176"/>
            </a:xfrm>
            <a:prstGeom prst="chevron">
              <a:avLst>
                <a:gd name="adj" fmla="val 499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 b="1">
                  <a:solidFill>
                    <a:schemeClr val="tx1"/>
                  </a:solidFill>
                </a:rPr>
                <a:t>U-Pl.</a:t>
              </a:r>
            </a:p>
          </p:txBody>
        </p:sp>
        <p:sp>
          <p:nvSpPr>
            <p:cNvPr id="17418" name="Eingekerbter Richtungspfeil 6"/>
            <p:cNvSpPr>
              <a:spLocks noChangeArrowheads="1"/>
            </p:cNvSpPr>
            <p:nvPr/>
          </p:nvSpPr>
          <p:spPr bwMode="auto">
            <a:xfrm>
              <a:off x="4122" y="136"/>
              <a:ext cx="516" cy="179"/>
            </a:xfrm>
            <a:prstGeom prst="chevron">
              <a:avLst>
                <a:gd name="adj" fmla="val 49166"/>
              </a:avLst>
            </a:prstGeom>
            <a:solidFill>
              <a:srgbClr val="0022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 b="1">
                  <a:solidFill>
                    <a:schemeClr val="bg1"/>
                  </a:solidFill>
                </a:rPr>
                <a:t>EDW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Reporting mit SAP BW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BI Grundlagen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543675" y="215900"/>
            <a:ext cx="2233613" cy="284163"/>
            <a:chOff x="4122" y="136"/>
            <a:chExt cx="1407" cy="179"/>
          </a:xfrm>
        </p:grpSpPr>
        <p:sp>
          <p:nvSpPr>
            <p:cNvPr id="18438" name="Eingekerbter Richtungspfeil 4"/>
            <p:cNvSpPr>
              <a:spLocks noChangeArrowheads="1"/>
            </p:cNvSpPr>
            <p:nvPr/>
          </p:nvSpPr>
          <p:spPr bwMode="auto">
            <a:xfrm>
              <a:off x="4566" y="136"/>
              <a:ext cx="516" cy="179"/>
            </a:xfrm>
            <a:prstGeom prst="chevron">
              <a:avLst>
                <a:gd name="adj" fmla="val 49112"/>
              </a:avLst>
            </a:prstGeom>
            <a:solidFill>
              <a:srgbClr val="0022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 b="1">
                  <a:solidFill>
                    <a:schemeClr val="bg1"/>
                  </a:solidFill>
                </a:rPr>
                <a:t>Rep.</a:t>
              </a:r>
            </a:p>
          </p:txBody>
        </p:sp>
        <p:sp>
          <p:nvSpPr>
            <p:cNvPr id="18439" name="Eingekerbter Richtungspfeil 5"/>
            <p:cNvSpPr>
              <a:spLocks noChangeArrowheads="1"/>
            </p:cNvSpPr>
            <p:nvPr/>
          </p:nvSpPr>
          <p:spPr bwMode="auto">
            <a:xfrm>
              <a:off x="5013" y="136"/>
              <a:ext cx="516" cy="179"/>
            </a:xfrm>
            <a:prstGeom prst="chevron">
              <a:avLst>
                <a:gd name="adj" fmla="val 491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 b="1">
                  <a:solidFill>
                    <a:schemeClr val="tx1"/>
                  </a:solidFill>
                </a:rPr>
                <a:t>U-Pl.</a:t>
              </a:r>
            </a:p>
          </p:txBody>
        </p:sp>
        <p:sp>
          <p:nvSpPr>
            <p:cNvPr id="18440" name="Eingekerbter Richtungspfeil 6"/>
            <p:cNvSpPr>
              <a:spLocks noChangeArrowheads="1"/>
            </p:cNvSpPr>
            <p:nvPr/>
          </p:nvSpPr>
          <p:spPr bwMode="auto">
            <a:xfrm>
              <a:off x="4122" y="136"/>
              <a:ext cx="516" cy="179"/>
            </a:xfrm>
            <a:prstGeom prst="chevron">
              <a:avLst>
                <a:gd name="adj" fmla="val 491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 b="1">
                  <a:solidFill>
                    <a:schemeClr val="tx1"/>
                  </a:solidFill>
                </a:rPr>
                <a:t>EDW</a:t>
              </a:r>
            </a:p>
          </p:txBody>
        </p:sp>
      </p:grpSp>
      <p:pic>
        <p:nvPicPr>
          <p:cNvPr id="18437" name="Picture 8" descr="reportingebe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039813"/>
            <a:ext cx="8066087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Reporting und Planung mit SAP BW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BI Grundlagen</a:t>
            </a:r>
          </a:p>
        </p:txBody>
      </p:sp>
      <p:pic>
        <p:nvPicPr>
          <p:cNvPr id="19460" name="Picture 4" descr="Architektur_BI_I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22350"/>
            <a:ext cx="6608762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Eingekerbter Richtungspfeil 4"/>
          <p:cNvSpPr>
            <a:spLocks noChangeArrowheads="1"/>
          </p:cNvSpPr>
          <p:nvPr/>
        </p:nvSpPr>
        <p:spPr bwMode="auto">
          <a:xfrm>
            <a:off x="7248525" y="215900"/>
            <a:ext cx="819150" cy="284163"/>
          </a:xfrm>
          <a:prstGeom prst="chevron">
            <a:avLst>
              <a:gd name="adj" fmla="val 491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de-DE" sz="1200" b="1" dirty="0">
                <a:solidFill>
                  <a:schemeClr val="tx1"/>
                </a:solidFill>
              </a:rPr>
              <a:t>Rep</a:t>
            </a:r>
            <a:r>
              <a:rPr lang="de-DE" sz="1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462" name="Eingekerbter Richtungspfeil 5"/>
          <p:cNvSpPr>
            <a:spLocks noChangeArrowheads="1"/>
          </p:cNvSpPr>
          <p:nvPr/>
        </p:nvSpPr>
        <p:spPr bwMode="auto">
          <a:xfrm>
            <a:off x="7958138" y="215900"/>
            <a:ext cx="819150" cy="284163"/>
          </a:xfrm>
          <a:prstGeom prst="chevron">
            <a:avLst>
              <a:gd name="adj" fmla="val 49112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de-DE" sz="1200" b="1">
                <a:solidFill>
                  <a:schemeClr val="bg1"/>
                </a:solidFill>
              </a:rPr>
              <a:t>U-Pl.</a:t>
            </a:r>
          </a:p>
        </p:txBody>
      </p:sp>
      <p:sp>
        <p:nvSpPr>
          <p:cNvPr id="19463" name="Eingekerbter Richtungspfeil 6"/>
          <p:cNvSpPr>
            <a:spLocks noChangeArrowheads="1"/>
          </p:cNvSpPr>
          <p:nvPr/>
        </p:nvSpPr>
        <p:spPr bwMode="auto">
          <a:xfrm>
            <a:off x="6543675" y="215900"/>
            <a:ext cx="819150" cy="284163"/>
          </a:xfrm>
          <a:prstGeom prst="chevron">
            <a:avLst>
              <a:gd name="adj" fmla="val 491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de-DE" sz="1200" b="1">
                <a:solidFill>
                  <a:schemeClr val="tx1"/>
                </a:solidFill>
              </a:rPr>
              <a:t>EDW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dirty="0"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Dashboards &amp; 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Ausblick </a:t>
            </a:r>
            <a:r>
              <a:rPr lang="de-DE" b="0" dirty="0" err="1" smtClean="0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008188" lvl="1" indent="-304800" eaLnBrk="1" hangingPunct="1"/>
            <a:endParaRPr lang="de-DE" b="0" dirty="0">
              <a:solidFill>
                <a:srgbClr val="7B7C7E"/>
              </a:solidFill>
              <a:latin typeface="Arial" charset="0"/>
            </a:endParaRP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03845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5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486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SAP </a:t>
            </a:r>
            <a:r>
              <a:rPr lang="de-DE" u="sng">
                <a:latin typeface="Arial" charset="0"/>
              </a:rPr>
              <a:t>B</a:t>
            </a:r>
            <a:r>
              <a:rPr lang="de-DE">
                <a:latin typeface="Arial" charset="0"/>
              </a:rPr>
              <a:t>usiness </a:t>
            </a:r>
            <a:r>
              <a:rPr lang="de-DE" u="sng">
                <a:latin typeface="Arial" charset="0"/>
              </a:rPr>
              <a:t>I</a:t>
            </a:r>
            <a:r>
              <a:rPr lang="de-DE">
                <a:latin typeface="Arial" charset="0"/>
              </a:rPr>
              <a:t>ntelligence (BI)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9288" y="1309688"/>
            <a:ext cx="4311650" cy="192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de-DE">
                <a:latin typeface="Arial" charset="0"/>
              </a:rPr>
              <a:t>Was ist SAP Business Intelligence?</a:t>
            </a:r>
          </a:p>
          <a:p>
            <a:pPr eaLnBrk="1" hangingPunct="1"/>
            <a:r>
              <a:rPr lang="de-DE" b="0">
                <a:latin typeface="Arial" charset="0"/>
              </a:rPr>
              <a:t>Teil der SAP Netweaver Plattform</a:t>
            </a:r>
          </a:p>
          <a:p>
            <a:pPr eaLnBrk="1" hangingPunct="1"/>
            <a:r>
              <a:rPr lang="de-DE" b="0">
                <a:latin typeface="Arial" charset="0"/>
              </a:rPr>
              <a:t>Zur Integration, Transformation und Konsolidierung von externen Daten</a:t>
            </a:r>
          </a:p>
          <a:p>
            <a:pPr eaLnBrk="1" hangingPunct="1"/>
            <a:r>
              <a:rPr lang="de-DE" b="0">
                <a:latin typeface="Arial" charset="0"/>
              </a:rPr>
              <a:t>Flexibles Reporting-, Analyse- und Planungswerkzeug</a:t>
            </a:r>
          </a:p>
          <a:p>
            <a:pPr eaLnBrk="1" hangingPunct="1"/>
            <a:r>
              <a:rPr lang="de-DE" b="0">
                <a:latin typeface="Arial" charset="0"/>
              </a:rPr>
              <a:t>Basiert auf OLAP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49288" y="3859213"/>
            <a:ext cx="43513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Wingdings" charset="0"/>
              <a:buNone/>
            </a:pPr>
            <a:r>
              <a:rPr lang="de-DE" b="1"/>
              <a:t>Ziele von Business Intelligence</a:t>
            </a:r>
          </a:p>
          <a:p>
            <a:pPr marL="342900" indent="-342900" algn="l">
              <a:spcBef>
                <a:spcPct val="20000"/>
              </a:spcBef>
              <a:buFont typeface="Wingdings" charset="0"/>
              <a:buChar char="§"/>
            </a:pPr>
            <a:r>
              <a:rPr lang="de-DE"/>
              <a:t>Sofortiger, einfacher und zentraler Zugriff auf Informationen, unabhängig der Quelle</a:t>
            </a:r>
          </a:p>
          <a:p>
            <a:pPr marL="342900" indent="-342900" algn="l">
              <a:spcBef>
                <a:spcPct val="20000"/>
              </a:spcBef>
              <a:buFont typeface="Wingdings" charset="0"/>
              <a:buChar char="§"/>
            </a:pPr>
            <a:r>
              <a:rPr lang="de-DE"/>
              <a:t>Hohe Informationsqualität</a:t>
            </a:r>
          </a:p>
          <a:p>
            <a:pPr marL="342900" indent="-342900" algn="l">
              <a:spcBef>
                <a:spcPct val="20000"/>
              </a:spcBef>
              <a:buFont typeface="Wingdings" charset="0"/>
              <a:buChar char="§"/>
            </a:pPr>
            <a:r>
              <a:rPr lang="de-DE"/>
              <a:t>Entlastung der OLTP-Systeme</a:t>
            </a:r>
          </a:p>
          <a:p>
            <a:pPr marL="342900" indent="-342900" algn="l">
              <a:spcBef>
                <a:spcPct val="20000"/>
              </a:spcBef>
              <a:buFont typeface="Wingdings" charset="0"/>
              <a:buChar char="§"/>
            </a:pPr>
            <a:r>
              <a:rPr lang="de-DE"/>
              <a:t>Standardisierte Strukturierung und Darstellung von Informationen</a:t>
            </a:r>
          </a:p>
          <a:p>
            <a:pPr marL="342900" indent="-342900" algn="l">
              <a:spcBef>
                <a:spcPct val="20000"/>
              </a:spcBef>
              <a:buFont typeface="Wingdings" charset="0"/>
              <a:buChar char="§"/>
            </a:pPr>
            <a:r>
              <a:rPr lang="de-DE"/>
              <a:t>Performancegünstig</a:t>
            </a:r>
          </a:p>
        </p:txBody>
      </p:sp>
      <p:pic>
        <p:nvPicPr>
          <p:cNvPr id="21509" name="Picture 3" descr="Diese Grafik wird im zugehörigen Text erklär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" t="-543" r="2429" b="7861"/>
          <a:stretch>
            <a:fillRect/>
          </a:stretch>
        </p:blipFill>
        <p:spPr bwMode="auto">
          <a:xfrm>
            <a:off x="4556125" y="750888"/>
            <a:ext cx="4473575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Systemarchitektur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Typische BW Systemlandschaft</a:t>
            </a:r>
          </a:p>
        </p:txBody>
      </p:sp>
      <p:pic>
        <p:nvPicPr>
          <p:cNvPr id="22531" name="Picture 3" descr="BW_Transportproz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00150"/>
            <a:ext cx="60483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Systemarchitektur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BW-Architektur (3-Ebenen-Architektur)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042988" y="992188"/>
            <a:ext cx="7200900" cy="5426075"/>
            <a:chOff x="657" y="618"/>
            <a:chExt cx="4536" cy="3418"/>
          </a:xfrm>
        </p:grpSpPr>
        <p:pic>
          <p:nvPicPr>
            <p:cNvPr id="23557" name="Picture 4" descr="Diese Grafik wird im zugehörigen Text erklä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625"/>
              <a:ext cx="4536" cy="34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558" name="Group 5"/>
            <p:cNvGrpSpPr>
              <a:grpSpLocks/>
            </p:cNvGrpSpPr>
            <p:nvPr/>
          </p:nvGrpSpPr>
          <p:grpSpPr bwMode="auto">
            <a:xfrm>
              <a:off x="657" y="618"/>
              <a:ext cx="4536" cy="3402"/>
              <a:chOff x="657" y="663"/>
              <a:chExt cx="4536" cy="3402"/>
            </a:xfrm>
          </p:grpSpPr>
          <p:sp>
            <p:nvSpPr>
              <p:cNvPr id="23559" name="Freeform 6"/>
              <p:cNvSpPr>
                <a:spLocks/>
              </p:cNvSpPr>
              <p:nvPr/>
            </p:nvSpPr>
            <p:spPr bwMode="auto">
              <a:xfrm>
                <a:off x="657" y="2704"/>
                <a:ext cx="3312" cy="1361"/>
              </a:xfrm>
              <a:custGeom>
                <a:avLst/>
                <a:gdLst>
                  <a:gd name="T0" fmla="*/ 0 w 6512"/>
                  <a:gd name="T1" fmla="*/ 0 h 2662"/>
                  <a:gd name="T2" fmla="*/ 3312 w 6512"/>
                  <a:gd name="T3" fmla="*/ 1361 h 266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12" h="2662">
                    <a:moveTo>
                      <a:pt x="0" y="0"/>
                    </a:moveTo>
                    <a:lnTo>
                      <a:pt x="6512" y="2662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7"/>
              <p:cNvSpPr>
                <a:spLocks/>
              </p:cNvSpPr>
              <p:nvPr/>
            </p:nvSpPr>
            <p:spPr bwMode="auto">
              <a:xfrm>
                <a:off x="2608" y="663"/>
                <a:ext cx="56" cy="872"/>
              </a:xfrm>
              <a:custGeom>
                <a:avLst/>
                <a:gdLst>
                  <a:gd name="T0" fmla="*/ 0 w 1"/>
                  <a:gd name="T1" fmla="*/ 0 h 1917"/>
                  <a:gd name="T2" fmla="*/ 0 w 1"/>
                  <a:gd name="T3" fmla="*/ 872 h 19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917">
                    <a:moveTo>
                      <a:pt x="0" y="0"/>
                    </a:moveTo>
                    <a:lnTo>
                      <a:pt x="0" y="1917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8"/>
              <p:cNvSpPr>
                <a:spLocks/>
              </p:cNvSpPr>
              <p:nvPr/>
            </p:nvSpPr>
            <p:spPr bwMode="auto">
              <a:xfrm>
                <a:off x="2620" y="1535"/>
                <a:ext cx="2573" cy="489"/>
              </a:xfrm>
              <a:custGeom>
                <a:avLst/>
                <a:gdLst>
                  <a:gd name="T0" fmla="*/ 0 w 4830"/>
                  <a:gd name="T1" fmla="*/ 0 h 710"/>
                  <a:gd name="T2" fmla="*/ 2573 w 4830"/>
                  <a:gd name="T3" fmla="*/ 489 h 7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830" h="710">
                    <a:moveTo>
                      <a:pt x="0" y="0"/>
                    </a:moveTo>
                    <a:lnTo>
                      <a:pt x="4830" y="71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Text Box 9"/>
              <p:cNvSpPr txBox="1">
                <a:spLocks noChangeArrowheads="1"/>
              </p:cNvSpPr>
              <p:nvPr/>
            </p:nvSpPr>
            <p:spPr bwMode="auto">
              <a:xfrm>
                <a:off x="748" y="3832"/>
                <a:ext cx="1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de-DE" sz="1200">
                    <a:solidFill>
                      <a:schemeClr val="tx1"/>
                    </a:solidFill>
                  </a:rPr>
                  <a:t>Extraktionsebene</a:t>
                </a:r>
                <a:endParaRPr lang="de-DE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3563" name="Text Box 10"/>
              <p:cNvSpPr txBox="1">
                <a:spLocks noChangeArrowheads="1"/>
              </p:cNvSpPr>
              <p:nvPr/>
            </p:nvSpPr>
            <p:spPr bwMode="auto">
              <a:xfrm>
                <a:off x="748" y="799"/>
                <a:ext cx="11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de-DE" sz="1200">
                    <a:solidFill>
                      <a:schemeClr val="tx1"/>
                    </a:solidFill>
                  </a:rPr>
                  <a:t>Administrationsebene</a:t>
                </a:r>
                <a:endParaRPr lang="de-DE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3564" name="Text Box 11"/>
              <p:cNvSpPr txBox="1">
                <a:spLocks noChangeArrowheads="1"/>
              </p:cNvSpPr>
              <p:nvPr/>
            </p:nvSpPr>
            <p:spPr bwMode="auto">
              <a:xfrm>
                <a:off x="4468" y="754"/>
                <a:ext cx="627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rgbClr val="00224B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</a:pPr>
                <a:r>
                  <a:rPr lang="de-DE" sz="1200">
                    <a:solidFill>
                      <a:schemeClr val="tx1"/>
                    </a:solidFill>
                  </a:rPr>
                  <a:t>Reporting-</a:t>
                </a:r>
                <a:br>
                  <a:rPr lang="de-DE" sz="1200">
                    <a:solidFill>
                      <a:schemeClr val="tx1"/>
                    </a:solidFill>
                  </a:rPr>
                </a:br>
                <a:r>
                  <a:rPr lang="de-DE" sz="1200">
                    <a:solidFill>
                      <a:schemeClr val="tx1"/>
                    </a:solidFill>
                  </a:rPr>
                  <a:t>ebene</a:t>
                </a:r>
                <a:endParaRPr lang="de-DE" sz="1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556" name="Rectangle 12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Systemarchitektur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Extraktionsebene: Quellsysteme</a:t>
            </a:r>
          </a:p>
        </p:txBody>
      </p:sp>
      <p:pic>
        <p:nvPicPr>
          <p:cNvPr id="24579" name="Picture 3" descr="Diese Grafik wird im zugehörigen Text erklä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090613"/>
            <a:ext cx="62198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8068" name="Group 4"/>
          <p:cNvGrpSpPr>
            <a:grpSpLocks/>
          </p:cNvGrpSpPr>
          <p:nvPr/>
        </p:nvGrpSpPr>
        <p:grpSpPr bwMode="auto">
          <a:xfrm>
            <a:off x="323850" y="4941888"/>
            <a:ext cx="2592388" cy="725487"/>
            <a:chOff x="204" y="3113"/>
            <a:chExt cx="1633" cy="457"/>
          </a:xfrm>
        </p:grpSpPr>
        <p:sp>
          <p:nvSpPr>
            <p:cNvPr id="24597" name="Text Box 5"/>
            <p:cNvSpPr txBox="1">
              <a:spLocks noChangeArrowheads="1"/>
            </p:cNvSpPr>
            <p:nvPr/>
          </p:nvSpPr>
          <p:spPr bwMode="auto">
            <a:xfrm>
              <a:off x="204" y="3339"/>
              <a:ext cx="10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800">
                  <a:solidFill>
                    <a:schemeClr val="tx1"/>
                  </a:solidFill>
                </a:rPr>
                <a:t>SAP-Systeme</a:t>
              </a:r>
            </a:p>
          </p:txBody>
        </p:sp>
        <p:sp>
          <p:nvSpPr>
            <p:cNvPr id="24598" name="Line 6"/>
            <p:cNvSpPr>
              <a:spLocks noChangeShapeType="1"/>
            </p:cNvSpPr>
            <p:nvPr/>
          </p:nvSpPr>
          <p:spPr bwMode="auto">
            <a:xfrm flipV="1">
              <a:off x="1111" y="3113"/>
              <a:ext cx="7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8071" name="Group 7"/>
          <p:cNvGrpSpPr>
            <a:grpSpLocks/>
          </p:cNvGrpSpPr>
          <p:nvPr/>
        </p:nvGrpSpPr>
        <p:grpSpPr bwMode="auto">
          <a:xfrm>
            <a:off x="179388" y="4221163"/>
            <a:ext cx="2376487" cy="860425"/>
            <a:chOff x="113" y="2659"/>
            <a:chExt cx="1497" cy="542"/>
          </a:xfrm>
        </p:grpSpPr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113" y="2836"/>
              <a:ext cx="14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800">
                  <a:solidFill>
                    <a:schemeClr val="tx1"/>
                  </a:solidFill>
                </a:rPr>
                <a:t>Fremdsysteme</a:t>
              </a:r>
              <a:br>
                <a:rPr lang="de-DE" sz="1800">
                  <a:solidFill>
                    <a:schemeClr val="tx1"/>
                  </a:solidFill>
                </a:rPr>
              </a:br>
              <a:r>
                <a:rPr lang="de-DE" sz="1400">
                  <a:solidFill>
                    <a:schemeClr val="tx1"/>
                  </a:solidFill>
                </a:rPr>
                <a:t>nur über 3.x DataSources</a:t>
              </a:r>
            </a:p>
          </p:txBody>
        </p:sp>
        <p:sp>
          <p:nvSpPr>
            <p:cNvPr id="24596" name="Line 9"/>
            <p:cNvSpPr>
              <a:spLocks noChangeShapeType="1"/>
            </p:cNvSpPr>
            <p:nvPr/>
          </p:nvSpPr>
          <p:spPr bwMode="auto">
            <a:xfrm flipV="1">
              <a:off x="1020" y="2659"/>
              <a:ext cx="454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8074" name="Group 10"/>
          <p:cNvGrpSpPr>
            <a:grpSpLocks/>
          </p:cNvGrpSpPr>
          <p:nvPr/>
        </p:nvGrpSpPr>
        <p:grpSpPr bwMode="auto">
          <a:xfrm>
            <a:off x="395288" y="1628775"/>
            <a:ext cx="1800225" cy="1295400"/>
            <a:chOff x="249" y="1026"/>
            <a:chExt cx="1134" cy="816"/>
          </a:xfrm>
        </p:grpSpPr>
        <p:sp>
          <p:nvSpPr>
            <p:cNvPr id="24593" name="Text Box 11"/>
            <p:cNvSpPr txBox="1">
              <a:spLocks noChangeArrowheads="1"/>
            </p:cNvSpPr>
            <p:nvPr/>
          </p:nvSpPr>
          <p:spPr bwMode="auto">
            <a:xfrm>
              <a:off x="249" y="1026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800">
                  <a:solidFill>
                    <a:schemeClr val="tx1"/>
                  </a:solidFill>
                </a:rPr>
                <a:t>Datenbanken</a:t>
              </a:r>
            </a:p>
          </p:txBody>
        </p:sp>
        <p:sp>
          <p:nvSpPr>
            <p:cNvPr id="24594" name="Line 12"/>
            <p:cNvSpPr>
              <a:spLocks noChangeShapeType="1"/>
            </p:cNvSpPr>
            <p:nvPr/>
          </p:nvSpPr>
          <p:spPr bwMode="auto">
            <a:xfrm>
              <a:off x="839" y="1253"/>
              <a:ext cx="45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8077" name="Group 13"/>
          <p:cNvGrpSpPr>
            <a:grpSpLocks/>
          </p:cNvGrpSpPr>
          <p:nvPr/>
        </p:nvGrpSpPr>
        <p:grpSpPr bwMode="auto">
          <a:xfrm>
            <a:off x="3276600" y="4365625"/>
            <a:ext cx="1152525" cy="1374775"/>
            <a:chOff x="2381" y="2750"/>
            <a:chExt cx="726" cy="866"/>
          </a:xfrm>
        </p:grpSpPr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381" y="338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800">
                  <a:solidFill>
                    <a:schemeClr val="tx1"/>
                  </a:solidFill>
                </a:rPr>
                <a:t>Flat Files</a:t>
              </a:r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 flipV="1">
              <a:off x="2744" y="2750"/>
              <a:ext cx="227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8080" name="Group 16"/>
          <p:cNvGrpSpPr>
            <a:grpSpLocks/>
          </p:cNvGrpSpPr>
          <p:nvPr/>
        </p:nvGrpSpPr>
        <p:grpSpPr bwMode="auto">
          <a:xfrm>
            <a:off x="6372225" y="5294313"/>
            <a:ext cx="2016125" cy="942975"/>
            <a:chOff x="4377" y="2750"/>
            <a:chExt cx="1270" cy="594"/>
          </a:xfrm>
        </p:grpSpPr>
        <p:sp>
          <p:nvSpPr>
            <p:cNvPr id="24589" name="Text Box 17"/>
            <p:cNvSpPr txBox="1">
              <a:spLocks noChangeArrowheads="1"/>
            </p:cNvSpPr>
            <p:nvPr/>
          </p:nvSpPr>
          <p:spPr bwMode="auto">
            <a:xfrm>
              <a:off x="4558" y="3113"/>
              <a:ext cx="10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800">
                  <a:solidFill>
                    <a:schemeClr val="tx1"/>
                  </a:solidFill>
                </a:rPr>
                <a:t>UD-Connect</a:t>
              </a:r>
            </a:p>
          </p:txBody>
        </p:sp>
        <p:sp>
          <p:nvSpPr>
            <p:cNvPr id="24590" name="Line 18"/>
            <p:cNvSpPr>
              <a:spLocks noChangeShapeType="1"/>
            </p:cNvSpPr>
            <p:nvPr/>
          </p:nvSpPr>
          <p:spPr bwMode="auto">
            <a:xfrm flipH="1" flipV="1">
              <a:off x="4377" y="2750"/>
              <a:ext cx="49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8083" name="Group 19"/>
          <p:cNvGrpSpPr>
            <a:grpSpLocks/>
          </p:cNvGrpSpPr>
          <p:nvPr/>
        </p:nvGrpSpPr>
        <p:grpSpPr bwMode="auto">
          <a:xfrm>
            <a:off x="4211638" y="4581525"/>
            <a:ext cx="1152525" cy="1374775"/>
            <a:chOff x="2381" y="2750"/>
            <a:chExt cx="726" cy="866"/>
          </a:xfrm>
        </p:grpSpPr>
        <p:sp>
          <p:nvSpPr>
            <p:cNvPr id="24587" name="Text Box 20"/>
            <p:cNvSpPr txBox="1">
              <a:spLocks noChangeArrowheads="1"/>
            </p:cNvSpPr>
            <p:nvPr/>
          </p:nvSpPr>
          <p:spPr bwMode="auto">
            <a:xfrm>
              <a:off x="2381" y="338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sz="1800">
                  <a:solidFill>
                    <a:schemeClr val="tx1"/>
                  </a:solidFill>
                </a:rPr>
                <a:t>XML</a:t>
              </a:r>
            </a:p>
          </p:txBody>
        </p:sp>
        <p:sp>
          <p:nvSpPr>
            <p:cNvPr id="24588" name="Line 21"/>
            <p:cNvSpPr>
              <a:spLocks noChangeShapeType="1"/>
            </p:cNvSpPr>
            <p:nvPr/>
          </p:nvSpPr>
          <p:spPr bwMode="auto">
            <a:xfrm flipV="1">
              <a:off x="2744" y="2750"/>
              <a:ext cx="227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6" name="Rectangle 22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Systemarchitektur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Gegenüberstellung OLAP-/OLTP-System</a:t>
            </a:r>
          </a:p>
        </p:txBody>
      </p:sp>
      <p:graphicFrame>
        <p:nvGraphicFramePr>
          <p:cNvPr id="730115" name="Group 3"/>
          <p:cNvGraphicFramePr>
            <a:graphicFrameLocks noGrp="1"/>
          </p:cNvGraphicFramePr>
          <p:nvPr/>
        </p:nvGraphicFramePr>
        <p:xfrm>
          <a:off x="107950" y="1196975"/>
          <a:ext cx="8759825" cy="3916855"/>
        </p:xfrm>
        <a:graphic>
          <a:graphicData uri="http://schemas.openxmlformats.org/drawingml/2006/table">
            <a:tbl>
              <a:tblPr/>
              <a:tblGrid>
                <a:gridCol w="2135188"/>
                <a:gridCol w="3095625"/>
                <a:gridCol w="3529012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Kriterium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OLTP-Systeme (Operative Systeme)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OLAP-Systeme (DWH-Lösungen)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Ziel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Unterstützung zur Abwicklung von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Geschäfstsprozessen/Tagesgeschäften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Analyse der gespeicherten Daten zur Informationsgewinnung bzw. Wissensgenerierung  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Priorität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hohe Verfügbarkeit, hoher Datendurchsatz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einfache Benutzung; schneller und flexibler Datenzugriff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Datensicht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detailliert </a:t>
                      </a: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(→ Belegebene)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i.d.R. aggregiert 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Zugriff auf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die Datenbank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transaktion-orientiert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Einfügen, Ändern, Löschen, Lesen  </a:t>
                      </a:r>
                    </a:p>
                  </a:txBody>
                  <a:tcPr marL="72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analyse-orientiert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Lesen (Daten sind nicht-volatil, d.h. die Daten werden i.d.R nicht geändert)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Alter der Daten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aktuell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historisch, aktuell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Datenstruktur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>
                          <a:tab pos="88900" algn="l"/>
                        </a:tabLst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relational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88900" algn="l"/>
                        </a:tabLst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Relationale Datenbank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900" algn="l"/>
                        </a:tabLst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</a:t>
                      </a: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Normalisierung in Form des </a:t>
                      </a:r>
                      <a:r>
                        <a:rPr kumimoji="0" lang="ja-JP" alt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‘</a:t>
                      </a: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Relationalen Datenmodells</a:t>
                      </a:r>
                      <a:r>
                        <a:rPr kumimoji="0" lang="ja-JP" alt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‘</a:t>
                      </a: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900" algn="l"/>
                        </a:tabLst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( i.d.R. die 3.Normalform → garantiert  referentielle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900" algn="l"/>
                        </a:tabLst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Integrität und damit Datenkonsistenz) </a:t>
                      </a:r>
                    </a:p>
                  </a:txBody>
                  <a:tcPr marL="72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>
                          <a:tab pos="0" algn="l"/>
                          <a:tab pos="765175" algn="l"/>
                        </a:tabLst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multidimensional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0" algn="l"/>
                          <a:tab pos="765175" algn="l"/>
                        </a:tabLst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MOLAP –  Muldimensionale Datenbank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765175" algn="l"/>
                        </a:tabLst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(Array-/Zellstrukturen)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0" algn="l"/>
                          <a:tab pos="765175" algn="l"/>
                        </a:tabLst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ROLAP –  Relationale Datenbank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765175" algn="l"/>
                        </a:tabLst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Denormalisierung in Form von </a:t>
                      </a:r>
                      <a:r>
                        <a:rPr kumimoji="0" lang="ja-JP" alt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‘</a:t>
                      </a: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Sternschemata</a:t>
                      </a:r>
                      <a:r>
                        <a:rPr kumimoji="0" lang="ja-JP" alt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‘</a:t>
                      </a: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</a:t>
                      </a: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Integration der Daten aus verschiedenen Modulen / Anwendungen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>
                          <a:tab pos="88900" algn="l"/>
                        </a:tabLst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minimal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>
                          <a:tab pos="0" algn="l"/>
                          <a:tab pos="765175" algn="l"/>
                        </a:tabLst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umfassend</a:t>
                      </a:r>
                    </a:p>
                  </a:txBody>
                  <a:tcPr marL="72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1" name="Text Box 5"/>
          <p:cNvSpPr txBox="1">
            <a:spLocks noChangeArrowheads="1"/>
          </p:cNvSpPr>
          <p:nvPr/>
        </p:nvSpPr>
        <p:spPr bwMode="auto">
          <a:xfrm>
            <a:off x="1187450" y="5589588"/>
            <a:ext cx="6769100" cy="574675"/>
          </a:xfrm>
          <a:prstGeom prst="rect">
            <a:avLst/>
          </a:prstGeom>
          <a:solidFill>
            <a:srgbClr val="C0C2C3"/>
          </a:solidFill>
          <a:ln w="25400">
            <a:solidFill>
              <a:srgbClr val="00224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i="1"/>
              <a:t>OLTP</a:t>
            </a:r>
            <a:r>
              <a:rPr lang="en-US" sz="1200" i="1"/>
              <a:t> – </a:t>
            </a:r>
            <a:r>
              <a:rPr lang="en-US" sz="1200" b="1" i="1" u="sng"/>
              <a:t>O</a:t>
            </a:r>
            <a:r>
              <a:rPr lang="en-US" sz="1200" i="1"/>
              <a:t>n</a:t>
            </a:r>
            <a:r>
              <a:rPr lang="en-US" sz="1200" b="1" i="1" u="sng"/>
              <a:t>l</a:t>
            </a:r>
            <a:r>
              <a:rPr lang="en-US" sz="1200" i="1"/>
              <a:t>ine </a:t>
            </a:r>
            <a:r>
              <a:rPr lang="en-US" sz="1200" b="1" i="1" u="sng"/>
              <a:t>T</a:t>
            </a:r>
            <a:r>
              <a:rPr lang="en-US" sz="1200" i="1"/>
              <a:t>ransactional </a:t>
            </a:r>
            <a:r>
              <a:rPr lang="en-US" sz="1200" b="1" i="1" u="sng"/>
              <a:t>P</a:t>
            </a:r>
            <a:r>
              <a:rPr lang="en-US" sz="1200" i="1"/>
              <a:t>rocessing</a:t>
            </a:r>
          </a:p>
          <a:p>
            <a:pPr eaLnBrk="1" hangingPunct="1"/>
            <a:r>
              <a:rPr lang="en-US" sz="1200" b="1" i="1"/>
              <a:t>OLAP </a:t>
            </a:r>
            <a:r>
              <a:rPr lang="en-US" sz="1200" i="1"/>
              <a:t>– </a:t>
            </a:r>
            <a:r>
              <a:rPr lang="en-US" sz="1200" b="1" i="1" u="sng"/>
              <a:t>O</a:t>
            </a:r>
            <a:r>
              <a:rPr lang="en-US" sz="1200" i="1"/>
              <a:t>n</a:t>
            </a:r>
            <a:r>
              <a:rPr lang="en-US" sz="1200" b="1" i="1" u="sng"/>
              <a:t>l</a:t>
            </a:r>
            <a:r>
              <a:rPr lang="en-US" sz="1200" i="1"/>
              <a:t>ine </a:t>
            </a:r>
            <a:r>
              <a:rPr lang="en-US" sz="1200" b="1" i="1" u="sng"/>
              <a:t>A</a:t>
            </a:r>
            <a:r>
              <a:rPr lang="en-US" sz="1200" i="1"/>
              <a:t>nalytical </a:t>
            </a:r>
            <a:r>
              <a:rPr lang="en-US" sz="1200" b="1" i="1" u="sng"/>
              <a:t>P</a:t>
            </a:r>
            <a:r>
              <a:rPr lang="en-US" sz="1200" i="1"/>
              <a:t>rocessing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Systemarchitektur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Gegenüberstellung OLAP-/OLTP-System</a:t>
            </a:r>
          </a:p>
        </p:txBody>
      </p:sp>
      <p:sp>
        <p:nvSpPr>
          <p:cNvPr id="26627" name="Rectangle 42"/>
          <p:cNvSpPr>
            <a:spLocks noChangeArrowheads="1"/>
          </p:cNvSpPr>
          <p:nvPr/>
        </p:nvSpPr>
        <p:spPr bwMode="auto">
          <a:xfrm>
            <a:off x="631825" y="1125538"/>
            <a:ext cx="3587750" cy="511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Font typeface="Wingdings" charset="0"/>
              <a:buNone/>
              <a:tabLst>
                <a:tab pos="173038" algn="l"/>
              </a:tabLst>
            </a:pPr>
            <a:r>
              <a:rPr lang="de-DE" sz="1400" b="1"/>
              <a:t>OLTP (Bspw.: SAP ERP)</a:t>
            </a:r>
          </a:p>
          <a:p>
            <a:pPr algn="l">
              <a:spcBef>
                <a:spcPct val="20000"/>
              </a:spcBef>
              <a:buFont typeface="Wingdings" charset="0"/>
              <a:buNone/>
              <a:tabLst>
                <a:tab pos="173038" algn="l"/>
              </a:tabLst>
            </a:pPr>
            <a:endParaRPr lang="de-DE" sz="1400"/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r>
              <a:rPr lang="de-DE" sz="1400"/>
              <a:t> 	Hoher Detaillierungsgrad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r>
              <a:rPr lang="de-DE" sz="1400"/>
              <a:t> 	Stetige Änderung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r>
              <a:rPr lang="de-DE" sz="1400"/>
              <a:t> 	Hoher Speicherbedarf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r>
              <a:rPr lang="de-DE" sz="1400"/>
              <a:t> 	Hoher Implementierungsaufwand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endParaRPr lang="de-DE" sz="1400" b="1"/>
          </a:p>
        </p:txBody>
      </p:sp>
      <p:sp>
        <p:nvSpPr>
          <p:cNvPr id="26628" name="Rectangle 48"/>
          <p:cNvSpPr>
            <a:spLocks noChangeArrowheads="1"/>
          </p:cNvSpPr>
          <p:nvPr/>
        </p:nvSpPr>
        <p:spPr bwMode="auto">
          <a:xfrm>
            <a:off x="4876800" y="1146175"/>
            <a:ext cx="3878263" cy="511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Font typeface="Wingdings" charset="0"/>
              <a:buNone/>
              <a:tabLst>
                <a:tab pos="173038" algn="l"/>
              </a:tabLst>
            </a:pPr>
            <a:r>
              <a:rPr lang="de-DE" sz="1400" b="1"/>
              <a:t>OLAP (Bspw.:SAP BW)</a:t>
            </a:r>
          </a:p>
          <a:p>
            <a:pPr algn="l">
              <a:spcBef>
                <a:spcPct val="20000"/>
              </a:spcBef>
              <a:buFont typeface="Wingdings" charset="0"/>
              <a:buNone/>
              <a:tabLst>
                <a:tab pos="173038" algn="l"/>
              </a:tabLst>
            </a:pPr>
            <a:endParaRPr lang="de-DE" sz="1400" b="1"/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r>
              <a:rPr lang="de-DE" sz="1400"/>
              <a:t> 	Hohe Aggregation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r>
              <a:rPr lang="de-DE" sz="1400"/>
              <a:t> 	Historische Aufzeichnung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r>
              <a:rPr lang="de-DE" sz="1400"/>
              <a:t> 	Hohe Leistung für Reporting 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r>
              <a:rPr lang="de-DE" sz="1400"/>
              <a:t> 	Einfach und flexibel an neue Reporting      </a:t>
            </a:r>
          </a:p>
          <a:p>
            <a:pPr algn="l">
              <a:spcBef>
                <a:spcPct val="20000"/>
              </a:spcBef>
              <a:buFont typeface="Wingdings" charset="0"/>
              <a:buNone/>
              <a:tabLst>
                <a:tab pos="173038" algn="l"/>
              </a:tabLst>
            </a:pPr>
            <a:r>
              <a:rPr lang="de-DE" sz="1400"/>
              <a:t>	Erfordernisse anzupassen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  <a:tabLst>
                <a:tab pos="173038" algn="l"/>
              </a:tabLst>
            </a:pPr>
            <a:r>
              <a:rPr lang="de-DE" sz="1400"/>
              <a:t> 	Anspruchsvolle Reportingwerkzeuge</a:t>
            </a:r>
          </a:p>
        </p:txBody>
      </p:sp>
      <p:graphicFrame>
        <p:nvGraphicFramePr>
          <p:cNvPr id="510050" name="Group 98"/>
          <p:cNvGraphicFramePr>
            <a:graphicFrameLocks noGrp="1"/>
          </p:cNvGraphicFramePr>
          <p:nvPr/>
        </p:nvGraphicFramePr>
        <p:xfrm>
          <a:off x="1400175" y="3533775"/>
          <a:ext cx="2070100" cy="898526"/>
        </p:xfrm>
        <a:graphic>
          <a:graphicData uri="http://schemas.openxmlformats.org/drawingml/2006/table">
            <a:tbl>
              <a:tblPr/>
              <a:tblGrid>
                <a:gridCol w="414338"/>
                <a:gridCol w="412750"/>
                <a:gridCol w="415925"/>
                <a:gridCol w="412750"/>
                <a:gridCol w="414337"/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G34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Z32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24B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Y21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0252" name="Group 300"/>
          <p:cNvGraphicFramePr>
            <a:graphicFrameLocks noGrp="1"/>
          </p:cNvGraphicFramePr>
          <p:nvPr/>
        </p:nvGraphicFramePr>
        <p:xfrm>
          <a:off x="952500" y="4794250"/>
          <a:ext cx="1655763" cy="881063"/>
        </p:xfrm>
        <a:graphic>
          <a:graphicData uri="http://schemas.openxmlformats.org/drawingml/2006/table">
            <a:tbl>
              <a:tblPr/>
              <a:tblGrid>
                <a:gridCol w="414338"/>
                <a:gridCol w="412750"/>
                <a:gridCol w="415925"/>
                <a:gridCol w="4127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24B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24B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24B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24B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24B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8" name="Line 301"/>
          <p:cNvSpPr>
            <a:spLocks noChangeShapeType="1"/>
          </p:cNvSpPr>
          <p:nvPr/>
        </p:nvSpPr>
        <p:spPr bwMode="auto">
          <a:xfrm flipH="1">
            <a:off x="2038350" y="3948113"/>
            <a:ext cx="35560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graphicFrame>
        <p:nvGraphicFramePr>
          <p:cNvPr id="510319" name="Group 367"/>
          <p:cNvGraphicFramePr>
            <a:graphicFrameLocks noGrp="1"/>
          </p:cNvGraphicFramePr>
          <p:nvPr/>
        </p:nvGraphicFramePr>
        <p:xfrm>
          <a:off x="3268663" y="5197475"/>
          <a:ext cx="827087" cy="898526"/>
        </p:xfrm>
        <a:graphic>
          <a:graphicData uri="http://schemas.openxmlformats.org/drawingml/2006/table">
            <a:tbl>
              <a:tblPr/>
              <a:tblGrid>
                <a:gridCol w="414337"/>
                <a:gridCol w="412750"/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LA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Z32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Y21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G34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</a:rPr>
                        <a:t>CH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06" name="Line 368"/>
          <p:cNvSpPr>
            <a:spLocks noChangeShapeType="1"/>
          </p:cNvSpPr>
          <p:nvPr/>
        </p:nvSpPr>
        <p:spPr bwMode="auto">
          <a:xfrm>
            <a:off x="2844800" y="4208463"/>
            <a:ext cx="593725" cy="938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6707" name="Rectangle 369"/>
          <p:cNvSpPr>
            <a:spLocks noChangeArrowheads="1"/>
          </p:cNvSpPr>
          <p:nvPr/>
        </p:nvSpPr>
        <p:spPr bwMode="auto">
          <a:xfrm>
            <a:off x="742950" y="5918200"/>
            <a:ext cx="2043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r>
              <a:rPr lang="de-DE" sz="1200" b="1">
                <a:solidFill>
                  <a:schemeClr val="tx1"/>
                </a:solidFill>
              </a:rPr>
              <a:t>Belegdaten</a:t>
            </a:r>
          </a:p>
        </p:txBody>
      </p:sp>
      <p:sp>
        <p:nvSpPr>
          <p:cNvPr id="26708" name="AutoShape 374"/>
          <p:cNvSpPr>
            <a:spLocks noChangeArrowheads="1"/>
          </p:cNvSpPr>
          <p:nvPr/>
        </p:nvSpPr>
        <p:spPr bwMode="auto">
          <a:xfrm rot="5400000">
            <a:off x="3905250" y="3748088"/>
            <a:ext cx="1603375" cy="193675"/>
          </a:xfrm>
          <a:prstGeom prst="triangle">
            <a:avLst>
              <a:gd name="adj" fmla="val 50000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709" name="AutoShape 374"/>
          <p:cNvSpPr>
            <a:spLocks noChangeArrowheads="1"/>
          </p:cNvSpPr>
          <p:nvPr/>
        </p:nvSpPr>
        <p:spPr bwMode="auto">
          <a:xfrm rot="-5400000">
            <a:off x="3590925" y="3757613"/>
            <a:ext cx="1603375" cy="193675"/>
          </a:xfrm>
          <a:prstGeom prst="triangle">
            <a:avLst>
              <a:gd name="adj" fmla="val 50000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710" name="Freeform 86" descr="Cube"/>
          <p:cNvSpPr>
            <a:spLocks noChangeAspect="1"/>
          </p:cNvSpPr>
          <p:nvPr/>
        </p:nvSpPr>
        <p:spPr bwMode="auto">
          <a:xfrm>
            <a:off x="5880100" y="3789363"/>
            <a:ext cx="1871663" cy="1871662"/>
          </a:xfrm>
          <a:custGeom>
            <a:avLst/>
            <a:gdLst>
              <a:gd name="T0" fmla="*/ 0 w 1208"/>
              <a:gd name="T1" fmla="*/ 376803 h 1212"/>
              <a:gd name="T2" fmla="*/ 0 w 1208"/>
              <a:gd name="T3" fmla="*/ 1568984 h 1212"/>
              <a:gd name="T4" fmla="*/ 1059783 w 1208"/>
              <a:gd name="T5" fmla="*/ 1871662 h 1212"/>
              <a:gd name="T6" fmla="*/ 1871663 w 1208"/>
              <a:gd name="T7" fmla="*/ 1414556 h 1212"/>
              <a:gd name="T8" fmla="*/ 1871663 w 1208"/>
              <a:gd name="T9" fmla="*/ 271793 h 1212"/>
              <a:gd name="T10" fmla="*/ 780893 w 1208"/>
              <a:gd name="T11" fmla="*/ 0 h 1212"/>
              <a:gd name="T12" fmla="*/ 0 w 1208"/>
              <a:gd name="T13" fmla="*/ 376803 h 12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8" h="1212">
                <a:moveTo>
                  <a:pt x="0" y="244"/>
                </a:moveTo>
                <a:lnTo>
                  <a:pt x="0" y="1016"/>
                </a:lnTo>
                <a:lnTo>
                  <a:pt x="684" y="1212"/>
                </a:lnTo>
                <a:lnTo>
                  <a:pt x="1208" y="916"/>
                </a:lnTo>
                <a:lnTo>
                  <a:pt x="1208" y="176"/>
                </a:lnTo>
                <a:lnTo>
                  <a:pt x="504" y="0"/>
                </a:lnTo>
                <a:lnTo>
                  <a:pt x="0" y="244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bg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Systemarchitektur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sz="1800" b="0" dirty="0"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latin typeface="Arial" charset="0"/>
              </a:rPr>
              <a:t>		BI – Grundlagen</a:t>
            </a:r>
          </a:p>
          <a:p>
            <a:pPr marL="2008188" lvl="1" indent="-304800" eaLnBrk="1" hangingPunct="1"/>
            <a:r>
              <a:rPr lang="de-DE" sz="1400" b="0" dirty="0"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latin typeface="Arial" charset="0"/>
              </a:rPr>
              <a:t>Data Warehouse </a:t>
            </a:r>
            <a:r>
              <a:rPr lang="de-DE" sz="1400" b="0" dirty="0" smtClean="0">
                <a:latin typeface="Arial" charset="0"/>
              </a:rPr>
              <a:t>Konzept</a:t>
            </a:r>
            <a:endParaRPr lang="de-DE" b="0" dirty="0"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latin typeface="Arial" charset="0"/>
              </a:rPr>
              <a:t>		Reporting</a:t>
            </a:r>
          </a:p>
          <a:p>
            <a:pPr marL="2008188" lvl="1" indent="-304800" eaLnBrk="1" hangingPunct="1"/>
            <a:r>
              <a:rPr lang="de-DE" sz="1400" b="0" dirty="0">
                <a:latin typeface="Arial" charset="0"/>
              </a:rPr>
              <a:t>Erstellen / Modifizieren von Reports mit </a:t>
            </a:r>
            <a:r>
              <a:rPr lang="de-DE" sz="1400" b="0" dirty="0" err="1">
                <a:latin typeface="Arial" charset="0"/>
              </a:rPr>
              <a:t>BEx</a:t>
            </a:r>
            <a:endParaRPr lang="de-DE" sz="1400" b="0" dirty="0"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latin typeface="Arial" charset="0"/>
              </a:rPr>
              <a:t>	(Query Designer, Web </a:t>
            </a:r>
            <a:r>
              <a:rPr lang="de-DE" sz="1400" b="0" dirty="0" err="1">
                <a:latin typeface="Arial" charset="0"/>
              </a:rPr>
              <a:t>Application</a:t>
            </a:r>
            <a:r>
              <a:rPr lang="de-DE" sz="1400" b="0" dirty="0"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latin typeface="Arial" charset="0"/>
              </a:rPr>
              <a:t>		BI – Grundlagen</a:t>
            </a:r>
          </a:p>
          <a:p>
            <a:pPr marL="2008188" lvl="1" indent="-304800" eaLnBrk="1" hangingPunct="1"/>
            <a:r>
              <a:rPr lang="de-DE" sz="1400" b="0" dirty="0"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latin typeface="Arial" charset="0"/>
              </a:rPr>
              <a:t>		Dashboards &amp; </a:t>
            </a:r>
            <a:r>
              <a:rPr lang="de-DE" b="0" dirty="0" smtClean="0"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latin typeface="Arial" charset="0"/>
              </a:rPr>
              <a:t>		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latin typeface="Arial" charset="0"/>
              </a:rPr>
              <a:t>		Ausblick </a:t>
            </a:r>
            <a:r>
              <a:rPr lang="de-DE" b="0" dirty="0" err="1" smtClean="0">
                <a:latin typeface="Arial" charset="0"/>
              </a:rPr>
              <a:t>BusinessObjects</a:t>
            </a:r>
            <a:endParaRPr lang="de-DE" b="0" dirty="0" smtClean="0">
              <a:latin typeface="Arial" charset="0"/>
            </a:endParaRPr>
          </a:p>
          <a:p>
            <a:pPr marL="266700" indent="-266700" eaLnBrk="1" hangingPunct="1">
              <a:buNone/>
            </a:pPr>
            <a:r>
              <a:rPr lang="de-DE" b="0" dirty="0" smtClean="0">
                <a:latin typeface="Arial" charset="0"/>
              </a:rPr>
              <a:t>		Zusammenfassung / Offene Fragen</a:t>
            </a:r>
          </a:p>
          <a:p>
            <a:pPr marL="266700" indent="-266700" eaLnBrk="1" hangingPunct="1">
              <a:buFont typeface="Wingdings" charset="0"/>
              <a:buNone/>
            </a:pPr>
            <a:endParaRPr lang="de-DE" b="0" dirty="0">
              <a:latin typeface="Arial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697349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7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198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Geschlossener Kreislauf operativer und analytischer Systeme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042988" y="36449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195513" y="4581525"/>
            <a:ext cx="1223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b="1"/>
              <a:t>generiert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 rot="-5400000">
            <a:off x="-104775" y="4318000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/>
              <a:t>Informationstechnische</a:t>
            </a:r>
            <a:br>
              <a:rPr lang="de-DE" sz="1200"/>
            </a:br>
            <a:r>
              <a:rPr lang="de-DE" sz="1200"/>
              <a:t> Umgebung</a:t>
            </a: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900113" y="3500438"/>
            <a:ext cx="7488237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 flipV="1">
            <a:off x="1044575" y="162877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6" name="AutoShape 9"/>
          <p:cNvSpPr>
            <a:spLocks noChangeArrowheads="1"/>
          </p:cNvSpPr>
          <p:nvPr/>
        </p:nvSpPr>
        <p:spPr bwMode="auto">
          <a:xfrm>
            <a:off x="3349625" y="1557338"/>
            <a:ext cx="2087563" cy="1296987"/>
          </a:xfrm>
          <a:prstGeom prst="rightArrow">
            <a:avLst>
              <a:gd name="adj1" fmla="val 50000"/>
              <a:gd name="adj2" fmla="val 40239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200" b="1">
                <a:solidFill>
                  <a:schemeClr val="bg1"/>
                </a:solidFill>
              </a:rPr>
              <a:t>Geschäftsprozess</a:t>
            </a: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1230313" y="2708275"/>
            <a:ext cx="1892300" cy="284163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de-DE" sz="1200" b="1">
                <a:solidFill>
                  <a:schemeClr val="bg1"/>
                </a:solidFill>
              </a:rPr>
              <a:t>Unternehmensstrategie</a:t>
            </a: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5795963" y="2005013"/>
            <a:ext cx="1695450" cy="2540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659" name="AutoShape 13"/>
          <p:cNvSpPr>
            <a:spLocks noChangeArrowheads="1"/>
          </p:cNvSpPr>
          <p:nvPr/>
        </p:nvSpPr>
        <p:spPr bwMode="auto">
          <a:xfrm>
            <a:off x="5940425" y="2205038"/>
            <a:ext cx="1457325" cy="393700"/>
          </a:xfrm>
          <a:prstGeom prst="can">
            <a:avLst>
              <a:gd name="adj" fmla="val 25000"/>
            </a:avLst>
          </a:prstGeom>
          <a:solidFill>
            <a:srgbClr val="00224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de-DE" sz="1200" b="1">
                <a:solidFill>
                  <a:schemeClr val="bg1"/>
                </a:solidFill>
              </a:rPr>
              <a:t>Bewegungsdaten</a:t>
            </a:r>
          </a:p>
        </p:txBody>
      </p:sp>
      <p:sp>
        <p:nvSpPr>
          <p:cNvPr id="27660" name="AutoShape 14"/>
          <p:cNvSpPr>
            <a:spLocks noChangeArrowheads="1"/>
          </p:cNvSpPr>
          <p:nvPr/>
        </p:nvSpPr>
        <p:spPr bwMode="auto">
          <a:xfrm>
            <a:off x="6116638" y="1700213"/>
            <a:ext cx="1106487" cy="393700"/>
          </a:xfrm>
          <a:prstGeom prst="can">
            <a:avLst>
              <a:gd name="adj" fmla="val 25000"/>
            </a:avLst>
          </a:prstGeom>
          <a:solidFill>
            <a:srgbClr val="00224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de-DE" sz="1200" b="1">
                <a:solidFill>
                  <a:schemeClr val="bg1"/>
                </a:solidFill>
              </a:rPr>
              <a:t>Stammdaten</a:t>
            </a: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1763713" y="3716338"/>
            <a:ext cx="727075" cy="284162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de-DE" sz="1200" b="1">
                <a:solidFill>
                  <a:schemeClr val="bg1"/>
                </a:solidFill>
              </a:rPr>
              <a:t>Wissen</a:t>
            </a:r>
          </a:p>
        </p:txBody>
      </p:sp>
      <p:sp>
        <p:nvSpPr>
          <p:cNvPr id="27662" name="AutoShape 16"/>
          <p:cNvSpPr>
            <a:spLocks noChangeArrowheads="1"/>
          </p:cNvSpPr>
          <p:nvPr/>
        </p:nvSpPr>
        <p:spPr bwMode="auto">
          <a:xfrm>
            <a:off x="3492500" y="4076700"/>
            <a:ext cx="2160588" cy="865188"/>
          </a:xfrm>
          <a:prstGeom prst="can">
            <a:avLst>
              <a:gd name="adj" fmla="val 25000"/>
            </a:avLst>
          </a:prstGeom>
          <a:solidFill>
            <a:srgbClr val="00224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de-DE" sz="1200" b="1">
                <a:solidFill>
                  <a:schemeClr val="bg1"/>
                </a:solidFill>
              </a:rPr>
              <a:t>Data Warehouse</a:t>
            </a:r>
          </a:p>
        </p:txBody>
      </p:sp>
      <p:sp>
        <p:nvSpPr>
          <p:cNvPr id="27663" name="Text Box 17"/>
          <p:cNvSpPr txBox="1">
            <a:spLocks noChangeArrowheads="1"/>
          </p:cNvSpPr>
          <p:nvPr/>
        </p:nvSpPr>
        <p:spPr bwMode="auto">
          <a:xfrm>
            <a:off x="3924300" y="3141663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400" b="1"/>
              <a:t>OLTP</a:t>
            </a:r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3924300" y="3573463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400" b="1"/>
              <a:t>OLAP</a:t>
            </a:r>
          </a:p>
        </p:txBody>
      </p:sp>
      <p:sp>
        <p:nvSpPr>
          <p:cNvPr id="27665" name="Line 19"/>
          <p:cNvSpPr>
            <a:spLocks noChangeShapeType="1"/>
          </p:cNvSpPr>
          <p:nvPr/>
        </p:nvSpPr>
        <p:spPr bwMode="auto">
          <a:xfrm>
            <a:off x="5437188" y="22050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6" name="Line 20"/>
          <p:cNvSpPr>
            <a:spLocks noChangeShapeType="1"/>
          </p:cNvSpPr>
          <p:nvPr/>
        </p:nvSpPr>
        <p:spPr bwMode="auto">
          <a:xfrm>
            <a:off x="7524750" y="22050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7" name="Line 21"/>
          <p:cNvSpPr>
            <a:spLocks noChangeShapeType="1"/>
          </p:cNvSpPr>
          <p:nvPr/>
        </p:nvSpPr>
        <p:spPr bwMode="auto">
          <a:xfrm>
            <a:off x="7740650" y="2205038"/>
            <a:ext cx="0" cy="2303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8" name="Line 22"/>
          <p:cNvSpPr>
            <a:spLocks noChangeShapeType="1"/>
          </p:cNvSpPr>
          <p:nvPr/>
        </p:nvSpPr>
        <p:spPr bwMode="auto">
          <a:xfrm flipH="1">
            <a:off x="5651500" y="4508500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9" name="Line 23"/>
          <p:cNvSpPr>
            <a:spLocks noChangeShapeType="1"/>
          </p:cNvSpPr>
          <p:nvPr/>
        </p:nvSpPr>
        <p:spPr bwMode="auto">
          <a:xfrm flipH="1">
            <a:off x="2124075" y="458152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0" name="Line 24"/>
          <p:cNvSpPr>
            <a:spLocks noChangeShapeType="1"/>
          </p:cNvSpPr>
          <p:nvPr/>
        </p:nvSpPr>
        <p:spPr bwMode="auto">
          <a:xfrm flipV="1">
            <a:off x="2124075" y="40052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1" name="Line 25"/>
          <p:cNvSpPr>
            <a:spLocks noChangeShapeType="1"/>
          </p:cNvSpPr>
          <p:nvPr/>
        </p:nvSpPr>
        <p:spPr bwMode="auto">
          <a:xfrm flipV="1">
            <a:off x="2124075" y="29972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2" name="Line 26"/>
          <p:cNvSpPr>
            <a:spLocks noChangeShapeType="1"/>
          </p:cNvSpPr>
          <p:nvPr/>
        </p:nvSpPr>
        <p:spPr bwMode="auto">
          <a:xfrm flipV="1">
            <a:off x="2051050" y="22050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3" name="Line 27"/>
          <p:cNvSpPr>
            <a:spLocks noChangeShapeType="1"/>
          </p:cNvSpPr>
          <p:nvPr/>
        </p:nvSpPr>
        <p:spPr bwMode="auto">
          <a:xfrm>
            <a:off x="2051050" y="2205038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4" name="Text Box 28"/>
          <p:cNvSpPr txBox="1">
            <a:spLocks noChangeArrowheads="1"/>
          </p:cNvSpPr>
          <p:nvPr/>
        </p:nvSpPr>
        <p:spPr bwMode="auto">
          <a:xfrm>
            <a:off x="5724525" y="4221163"/>
            <a:ext cx="18002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b="1"/>
              <a:t>Harmonisierung</a:t>
            </a:r>
            <a:br>
              <a:rPr lang="de-DE" sz="1200" b="1"/>
            </a:br>
            <a:r>
              <a:rPr lang="de-DE" sz="1200" b="1"/>
              <a:t/>
            </a:r>
            <a:br>
              <a:rPr lang="de-DE" sz="1200" b="1"/>
            </a:br>
            <a:r>
              <a:rPr lang="de-DE" sz="1200" b="1"/>
              <a:t>Cleansing</a:t>
            </a:r>
          </a:p>
        </p:txBody>
      </p:sp>
      <p:sp>
        <p:nvSpPr>
          <p:cNvPr id="27675" name="Text Box 29"/>
          <p:cNvSpPr txBox="1">
            <a:spLocks noChangeArrowheads="1"/>
          </p:cNvSpPr>
          <p:nvPr/>
        </p:nvSpPr>
        <p:spPr bwMode="auto">
          <a:xfrm rot="-5400000">
            <a:off x="9525" y="2403475"/>
            <a:ext cx="1627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/>
              <a:t>Operative Umgebung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Systemarchitektur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dirty="0">
                <a:latin typeface="Arial" charset="0"/>
              </a:rPr>
              <a:t>Data Warehouse </a:t>
            </a:r>
            <a:r>
              <a:rPr lang="de-DE" sz="1400" dirty="0" smtClean="0"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Dashboards &amp; 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Ausblick </a:t>
            </a:r>
            <a:r>
              <a:rPr lang="de-DE" b="0" dirty="0" err="1" smtClean="0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008188" lvl="1" indent="-304800" eaLnBrk="1" hangingPunct="1"/>
            <a:endParaRPr lang="de-DE" b="0" dirty="0">
              <a:solidFill>
                <a:srgbClr val="7B7C7E"/>
              </a:solidFill>
              <a:latin typeface="Arial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05893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7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78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Konzept der Daten-Schichten-Architektur im BI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Data Warehouse Konzept</a:t>
            </a:r>
          </a:p>
        </p:txBody>
      </p:sp>
      <p:sp>
        <p:nvSpPr>
          <p:cNvPr id="29700" name="AutoShape 4"/>
          <p:cNvSpPr>
            <a:spLocks noChangeAspect="1" noChangeArrowheads="1"/>
          </p:cNvSpPr>
          <p:nvPr/>
        </p:nvSpPr>
        <p:spPr bwMode="auto">
          <a:xfrm>
            <a:off x="2090738" y="1066800"/>
            <a:ext cx="5791200" cy="48974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C0C2C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01" name="Rectangle 5"/>
          <p:cNvSpPr>
            <a:spLocks noChangeAspect="1" noChangeArrowheads="1"/>
          </p:cNvSpPr>
          <p:nvPr/>
        </p:nvSpPr>
        <p:spPr bwMode="auto">
          <a:xfrm>
            <a:off x="573088" y="1136650"/>
            <a:ext cx="1379537" cy="4827588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29702" name="Line 6"/>
          <p:cNvSpPr>
            <a:spLocks noChangeAspect="1" noChangeShapeType="1"/>
          </p:cNvSpPr>
          <p:nvPr/>
        </p:nvSpPr>
        <p:spPr bwMode="auto">
          <a:xfrm>
            <a:off x="573088" y="2860675"/>
            <a:ext cx="548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703" name="Line 7"/>
          <p:cNvSpPr>
            <a:spLocks noChangeAspect="1" noChangeShapeType="1"/>
          </p:cNvSpPr>
          <p:nvPr/>
        </p:nvSpPr>
        <p:spPr bwMode="auto">
          <a:xfrm>
            <a:off x="573088" y="3894138"/>
            <a:ext cx="6100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704" name="Line 8"/>
          <p:cNvSpPr>
            <a:spLocks noChangeAspect="1" noChangeShapeType="1"/>
          </p:cNvSpPr>
          <p:nvPr/>
        </p:nvSpPr>
        <p:spPr bwMode="auto">
          <a:xfrm>
            <a:off x="573088" y="4999038"/>
            <a:ext cx="67579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705" name="Text Box 9"/>
          <p:cNvSpPr txBox="1">
            <a:spLocks noChangeAspect="1" noChangeArrowheads="1"/>
          </p:cNvSpPr>
          <p:nvPr/>
        </p:nvSpPr>
        <p:spPr bwMode="auto">
          <a:xfrm>
            <a:off x="641350" y="1757363"/>
            <a:ext cx="1171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Data Mart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29706" name="Line 10"/>
          <p:cNvSpPr>
            <a:spLocks noChangeAspect="1" noChangeShapeType="1"/>
          </p:cNvSpPr>
          <p:nvPr/>
        </p:nvSpPr>
        <p:spPr bwMode="auto">
          <a:xfrm>
            <a:off x="573088" y="2032000"/>
            <a:ext cx="13795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707" name="Line 11"/>
          <p:cNvSpPr>
            <a:spLocks noChangeAspect="1" noChangeShapeType="1"/>
          </p:cNvSpPr>
          <p:nvPr/>
        </p:nvSpPr>
        <p:spPr bwMode="auto">
          <a:xfrm>
            <a:off x="4365625" y="2101850"/>
            <a:ext cx="1241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708" name="AutoShape 12"/>
          <p:cNvSpPr>
            <a:spLocks noChangeAspect="1" noChangeArrowheads="1"/>
          </p:cNvSpPr>
          <p:nvPr/>
        </p:nvSpPr>
        <p:spPr bwMode="auto">
          <a:xfrm>
            <a:off x="4779963" y="1619250"/>
            <a:ext cx="412750" cy="412750"/>
          </a:xfrm>
          <a:prstGeom prst="cube">
            <a:avLst>
              <a:gd name="adj" fmla="val 25000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09" name="AutoShape 13"/>
          <p:cNvSpPr>
            <a:spLocks noChangeAspect="1" noChangeArrowheads="1"/>
          </p:cNvSpPr>
          <p:nvPr/>
        </p:nvSpPr>
        <p:spPr bwMode="auto">
          <a:xfrm>
            <a:off x="4227513" y="2378075"/>
            <a:ext cx="414337" cy="412750"/>
          </a:xfrm>
          <a:prstGeom prst="cube">
            <a:avLst>
              <a:gd name="adj" fmla="val 25000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10" name="AutoShape 14"/>
          <p:cNvSpPr>
            <a:spLocks noChangeAspect="1" noChangeArrowheads="1"/>
          </p:cNvSpPr>
          <p:nvPr/>
        </p:nvSpPr>
        <p:spPr bwMode="auto">
          <a:xfrm>
            <a:off x="5260975" y="2378075"/>
            <a:ext cx="414338" cy="412750"/>
          </a:xfrm>
          <a:prstGeom prst="cube">
            <a:avLst>
              <a:gd name="adj" fmla="val 25000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11" name="AutoShape 16"/>
          <p:cNvSpPr>
            <a:spLocks noChangeAspect="1" noChangeArrowheads="1"/>
          </p:cNvSpPr>
          <p:nvPr/>
        </p:nvSpPr>
        <p:spPr bwMode="auto">
          <a:xfrm>
            <a:off x="3883025" y="3135313"/>
            <a:ext cx="550863" cy="620712"/>
          </a:xfrm>
          <a:prstGeom prst="can">
            <a:avLst>
              <a:gd name="adj" fmla="val 2817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12" name="AutoShape 18"/>
          <p:cNvSpPr>
            <a:spLocks noChangeAspect="1" noChangeArrowheads="1"/>
          </p:cNvSpPr>
          <p:nvPr/>
        </p:nvSpPr>
        <p:spPr bwMode="auto">
          <a:xfrm>
            <a:off x="5538788" y="3135313"/>
            <a:ext cx="550862" cy="620712"/>
          </a:xfrm>
          <a:prstGeom prst="can">
            <a:avLst>
              <a:gd name="adj" fmla="val 2817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13" name="Rectangle 19"/>
          <p:cNvSpPr>
            <a:spLocks noChangeAspect="1" noChangeArrowheads="1"/>
          </p:cNvSpPr>
          <p:nvPr/>
        </p:nvSpPr>
        <p:spPr bwMode="auto">
          <a:xfrm>
            <a:off x="3330575" y="4171950"/>
            <a:ext cx="75882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14" name="AutoShape 20"/>
          <p:cNvSpPr>
            <a:spLocks noChangeAspect="1" noChangeArrowheads="1"/>
          </p:cNvSpPr>
          <p:nvPr/>
        </p:nvSpPr>
        <p:spPr bwMode="auto">
          <a:xfrm>
            <a:off x="3400425" y="430847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15" name="AutoShape 21"/>
          <p:cNvSpPr>
            <a:spLocks noChangeAspect="1" noChangeArrowheads="1"/>
          </p:cNvSpPr>
          <p:nvPr/>
        </p:nvSpPr>
        <p:spPr bwMode="auto">
          <a:xfrm>
            <a:off x="3744913" y="430847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16" name="AutoShape 22"/>
          <p:cNvSpPr>
            <a:spLocks noChangeAspect="1" noChangeArrowheads="1"/>
          </p:cNvSpPr>
          <p:nvPr/>
        </p:nvSpPr>
        <p:spPr bwMode="auto">
          <a:xfrm>
            <a:off x="4157663" y="430847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17" name="AutoShape 23"/>
          <p:cNvSpPr>
            <a:spLocks noChangeAspect="1" noChangeArrowheads="1"/>
          </p:cNvSpPr>
          <p:nvPr/>
        </p:nvSpPr>
        <p:spPr bwMode="auto">
          <a:xfrm>
            <a:off x="4502150" y="4308475"/>
            <a:ext cx="207963" cy="412750"/>
          </a:xfrm>
          <a:prstGeom prst="can">
            <a:avLst>
              <a:gd name="adj" fmla="val 49618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18" name="AutoShape 24"/>
          <p:cNvSpPr>
            <a:spLocks noChangeAspect="1" noChangeArrowheads="1"/>
          </p:cNvSpPr>
          <p:nvPr/>
        </p:nvSpPr>
        <p:spPr bwMode="auto">
          <a:xfrm>
            <a:off x="4779963" y="3913188"/>
            <a:ext cx="3375025" cy="1060450"/>
          </a:xfrm>
          <a:prstGeom prst="parallelogram">
            <a:avLst>
              <a:gd name="adj" fmla="val 79566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r>
              <a:rPr lang="de-DE" sz="1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19" name="AutoShape 25"/>
          <p:cNvSpPr>
            <a:spLocks noChangeAspect="1" noChangeArrowheads="1"/>
          </p:cNvSpPr>
          <p:nvPr/>
        </p:nvSpPr>
        <p:spPr bwMode="auto">
          <a:xfrm>
            <a:off x="2917825" y="534352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20" name="AutoShape 26"/>
          <p:cNvSpPr>
            <a:spLocks noChangeAspect="1" noChangeArrowheads="1"/>
          </p:cNvSpPr>
          <p:nvPr/>
        </p:nvSpPr>
        <p:spPr bwMode="auto">
          <a:xfrm>
            <a:off x="3468688" y="534352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21" name="AutoShape 27"/>
          <p:cNvSpPr>
            <a:spLocks noChangeAspect="1" noChangeArrowheads="1"/>
          </p:cNvSpPr>
          <p:nvPr/>
        </p:nvSpPr>
        <p:spPr bwMode="auto">
          <a:xfrm>
            <a:off x="4089400" y="534352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22" name="AutoShape 28"/>
          <p:cNvSpPr>
            <a:spLocks noChangeAspect="1" noChangeArrowheads="1"/>
          </p:cNvSpPr>
          <p:nvPr/>
        </p:nvSpPr>
        <p:spPr bwMode="auto">
          <a:xfrm>
            <a:off x="4641850" y="534352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23" name="AutoShape 29"/>
          <p:cNvSpPr>
            <a:spLocks noChangeAspect="1" noChangeArrowheads="1"/>
          </p:cNvSpPr>
          <p:nvPr/>
        </p:nvSpPr>
        <p:spPr bwMode="auto">
          <a:xfrm>
            <a:off x="5192713" y="534352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24" name="AutoShape 30"/>
          <p:cNvSpPr>
            <a:spLocks noChangeAspect="1" noChangeArrowheads="1"/>
          </p:cNvSpPr>
          <p:nvPr/>
        </p:nvSpPr>
        <p:spPr bwMode="auto">
          <a:xfrm>
            <a:off x="5813425" y="534352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25" name="AutoShape 31"/>
          <p:cNvSpPr>
            <a:spLocks noChangeAspect="1" noChangeArrowheads="1"/>
          </p:cNvSpPr>
          <p:nvPr/>
        </p:nvSpPr>
        <p:spPr bwMode="auto">
          <a:xfrm>
            <a:off x="6434138" y="534352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26" name="AutoShape 32"/>
          <p:cNvSpPr>
            <a:spLocks noChangeAspect="1" noChangeArrowheads="1"/>
          </p:cNvSpPr>
          <p:nvPr/>
        </p:nvSpPr>
        <p:spPr bwMode="auto">
          <a:xfrm>
            <a:off x="7054850" y="5343525"/>
            <a:ext cx="206375" cy="412750"/>
          </a:xfrm>
          <a:prstGeom prst="can">
            <a:avLst>
              <a:gd name="adj" fmla="val 5000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27" name="Text Box 33"/>
          <p:cNvSpPr txBox="1">
            <a:spLocks noChangeAspect="1" noChangeArrowheads="1"/>
          </p:cNvSpPr>
          <p:nvPr/>
        </p:nvSpPr>
        <p:spPr bwMode="auto">
          <a:xfrm>
            <a:off x="503238" y="2997200"/>
            <a:ext cx="15176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>
                <a:solidFill>
                  <a:schemeClr val="bg1"/>
                </a:solidFill>
              </a:rPr>
              <a:t>Enterprise</a:t>
            </a:r>
            <a:br>
              <a:rPr lang="en-GB" sz="1400">
                <a:solidFill>
                  <a:schemeClr val="bg1"/>
                </a:solidFill>
              </a:rPr>
            </a:br>
            <a:r>
              <a:rPr lang="en-GB" sz="1400">
                <a:solidFill>
                  <a:schemeClr val="bg1"/>
                </a:solidFill>
              </a:rPr>
              <a:t>Data Warehouse</a:t>
            </a:r>
            <a:br>
              <a:rPr lang="en-GB" sz="1400">
                <a:solidFill>
                  <a:schemeClr val="bg1"/>
                </a:solidFill>
              </a:rPr>
            </a:br>
            <a:r>
              <a:rPr lang="en-GB" sz="140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29728" name="Text Box 34"/>
          <p:cNvSpPr txBox="1">
            <a:spLocks noChangeAspect="1" noChangeArrowheads="1"/>
          </p:cNvSpPr>
          <p:nvPr/>
        </p:nvSpPr>
        <p:spPr bwMode="auto">
          <a:xfrm>
            <a:off x="641350" y="4032250"/>
            <a:ext cx="12414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>
                <a:solidFill>
                  <a:schemeClr val="bg1"/>
                </a:solidFill>
              </a:rPr>
              <a:t>Operational</a:t>
            </a:r>
            <a:br>
              <a:rPr lang="en-GB" sz="1400">
                <a:solidFill>
                  <a:schemeClr val="bg1"/>
                </a:solidFill>
              </a:rPr>
            </a:br>
            <a:r>
              <a:rPr lang="en-GB" sz="1400">
                <a:solidFill>
                  <a:schemeClr val="bg1"/>
                </a:solidFill>
              </a:rPr>
              <a:t>Data Store</a:t>
            </a:r>
            <a:br>
              <a:rPr lang="en-GB" sz="1400">
                <a:solidFill>
                  <a:schemeClr val="bg1"/>
                </a:solidFill>
              </a:rPr>
            </a:br>
            <a:r>
              <a:rPr lang="en-GB" sz="140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29729" name="Text Box 35"/>
          <p:cNvSpPr txBox="1">
            <a:spLocks noChangeAspect="1" noChangeArrowheads="1"/>
          </p:cNvSpPr>
          <p:nvPr/>
        </p:nvSpPr>
        <p:spPr bwMode="auto">
          <a:xfrm>
            <a:off x="779463" y="5137150"/>
            <a:ext cx="1033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>
                <a:solidFill>
                  <a:schemeClr val="bg1"/>
                </a:solidFill>
              </a:rPr>
              <a:t>Staging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29730" name="AutoShape 36"/>
          <p:cNvSpPr>
            <a:spLocks noChangeAspect="1" noChangeArrowheads="1"/>
          </p:cNvSpPr>
          <p:nvPr/>
        </p:nvSpPr>
        <p:spPr bwMode="auto">
          <a:xfrm>
            <a:off x="3262313" y="5824538"/>
            <a:ext cx="138112" cy="482600"/>
          </a:xfrm>
          <a:prstGeom prst="upArrow">
            <a:avLst>
              <a:gd name="adj1" fmla="val 50000"/>
              <a:gd name="adj2" fmla="val 87357"/>
            </a:avLst>
          </a:prstGeom>
          <a:solidFill>
            <a:schemeClr val="tx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31" name="AutoShape 37"/>
          <p:cNvSpPr>
            <a:spLocks noChangeAspect="1" noChangeArrowheads="1"/>
          </p:cNvSpPr>
          <p:nvPr/>
        </p:nvSpPr>
        <p:spPr bwMode="auto">
          <a:xfrm>
            <a:off x="4986338" y="5826125"/>
            <a:ext cx="138112" cy="482600"/>
          </a:xfrm>
          <a:prstGeom prst="upArrow">
            <a:avLst>
              <a:gd name="adj1" fmla="val 50000"/>
              <a:gd name="adj2" fmla="val 87357"/>
            </a:avLst>
          </a:prstGeom>
          <a:solidFill>
            <a:schemeClr val="tx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32" name="AutoShape 38"/>
          <p:cNvSpPr>
            <a:spLocks noChangeAspect="1" noChangeArrowheads="1"/>
          </p:cNvSpPr>
          <p:nvPr/>
        </p:nvSpPr>
        <p:spPr bwMode="auto">
          <a:xfrm>
            <a:off x="6710363" y="5824538"/>
            <a:ext cx="138112" cy="482600"/>
          </a:xfrm>
          <a:prstGeom prst="upArrow">
            <a:avLst>
              <a:gd name="adj1" fmla="val 50000"/>
              <a:gd name="adj2" fmla="val 87357"/>
            </a:avLst>
          </a:prstGeom>
          <a:solidFill>
            <a:schemeClr val="tx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33" name="AutoShape 39"/>
          <p:cNvSpPr>
            <a:spLocks noChangeAspect="1" noChangeArrowheads="1"/>
          </p:cNvSpPr>
          <p:nvPr/>
        </p:nvSpPr>
        <p:spPr bwMode="auto">
          <a:xfrm>
            <a:off x="3814763" y="4859338"/>
            <a:ext cx="136525" cy="346075"/>
          </a:xfrm>
          <a:prstGeom prst="upArrow">
            <a:avLst>
              <a:gd name="adj1" fmla="val 50000"/>
              <a:gd name="adj2" fmla="val 63372"/>
            </a:avLst>
          </a:prstGeom>
          <a:solidFill>
            <a:schemeClr val="tx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34" name="AutoShape 40"/>
          <p:cNvSpPr>
            <a:spLocks noChangeAspect="1" noChangeArrowheads="1"/>
          </p:cNvSpPr>
          <p:nvPr/>
        </p:nvSpPr>
        <p:spPr bwMode="auto">
          <a:xfrm>
            <a:off x="5745163" y="3825875"/>
            <a:ext cx="206375" cy="1241425"/>
          </a:xfrm>
          <a:prstGeom prst="upArrow">
            <a:avLst>
              <a:gd name="adj1" fmla="val 50000"/>
              <a:gd name="adj2" fmla="val 150385"/>
            </a:avLst>
          </a:prstGeom>
          <a:solidFill>
            <a:schemeClr val="tx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35" name="AutoShape 41"/>
          <p:cNvSpPr>
            <a:spLocks noChangeAspect="1" noChangeArrowheads="1"/>
          </p:cNvSpPr>
          <p:nvPr/>
        </p:nvSpPr>
        <p:spPr bwMode="auto">
          <a:xfrm>
            <a:off x="4435475" y="2790825"/>
            <a:ext cx="136525" cy="344488"/>
          </a:xfrm>
          <a:prstGeom prst="upArrow">
            <a:avLst>
              <a:gd name="adj1" fmla="val 50000"/>
              <a:gd name="adj2" fmla="val 63081"/>
            </a:avLst>
          </a:prstGeom>
          <a:solidFill>
            <a:schemeClr val="tx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36" name="AutoShape 42"/>
          <p:cNvSpPr>
            <a:spLocks noChangeAspect="1" noChangeArrowheads="1"/>
          </p:cNvSpPr>
          <p:nvPr/>
        </p:nvSpPr>
        <p:spPr bwMode="auto">
          <a:xfrm>
            <a:off x="5330825" y="2790825"/>
            <a:ext cx="138113" cy="344488"/>
          </a:xfrm>
          <a:prstGeom prst="upArrow">
            <a:avLst>
              <a:gd name="adj1" fmla="val 50000"/>
              <a:gd name="adj2" fmla="val 62356"/>
            </a:avLst>
          </a:prstGeom>
          <a:solidFill>
            <a:schemeClr val="tx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37" name="AutoShape 43"/>
          <p:cNvSpPr>
            <a:spLocks noChangeAspect="1"/>
          </p:cNvSpPr>
          <p:nvPr/>
        </p:nvSpPr>
        <p:spPr bwMode="auto">
          <a:xfrm>
            <a:off x="6226175" y="1481138"/>
            <a:ext cx="1173163" cy="584200"/>
          </a:xfrm>
          <a:prstGeom prst="accentCallout1">
            <a:avLst>
              <a:gd name="adj1" fmla="val 18750"/>
              <a:gd name="adj2" fmla="val -6227"/>
              <a:gd name="adj3" fmla="val 94532"/>
              <a:gd name="adj4" fmla="val -4708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GB" sz="1400" b="1"/>
              <a:t>„support the known“</a:t>
            </a:r>
          </a:p>
        </p:txBody>
      </p:sp>
      <p:sp>
        <p:nvSpPr>
          <p:cNvPr id="29738" name="AutoShape 44"/>
          <p:cNvSpPr>
            <a:spLocks noChangeAspect="1"/>
          </p:cNvSpPr>
          <p:nvPr/>
        </p:nvSpPr>
        <p:spPr bwMode="auto">
          <a:xfrm>
            <a:off x="6799263" y="2860675"/>
            <a:ext cx="1173162" cy="584200"/>
          </a:xfrm>
          <a:prstGeom prst="accentCallout1">
            <a:avLst>
              <a:gd name="adj1" fmla="val 18750"/>
              <a:gd name="adj2" fmla="val -6227"/>
              <a:gd name="adj3" fmla="val 94532"/>
              <a:gd name="adj4" fmla="val -429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GB" sz="1400" b="1"/>
              <a:t>„support the unknown“</a:t>
            </a:r>
          </a:p>
        </p:txBody>
      </p:sp>
      <p:sp>
        <p:nvSpPr>
          <p:cNvPr id="29739" name="AutoShape 45"/>
          <p:cNvSpPr>
            <a:spLocks noChangeAspect="1"/>
          </p:cNvSpPr>
          <p:nvPr/>
        </p:nvSpPr>
        <p:spPr bwMode="auto">
          <a:xfrm>
            <a:off x="6848475" y="4032250"/>
            <a:ext cx="1792288" cy="584200"/>
          </a:xfrm>
          <a:prstGeom prst="accentCallout1">
            <a:avLst>
              <a:gd name="adj1" fmla="val 18750"/>
              <a:gd name="adj2" fmla="val -4069"/>
              <a:gd name="adj3" fmla="val 86981"/>
              <a:gd name="adj4" fmla="val -966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de-DE" sz="1200" b="1"/>
              <a:t>Geringe Wartezeiten und hohes Volumen</a:t>
            </a:r>
          </a:p>
        </p:txBody>
      </p:sp>
      <p:sp>
        <p:nvSpPr>
          <p:cNvPr id="29740" name="AutoShape 14"/>
          <p:cNvSpPr>
            <a:spLocks noChangeAspect="1" noChangeArrowheads="1"/>
          </p:cNvSpPr>
          <p:nvPr/>
        </p:nvSpPr>
        <p:spPr bwMode="auto">
          <a:xfrm>
            <a:off x="4716463" y="2378075"/>
            <a:ext cx="414337" cy="412750"/>
          </a:xfrm>
          <a:prstGeom prst="cube">
            <a:avLst>
              <a:gd name="adj" fmla="val 25000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741" name="AutoShape 18"/>
          <p:cNvSpPr>
            <a:spLocks noChangeAspect="1" noChangeArrowheads="1"/>
          </p:cNvSpPr>
          <p:nvPr/>
        </p:nvSpPr>
        <p:spPr bwMode="auto">
          <a:xfrm>
            <a:off x="4716463" y="3135313"/>
            <a:ext cx="550862" cy="620712"/>
          </a:xfrm>
          <a:prstGeom prst="can">
            <a:avLst>
              <a:gd name="adj" fmla="val 28170"/>
            </a:avLst>
          </a:prstGeom>
          <a:solidFill>
            <a:srgbClr val="7B7C7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 u="sng">
                <a:latin typeface="Arial" charset="0"/>
              </a:rPr>
              <a:t>E</a:t>
            </a:r>
            <a:r>
              <a:rPr lang="de-DE">
                <a:latin typeface="Arial" charset="0"/>
              </a:rPr>
              <a:t>nterprise </a:t>
            </a:r>
            <a:r>
              <a:rPr lang="de-DE" u="sng">
                <a:latin typeface="Arial" charset="0"/>
              </a:rPr>
              <a:t>D</a:t>
            </a:r>
            <a:r>
              <a:rPr lang="de-DE">
                <a:latin typeface="Arial" charset="0"/>
              </a:rPr>
              <a:t>ata </a:t>
            </a:r>
            <a:r>
              <a:rPr lang="de-DE" u="sng">
                <a:latin typeface="Arial" charset="0"/>
              </a:rPr>
              <a:t>W</a:t>
            </a:r>
            <a:r>
              <a:rPr lang="de-DE">
                <a:latin typeface="Arial" charset="0"/>
              </a:rPr>
              <a:t>arehouse (EDW) - Ebenenmodell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547813" y="1412875"/>
            <a:ext cx="6480175" cy="3960813"/>
          </a:xfrm>
          <a:prstGeom prst="rect">
            <a:avLst/>
          </a:prstGeom>
          <a:solidFill>
            <a:srgbClr val="C0C2C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835150" y="2349500"/>
            <a:ext cx="1944688" cy="1655763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GB">
                <a:solidFill>
                  <a:schemeClr val="bg1"/>
                </a:solidFill>
              </a:rPr>
              <a:t>Operational Data Store (ODS) Layer 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/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(optional)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1835150" y="4437063"/>
            <a:ext cx="5761038" cy="647700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GB">
                <a:solidFill>
                  <a:schemeClr val="bg1"/>
                </a:solidFill>
              </a:rPr>
              <a:t>Data Acquisition Layer / Staging Area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4427538" y="3429000"/>
            <a:ext cx="3167062" cy="576263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GB">
                <a:solidFill>
                  <a:schemeClr val="bg1"/>
                </a:solidFill>
              </a:rPr>
              <a:t>Enterprise Data Warehouse Layer / Harmonization Layer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4427538" y="2349500"/>
            <a:ext cx="3168650" cy="647700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GB">
                <a:solidFill>
                  <a:schemeClr val="bg1"/>
                </a:solidFill>
              </a:rPr>
              <a:t>Architected Data Mart Layer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1835150" y="1628775"/>
            <a:ext cx="5905500" cy="287338"/>
          </a:xfrm>
          <a:prstGeom prst="rect">
            <a:avLst/>
          </a:prstGeom>
          <a:solidFill>
            <a:srgbClr val="7B7C7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GB"/>
              <a:t>Reporting</a:t>
            </a:r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 flipV="1">
            <a:off x="6011863" y="40052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V="1">
            <a:off x="2843213" y="40052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 flipV="1">
            <a:off x="6011863" y="29972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V="1">
            <a:off x="6011863" y="19161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 flipV="1">
            <a:off x="2843213" y="19161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V="1">
            <a:off x="3779838" y="27082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 flipV="1">
            <a:off x="3779838" y="371633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36" name="Rectangle 18"/>
          <p:cNvSpPr>
            <a:spLocks noChangeArrowheads="1"/>
          </p:cNvSpPr>
          <p:nvPr/>
        </p:nvSpPr>
        <p:spPr bwMode="auto">
          <a:xfrm>
            <a:off x="1116013" y="5734050"/>
            <a:ext cx="7632700" cy="503238"/>
          </a:xfrm>
          <a:prstGeom prst="rect">
            <a:avLst/>
          </a:prstGeom>
          <a:noFill/>
          <a:ln w="19050">
            <a:solidFill>
              <a:srgbClr val="00224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/>
          <a:p>
            <a:r>
              <a:rPr lang="de-DE" sz="1400" i="1"/>
              <a:t>„Die Schichten eines Enterprise Data Warehouse beschreiben die grundsätzlichen Anforderungen an ein BW Tool.</a:t>
            </a:r>
            <a:r>
              <a:rPr lang="ja-JP" altLang="de-DE" sz="1400" i="1"/>
              <a:t>“</a:t>
            </a:r>
            <a:endParaRPr lang="de-DE" sz="1400" i="1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Data Warehouse Konzept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Die Ebenen des EDW</a:t>
            </a:r>
          </a:p>
        </p:txBody>
      </p:sp>
      <p:graphicFrame>
        <p:nvGraphicFramePr>
          <p:cNvPr id="742403" name="Group 3"/>
          <p:cNvGraphicFramePr>
            <a:graphicFrameLocks noGrp="1"/>
          </p:cNvGraphicFramePr>
          <p:nvPr/>
        </p:nvGraphicFramePr>
        <p:xfrm>
          <a:off x="250825" y="996950"/>
          <a:ext cx="4244975" cy="2647952"/>
        </p:xfrm>
        <a:graphic>
          <a:graphicData uri="http://schemas.openxmlformats.org/drawingml/2006/table">
            <a:tbl>
              <a:tblPr/>
              <a:tblGrid>
                <a:gridCol w="1296988"/>
                <a:gridCol w="294798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Ebene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Acquisition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Verwendung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Dient dem EDW als Dateneingang, Daten werden im Roh-Format gespeichert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Transformation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Bereinigung, Erstellen von globalen Schlüsseln, Plausabilitätsprüfungen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Datenspeicherung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Keine Grenze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 der Objekte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DSO-Objekte (schreib-optimiert)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Inhalte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Stammdaten, Bewegungsdaten (voneinander getrennt)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Reporting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Nicht erlaubt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2429" name="Group 29"/>
          <p:cNvGraphicFramePr>
            <a:graphicFrameLocks noGrp="1"/>
          </p:cNvGraphicFramePr>
          <p:nvPr/>
        </p:nvGraphicFramePr>
        <p:xfrm>
          <a:off x="4643438" y="996950"/>
          <a:ext cx="4244975" cy="2649856"/>
        </p:xfrm>
        <a:graphic>
          <a:graphicData uri="http://schemas.openxmlformats.org/drawingml/2006/table">
            <a:tbl>
              <a:tblPr/>
              <a:tblGrid>
                <a:gridCol w="1296987"/>
                <a:gridCol w="2947988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Ebene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Enterprise Data Warehouse (EDW)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Verwendung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Corporate Memory, Langzeitspeicherung aller Daten auf Detailebene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Transformation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Umfangreiche Harmonisierung und Transformation der Daten, applikationsneutrale Speicherung der Daten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Datenspeicherung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Ca. 2-10 Jahre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 der Objekte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DSO-Objekte, wahlweise vom Typ </a:t>
                      </a:r>
                      <a:r>
                        <a:rPr kumimoji="0" lang="ja-JP" alt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Standard</a:t>
                      </a:r>
                      <a:r>
                        <a:rPr kumimoji="0" lang="ja-JP" alt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oder </a:t>
                      </a:r>
                      <a:r>
                        <a:rPr kumimoji="0" lang="ja-JP" alt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“</a:t>
                      </a: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schreiboptimiert</a:t>
                      </a:r>
                      <a:r>
                        <a:rPr kumimoji="0" lang="ja-JP" alt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”</a:t>
                      </a:r>
                      <a:endParaRPr kumimoji="0" lang="de-DE" sz="1000" b="0" i="0" u="none" strike="noStrike" cap="none" normalizeH="0" baseline="0">
                        <a:ln>
                          <a:noFill/>
                        </a:ln>
                        <a:solidFill>
                          <a:srgbClr val="00224B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Inhalte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Stamm- und Bewegungsdaten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Reporting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Nicht erlaubt (Ausnahmen möglich)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2455" name="Group 55"/>
          <p:cNvGraphicFramePr>
            <a:graphicFrameLocks noGrp="1"/>
          </p:cNvGraphicFramePr>
          <p:nvPr/>
        </p:nvGraphicFramePr>
        <p:xfrm>
          <a:off x="241300" y="3716338"/>
          <a:ext cx="4244975" cy="2673669"/>
        </p:xfrm>
        <a:graphic>
          <a:graphicData uri="http://schemas.openxmlformats.org/drawingml/2006/table">
            <a:tbl>
              <a:tblPr/>
              <a:tblGrid>
                <a:gridCol w="1306513"/>
                <a:gridCol w="293846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Ebene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Operational Data Store (ODS)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Verwendung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Auswertung transaktionaler Daten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Transformation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Geringfügige Harmonisierung, Aufbereitung für die Auswertung, Zusammenfassung der Daten zu auswertbaren Objekten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Datenspeicherung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Max. sechs Monate, tages- oder stundenaktuelle Daten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 der Objekte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Standard DSO-Objekte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Inhalte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Stamm- und Bewegungsdaten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Reporting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Erlaubt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2481" name="Group 81"/>
          <p:cNvGraphicFramePr>
            <a:graphicFrameLocks noGrp="1"/>
          </p:cNvGraphicFramePr>
          <p:nvPr/>
        </p:nvGraphicFramePr>
        <p:xfrm>
          <a:off x="4638675" y="3716338"/>
          <a:ext cx="4244975" cy="2665415"/>
        </p:xfrm>
        <a:graphic>
          <a:graphicData uri="http://schemas.openxmlformats.org/drawingml/2006/table">
            <a:tbl>
              <a:tblPr/>
              <a:tblGrid>
                <a:gridCol w="1301750"/>
                <a:gridCol w="29432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Ebene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Architected Data Mart (ADM)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24B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Verwendung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Auswertung aggregierter Daten, die harmonisiert und für das Reporting optimiert abgelegt sind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Transformation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Berechnung von Kennzahlen, Verbindung logischer Einheiten zur Erstellung von Berichten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Datenspeicherung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Anwendungsabhängig, 6 Monate bis 10 Jahre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 der Objekte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InfoCubes, MultiProvider, InfoSets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Inhalte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Stamm- und Bewegungsdaten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Reporting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24B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Erlaubt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51" name="Rectangle 107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Data Warehouse Konzept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Ziele eines Data Warehouse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8338" y="935038"/>
            <a:ext cx="8224837" cy="3024187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„Kontrollierte</a:t>
            </a:r>
            <a:r>
              <a:rPr lang="ja-JP" altLang="de-DE">
                <a:latin typeface="Arial" charset="0"/>
              </a:rPr>
              <a:t>“</a:t>
            </a:r>
            <a:r>
              <a:rPr lang="de-DE">
                <a:latin typeface="Arial" charset="0"/>
              </a:rPr>
              <a:t> Redundanzen</a:t>
            </a:r>
          </a:p>
          <a:p>
            <a:pPr lvl="1" eaLnBrk="1" hangingPunct="1"/>
            <a:r>
              <a:rPr lang="de-DE" b="0">
                <a:latin typeface="Arial" charset="0"/>
              </a:rPr>
              <a:t>Erstelle einen </a:t>
            </a:r>
            <a:r>
              <a:rPr lang="ja-JP" altLang="de-DE" b="0">
                <a:latin typeface="Arial" charset="0"/>
              </a:rPr>
              <a:t>“</a:t>
            </a:r>
            <a:r>
              <a:rPr lang="de-DE" b="0">
                <a:latin typeface="Arial" charset="0"/>
              </a:rPr>
              <a:t>Single-Point-of-Truth</a:t>
            </a:r>
            <a:r>
              <a:rPr lang="ja-JP" altLang="de-DE" b="0">
                <a:latin typeface="Arial" charset="0"/>
              </a:rPr>
              <a:t>”</a:t>
            </a:r>
            <a:endParaRPr lang="de-DE" b="0">
              <a:latin typeface="Arial" charset="0"/>
            </a:endParaRPr>
          </a:p>
          <a:p>
            <a:pPr lvl="1" eaLnBrk="1" hangingPunct="1"/>
            <a:r>
              <a:rPr lang="de-DE" b="0">
                <a:latin typeface="Arial" charset="0"/>
              </a:rPr>
              <a:t>Effizientere Bereitstellung (</a:t>
            </a:r>
            <a:r>
              <a:rPr lang="ja-JP" altLang="de-DE" b="0">
                <a:latin typeface="Arial" charset="0"/>
              </a:rPr>
              <a:t>“</a:t>
            </a:r>
            <a:r>
              <a:rPr lang="de-DE" b="0">
                <a:latin typeface="Arial" charset="0"/>
              </a:rPr>
              <a:t>Extract once – deploy many</a:t>
            </a:r>
            <a:r>
              <a:rPr lang="ja-JP" altLang="de-DE" b="0">
                <a:latin typeface="Arial" charset="0"/>
              </a:rPr>
              <a:t>”</a:t>
            </a:r>
            <a:r>
              <a:rPr lang="de-DE" b="0">
                <a:latin typeface="Arial" charset="0"/>
              </a:rPr>
              <a:t>)</a:t>
            </a:r>
          </a:p>
          <a:p>
            <a:pPr lvl="1" eaLnBrk="1" hangingPunct="1"/>
            <a:r>
              <a:rPr lang="de-DE" b="0">
                <a:latin typeface="Arial" charset="0"/>
              </a:rPr>
              <a:t>Verbesserung der Datenqualität</a:t>
            </a:r>
          </a:p>
          <a:p>
            <a:pPr lvl="1" eaLnBrk="1" hangingPunct="1"/>
            <a:r>
              <a:rPr lang="de-DE" b="0">
                <a:latin typeface="Arial" charset="0"/>
              </a:rPr>
              <a:t>Konsistente Datenablage, unternehmensübergreifend</a:t>
            </a:r>
          </a:p>
          <a:p>
            <a:pPr lvl="1" eaLnBrk="1" hangingPunct="1"/>
            <a:endParaRPr lang="de-DE" b="0">
              <a:latin typeface="Arial" charset="0"/>
            </a:endParaRPr>
          </a:p>
          <a:p>
            <a:pPr eaLnBrk="1" hangingPunct="1"/>
            <a:r>
              <a:rPr lang="de-DE">
                <a:latin typeface="Arial" charset="0"/>
              </a:rPr>
              <a:t>Flexibilität</a:t>
            </a:r>
          </a:p>
          <a:p>
            <a:pPr lvl="1" eaLnBrk="1" hangingPunct="1"/>
            <a:r>
              <a:rPr lang="de-DE" b="0">
                <a:latin typeface="Arial" charset="0"/>
              </a:rPr>
              <a:t>Neue Anforderungen schneller umsetzen</a:t>
            </a:r>
          </a:p>
          <a:p>
            <a:pPr lvl="1" eaLnBrk="1" hangingPunct="1"/>
            <a:r>
              <a:rPr lang="de-DE" b="0">
                <a:latin typeface="Arial" charset="0"/>
              </a:rPr>
              <a:t>Wiederverwendung von Daten, Objekten und Szenarien</a:t>
            </a:r>
          </a:p>
          <a:p>
            <a:pPr lvl="1" eaLnBrk="1" hangingPunct="1"/>
            <a:r>
              <a:rPr lang="de-DE" b="0">
                <a:latin typeface="Arial" charset="0"/>
              </a:rPr>
              <a:t>Rechtzeitig und Vollständig (in-time and in-full)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6251575" y="4608513"/>
            <a:ext cx="2160588" cy="396875"/>
            <a:chOff x="3938" y="2903"/>
            <a:chExt cx="1361" cy="250"/>
          </a:xfrm>
        </p:grpSpPr>
        <p:sp>
          <p:nvSpPr>
            <p:cNvPr id="32782" name="Rectangle 5"/>
            <p:cNvSpPr>
              <a:spLocks noChangeArrowheads="1"/>
            </p:cNvSpPr>
            <p:nvPr/>
          </p:nvSpPr>
          <p:spPr bwMode="auto">
            <a:xfrm>
              <a:off x="3971" y="2921"/>
              <a:ext cx="1328" cy="227"/>
            </a:xfrm>
            <a:prstGeom prst="rect">
              <a:avLst/>
            </a:prstGeom>
            <a:solidFill>
              <a:srgbClr val="0022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r"/>
              <a:r>
                <a:rPr lang="de-DE" sz="1400" b="1">
                  <a:solidFill>
                    <a:schemeClr val="bg1"/>
                  </a:solidFill>
                </a:rPr>
                <a:t>User</a:t>
              </a:r>
            </a:p>
          </p:txBody>
        </p:sp>
        <p:sp>
          <p:nvSpPr>
            <p:cNvPr id="32783" name="Text Box 6"/>
            <p:cNvSpPr txBox="1">
              <a:spLocks noChangeArrowheads="1"/>
            </p:cNvSpPr>
            <p:nvPr/>
          </p:nvSpPr>
          <p:spPr bwMode="auto">
            <a:xfrm>
              <a:off x="3938" y="2903"/>
              <a:ext cx="7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000" b="1">
                  <a:solidFill>
                    <a:schemeClr val="bg1"/>
                  </a:solidFill>
                </a:rPr>
                <a:t>Neue </a:t>
              </a:r>
              <a:br>
                <a:rPr lang="de-DE" sz="1000" b="1">
                  <a:solidFill>
                    <a:schemeClr val="bg1"/>
                  </a:solidFill>
                </a:rPr>
              </a:br>
              <a:r>
                <a:rPr lang="de-DE" sz="1000" b="1">
                  <a:solidFill>
                    <a:schemeClr val="bg1"/>
                  </a:solidFill>
                </a:rPr>
                <a:t>Anforderungen</a:t>
              </a:r>
            </a:p>
          </p:txBody>
        </p:sp>
      </p:grp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1063625" y="5759450"/>
            <a:ext cx="4708525" cy="514350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de-DE" sz="1400" b="1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120775" y="5794375"/>
            <a:ext cx="18732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de-DE" sz="1000" b="1">
                <a:solidFill>
                  <a:schemeClr val="bg1"/>
                </a:solidFill>
              </a:rPr>
              <a:t>Verteilte Daten</a:t>
            </a:r>
          </a:p>
          <a:p>
            <a:pPr algn="l" eaLnBrk="1" hangingPunct="1"/>
            <a:r>
              <a:rPr lang="de-DE" sz="1000" b="1">
                <a:solidFill>
                  <a:schemeClr val="bg1"/>
                </a:solidFill>
              </a:rPr>
              <a:t>Fehlerhaftes Datenladen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3233738" y="5832475"/>
            <a:ext cx="25622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000" b="1">
                <a:solidFill>
                  <a:schemeClr val="bg1"/>
                </a:solidFill>
              </a:rPr>
              <a:t>Neuer Content</a:t>
            </a:r>
          </a:p>
          <a:p>
            <a:pPr algn="r" eaLnBrk="1" hangingPunct="1"/>
            <a:r>
              <a:rPr lang="de-DE" sz="1000" b="1">
                <a:solidFill>
                  <a:schemeClr val="bg1"/>
                </a:solidFill>
              </a:rPr>
              <a:t>Nicht harmonisierte Stammdaten</a:t>
            </a:r>
          </a:p>
        </p:txBody>
      </p:sp>
      <p:sp>
        <p:nvSpPr>
          <p:cNvPr id="32776" name="AutoShape 10"/>
          <p:cNvSpPr>
            <a:spLocks noChangeArrowheads="1"/>
          </p:cNvSpPr>
          <p:nvPr/>
        </p:nvSpPr>
        <p:spPr bwMode="auto">
          <a:xfrm>
            <a:off x="1187450" y="4298950"/>
            <a:ext cx="4446588" cy="1039813"/>
          </a:xfrm>
          <a:prstGeom prst="can">
            <a:avLst>
              <a:gd name="adj" fmla="val 25000"/>
            </a:avLst>
          </a:prstGeom>
          <a:solidFill>
            <a:srgbClr val="00224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de-DE" sz="1400" b="1">
                <a:solidFill>
                  <a:schemeClr val="bg1"/>
                </a:solidFill>
              </a:rPr>
              <a:t>BI/DWH</a:t>
            </a:r>
          </a:p>
        </p:txBody>
      </p:sp>
      <p:sp>
        <p:nvSpPr>
          <p:cNvPr id="32777" name="Text Box 11"/>
          <p:cNvSpPr txBox="1">
            <a:spLocks noChangeArrowheads="1"/>
          </p:cNvSpPr>
          <p:nvPr/>
        </p:nvSpPr>
        <p:spPr bwMode="auto">
          <a:xfrm>
            <a:off x="1181100" y="4583113"/>
            <a:ext cx="19431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de-DE" sz="1000" b="1">
                <a:solidFill>
                  <a:schemeClr val="bg1"/>
                </a:solidFill>
              </a:rPr>
              <a:t>Erweitert  / Repariert Daten</a:t>
            </a:r>
          </a:p>
          <a:p>
            <a:pPr algn="l" eaLnBrk="1" hangingPunct="1"/>
            <a:r>
              <a:rPr lang="de-DE" sz="1000" b="1">
                <a:solidFill>
                  <a:schemeClr val="bg1"/>
                </a:solidFill>
              </a:rPr>
              <a:t>Kontrollierte Datenladevorgänge</a:t>
            </a:r>
          </a:p>
        </p:txBody>
      </p: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3784600" y="4595813"/>
            <a:ext cx="1873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000" b="1">
                <a:solidFill>
                  <a:schemeClr val="bg1"/>
                </a:solidFill>
              </a:rPr>
              <a:t>Integration neuer Daten</a:t>
            </a:r>
          </a:p>
          <a:p>
            <a:pPr algn="r" eaLnBrk="1" hangingPunct="1"/>
            <a:r>
              <a:rPr lang="de-DE" sz="1000" b="1">
                <a:solidFill>
                  <a:schemeClr val="bg1"/>
                </a:solidFill>
              </a:rPr>
              <a:t>Harmonisierung von Stammdaten</a:t>
            </a:r>
          </a:p>
        </p:txBody>
      </p:sp>
      <p:cxnSp>
        <p:nvCxnSpPr>
          <p:cNvPr id="32779" name="Gerade Verbindung mit Pfeil 16"/>
          <p:cNvCxnSpPr>
            <a:cxnSpLocks noChangeShapeType="1"/>
            <a:stCxn id="32773" idx="0"/>
            <a:endCxn id="32776" idx="3"/>
          </p:cNvCxnSpPr>
          <p:nvPr/>
        </p:nvCxnSpPr>
        <p:spPr bwMode="auto">
          <a:xfrm rot="16200000" flipV="1">
            <a:off x="3203575" y="5545138"/>
            <a:ext cx="420687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Gerade Verbindung mit Pfeil 20"/>
          <p:cNvCxnSpPr>
            <a:cxnSpLocks noChangeShapeType="1"/>
            <a:stCxn id="32782" idx="1"/>
            <a:endCxn id="32776" idx="4"/>
          </p:cNvCxnSpPr>
          <p:nvPr/>
        </p:nvCxnSpPr>
        <p:spPr bwMode="auto">
          <a:xfrm flipH="1">
            <a:off x="5634038" y="4818063"/>
            <a:ext cx="6699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Data Warehouse Konzept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Vorteile und Nachteile eines EDW-Konzepts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4930775" y="4508500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V="1">
            <a:off x="5146675" y="1989138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5146675" y="2997200"/>
            <a:ext cx="3097213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5146675" y="2349500"/>
            <a:ext cx="3097213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451725" y="2133600"/>
            <a:ext cx="10064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r>
              <a:rPr lang="de-DE" sz="1200"/>
              <a:t>Ohne EDW-Ansatz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307263" y="3213100"/>
            <a:ext cx="1152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b="1"/>
              <a:t>EDW-Ansatz</a:t>
            </a:r>
          </a:p>
        </p:txBody>
      </p:sp>
      <p:sp>
        <p:nvSpPr>
          <p:cNvPr id="33801" name="AutoShape 9"/>
          <p:cNvSpPr>
            <a:spLocks/>
          </p:cNvSpPr>
          <p:nvPr/>
        </p:nvSpPr>
        <p:spPr bwMode="auto">
          <a:xfrm>
            <a:off x="5003800" y="3789363"/>
            <a:ext cx="142875" cy="719137"/>
          </a:xfrm>
          <a:prstGeom prst="leftBrace">
            <a:avLst>
              <a:gd name="adj1" fmla="val 41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1000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140200" y="3860800"/>
            <a:ext cx="12239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 b="1"/>
              <a:t>EDW-</a:t>
            </a:r>
            <a:br>
              <a:rPr lang="de-DE" sz="1000" b="1"/>
            </a:br>
            <a:r>
              <a:rPr lang="de-DE" sz="1000" b="1"/>
              <a:t>Sockel</a:t>
            </a:r>
            <a:br>
              <a:rPr lang="de-DE" sz="1000" b="1"/>
            </a:br>
            <a:r>
              <a:rPr lang="de-DE" sz="1000" b="1"/>
              <a:t>aufwand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V="1">
            <a:off x="6616700" y="3429000"/>
            <a:ext cx="0" cy="10795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227763" y="45085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 b="1"/>
              <a:t>Break-Even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235825" y="447992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 b="1"/>
              <a:t>Neuanforderungen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 rot="-5400000">
            <a:off x="4389438" y="2239962"/>
            <a:ext cx="1270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 b="1"/>
              <a:t>Aufwand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827088" y="2079625"/>
            <a:ext cx="3527425" cy="2428875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180975" indent="-180975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542925" indent="-85725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buFont typeface="Arial" charset="0"/>
              <a:buChar char="-"/>
            </a:pPr>
            <a:r>
              <a:rPr lang="de-DE" sz="1400">
                <a:solidFill>
                  <a:schemeClr val="bg1"/>
                </a:solidFill>
              </a:rPr>
              <a:t>Anfänglich hoher Implementierungsaufwand</a:t>
            </a:r>
          </a:p>
          <a:p>
            <a:pPr algn="l" eaLnBrk="1" hangingPunct="1">
              <a:buFont typeface="Arial" charset="0"/>
              <a:buChar char="+"/>
            </a:pPr>
            <a:r>
              <a:rPr lang="de-DE" sz="1400">
                <a:solidFill>
                  <a:schemeClr val="bg1"/>
                </a:solidFill>
              </a:rPr>
              <a:t>Erstellung „Single point of Truth</a:t>
            </a:r>
            <a:r>
              <a:rPr lang="ja-JP" altLang="de-DE" sz="1400">
                <a:solidFill>
                  <a:schemeClr val="bg1"/>
                </a:solidFill>
              </a:rPr>
              <a:t>“</a:t>
            </a:r>
            <a:endParaRPr lang="de-DE" sz="1400">
              <a:solidFill>
                <a:schemeClr val="bg1"/>
              </a:solidFill>
            </a:endParaRPr>
          </a:p>
          <a:p>
            <a:pPr algn="l" eaLnBrk="1" hangingPunct="1">
              <a:buFont typeface="Arial" charset="0"/>
              <a:buChar char="+"/>
            </a:pPr>
            <a:r>
              <a:rPr lang="de-DE" sz="1400">
                <a:solidFill>
                  <a:schemeClr val="bg1"/>
                </a:solidFill>
              </a:rPr>
              <a:t>Corporate Memory</a:t>
            </a:r>
          </a:p>
          <a:p>
            <a:pPr lvl="1" algn="l" eaLnBrk="1" hangingPunct="1">
              <a:buFontTx/>
              <a:buChar char="•"/>
            </a:pPr>
            <a:r>
              <a:rPr lang="de-DE" sz="1200">
                <a:solidFill>
                  <a:schemeClr val="bg1"/>
                </a:solidFill>
              </a:rPr>
              <a:t>Entlastung ERP-System</a:t>
            </a:r>
          </a:p>
          <a:p>
            <a:pPr lvl="1" algn="l" eaLnBrk="1" hangingPunct="1">
              <a:buFontTx/>
              <a:buChar char="•"/>
            </a:pPr>
            <a:r>
              <a:rPr lang="de-DE" sz="1200">
                <a:solidFill>
                  <a:schemeClr val="bg1"/>
                </a:solidFill>
              </a:rPr>
              <a:t>Analysebereite Daten über längere Zeiträume</a:t>
            </a:r>
          </a:p>
          <a:p>
            <a:pPr algn="l" eaLnBrk="1" hangingPunct="1">
              <a:buFont typeface="Arial" charset="0"/>
              <a:buChar char="+"/>
            </a:pPr>
            <a:r>
              <a:rPr lang="de-DE" sz="1400">
                <a:solidFill>
                  <a:schemeClr val="bg1"/>
                </a:solidFill>
              </a:rPr>
              <a:t>Einfachere Anpassung an neue (unbekannte) Anforderungen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827088" y="5445125"/>
            <a:ext cx="7632700" cy="503238"/>
          </a:xfrm>
          <a:prstGeom prst="rect">
            <a:avLst/>
          </a:prstGeom>
          <a:noFill/>
          <a:ln w="19050">
            <a:solidFill>
              <a:srgbClr val="00224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/>
          <a:p>
            <a:r>
              <a:rPr lang="de-DE" sz="1400" i="1"/>
              <a:t>„Wenn SAP BW eingeführt werden soll, dann nur mit einem durchgehenden Data Warehouse Konzept. Eine nachträgliche Einführung wäre ein sehr langwieriger Prozess. </a:t>
            </a:r>
            <a:r>
              <a:rPr lang="ja-JP" altLang="de-DE" sz="1400" i="1"/>
              <a:t>“</a:t>
            </a:r>
            <a:endParaRPr lang="de-DE" sz="1400" i="1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Data Warehouse Konzept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dirty="0">
                <a:latin typeface="Arial" charset="0"/>
              </a:rPr>
              <a:t>Reporting</a:t>
            </a:r>
          </a:p>
          <a:p>
            <a:pPr marL="2008188" lvl="1" indent="-304800" eaLnBrk="1" hangingPunct="1"/>
            <a:r>
              <a:rPr lang="de-DE" sz="1400" dirty="0">
                <a:latin typeface="Arial" charset="0"/>
              </a:rPr>
              <a:t>Erstellen / Modifizieren von Reports mit </a:t>
            </a:r>
            <a:r>
              <a:rPr lang="de-DE" sz="1400" dirty="0" err="1">
                <a:latin typeface="Arial" charset="0"/>
              </a:rPr>
              <a:t>BEx</a:t>
            </a:r>
            <a:endParaRPr lang="de-DE" sz="1400" dirty="0"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dirty="0">
                <a:latin typeface="Arial" charset="0"/>
              </a:rPr>
              <a:t>	(Query Designer, Web </a:t>
            </a:r>
            <a:r>
              <a:rPr lang="de-DE" sz="1400" dirty="0" err="1">
                <a:latin typeface="Arial" charset="0"/>
              </a:rPr>
              <a:t>Application</a:t>
            </a:r>
            <a:r>
              <a:rPr lang="de-DE" sz="1400" dirty="0"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Dashboards &amp; 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Ausblick </a:t>
            </a:r>
            <a:r>
              <a:rPr lang="de-DE" b="0" dirty="0" err="1" smtClean="0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008188" lvl="1" indent="-304800" eaLnBrk="1" hangingPunct="1"/>
            <a:endParaRPr lang="de-DE" b="0" dirty="0">
              <a:solidFill>
                <a:srgbClr val="7B7C7E"/>
              </a:solidFill>
              <a:latin typeface="Arial" charset="0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12037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1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4822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Reporting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Reporting</a:t>
            </a:r>
          </a:p>
        </p:txBody>
      </p:sp>
      <p:pic>
        <p:nvPicPr>
          <p:cNvPr id="35844" name="Picture 4" descr="reportingebe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039813"/>
            <a:ext cx="8066087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Die Business Explorer (BEx)-Werkzeuge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Reporting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398588"/>
            <a:ext cx="84105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alpha val="79999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BI – Grundlagen</a:t>
            </a:r>
          </a:p>
          <a:p>
            <a:pPr marL="2008188" lvl="1" indent="-304800" eaLnBrk="1" hangingPunct="1"/>
            <a:r>
              <a:rPr lang="de-DE" sz="1400" dirty="0"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Dashboards &amp; 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Integrierte 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Planung</a:t>
            </a:r>
          </a:p>
          <a:p>
            <a:pPr marL="266700" indent="-266700" eaLnBrk="1" hangingPunct="1"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Ausblick </a:t>
            </a:r>
            <a:r>
              <a:rPr lang="de-DE" b="0" dirty="0" err="1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008188" lvl="1" indent="-304800" eaLnBrk="1" hangingPunct="1"/>
            <a:endParaRPr lang="de-DE" b="0" dirty="0">
              <a:solidFill>
                <a:srgbClr val="7B7C7E"/>
              </a:solidFill>
              <a:latin typeface="Arial" charset="0"/>
            </a:endParaRP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01797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246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BEx Information Broadcasting 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BEx Information Broadcasting ermöglicht dem Benutzer nach seinen Bedürfnissen BEx Web Applications, BEx Queries und BEx Analyzer Arbeitsmappen vorzuberechnen oder diese in das SAP Enterprise Portal oder via E-Mail zu verteilen.</a:t>
            </a:r>
          </a:p>
          <a:p>
            <a:pPr eaLnBrk="1" hangingPunct="1"/>
            <a:endParaRPr lang="de-DE">
              <a:latin typeface="Arial" charset="0"/>
            </a:endParaRPr>
          </a:p>
          <a:p>
            <a:pPr eaLnBrk="1" hangingPunct="1"/>
            <a:r>
              <a:rPr lang="de-DE">
                <a:latin typeface="Arial" charset="0"/>
              </a:rPr>
              <a:t>Mit dem BEx Information Broadcasting ist somit eine Reporterstellung auf „Knopfdruck</a:t>
            </a:r>
            <a:r>
              <a:rPr lang="ja-JP" altLang="de-DE">
                <a:latin typeface="Arial" charset="0"/>
              </a:rPr>
              <a:t>“</a:t>
            </a:r>
            <a:r>
              <a:rPr lang="de-DE">
                <a:latin typeface="Arial" charset="0"/>
              </a:rPr>
              <a:t> möglich (Stichwort: monatliches Reporting).</a:t>
            </a:r>
          </a:p>
          <a:p>
            <a:pPr eaLnBrk="1" hangingPunct="1"/>
            <a:endParaRPr lang="de-DE">
              <a:latin typeface="Arial" charset="0"/>
            </a:endParaRPr>
          </a:p>
          <a:p>
            <a:pPr eaLnBrk="1" hangingPunct="1"/>
            <a:r>
              <a:rPr lang="de-DE">
                <a:latin typeface="Arial" charset="0"/>
              </a:rPr>
              <a:t>Sie können den BEx Broadcaster aus folgenden Werkzeugen heraus aufrufen:</a:t>
            </a:r>
          </a:p>
          <a:p>
            <a:pPr lvl="1" eaLnBrk="1" hangingPunct="1"/>
            <a:r>
              <a:rPr lang="de-DE">
                <a:latin typeface="Arial" charset="0"/>
              </a:rPr>
              <a:t>BEx Web Application Designer</a:t>
            </a:r>
          </a:p>
          <a:p>
            <a:pPr lvl="1" eaLnBrk="1" hangingPunct="1"/>
            <a:r>
              <a:rPr lang="de-DE">
                <a:latin typeface="Arial" charset="0"/>
              </a:rPr>
              <a:t>BEx Query Designer</a:t>
            </a:r>
          </a:p>
          <a:p>
            <a:pPr lvl="1" eaLnBrk="1" hangingPunct="1"/>
            <a:r>
              <a:rPr lang="de-DE">
                <a:latin typeface="Arial" charset="0"/>
              </a:rPr>
              <a:t>BEx Analyzer</a:t>
            </a:r>
          </a:p>
          <a:p>
            <a:pPr lvl="1" eaLnBrk="1" hangingPunct="1"/>
            <a:r>
              <a:rPr lang="de-DE">
                <a:latin typeface="Arial" charset="0"/>
              </a:rPr>
              <a:t>Darüber hinaus können Sie im Kontextmenü von Web Applications den Broadcasting Wizard aufrufen.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Reporting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r>
              <a:rPr lang="de-DE" sz="1800" b="0" dirty="0">
                <a:latin typeface="Arial" charset="0"/>
              </a:rPr>
              <a:t>1. Tag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dirty="0">
                <a:latin typeface="Arial" charset="0"/>
              </a:rPr>
              <a:t>	BI – Grundlagen</a:t>
            </a:r>
          </a:p>
          <a:p>
            <a:pPr marL="2008188" lvl="1" indent="-304800" eaLnBrk="1" hangingPunct="1"/>
            <a:r>
              <a:rPr lang="de-DE" sz="1400" dirty="0"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dirty="0"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Dashboards &amp; 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Ausblick </a:t>
            </a:r>
            <a:r>
              <a:rPr lang="de-DE" b="0" dirty="0" err="1" smtClean="0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008188" lvl="1" indent="-304800" eaLnBrk="1" hangingPunct="1"/>
            <a:endParaRPr lang="de-DE" b="0" dirty="0">
              <a:solidFill>
                <a:srgbClr val="7B7C7E"/>
              </a:solidFill>
              <a:latin typeface="Arial" charset="0"/>
            </a:endParaRP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14085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1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942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ETL-Komponenten des BW (3.x)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500313" y="60642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7092950" y="1362075"/>
            <a:ext cx="1752600" cy="4464050"/>
            <a:chOff x="4468" y="858"/>
            <a:chExt cx="1104" cy="2812"/>
          </a:xfrm>
        </p:grpSpPr>
        <p:sp>
          <p:nvSpPr>
            <p:cNvPr id="40967" name="AutoShape 5"/>
            <p:cNvSpPr>
              <a:spLocks/>
            </p:cNvSpPr>
            <p:nvPr/>
          </p:nvSpPr>
          <p:spPr bwMode="auto">
            <a:xfrm>
              <a:off x="4468" y="2785"/>
              <a:ext cx="136" cy="885"/>
            </a:xfrm>
            <a:prstGeom prst="rightBrace">
              <a:avLst>
                <a:gd name="adj1" fmla="val 542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AutoShape 6"/>
            <p:cNvSpPr>
              <a:spLocks/>
            </p:cNvSpPr>
            <p:nvPr/>
          </p:nvSpPr>
          <p:spPr bwMode="auto">
            <a:xfrm>
              <a:off x="4468" y="1674"/>
              <a:ext cx="136" cy="998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7"/>
            <p:cNvSpPr>
              <a:spLocks/>
            </p:cNvSpPr>
            <p:nvPr/>
          </p:nvSpPr>
          <p:spPr bwMode="auto">
            <a:xfrm>
              <a:off x="4468" y="858"/>
              <a:ext cx="136" cy="726"/>
            </a:xfrm>
            <a:prstGeom prst="rightBrace">
              <a:avLst>
                <a:gd name="adj1" fmla="val 444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Text Box 8"/>
            <p:cNvSpPr txBox="1">
              <a:spLocks noChangeArrowheads="1"/>
            </p:cNvSpPr>
            <p:nvPr/>
          </p:nvSpPr>
          <p:spPr bwMode="auto">
            <a:xfrm>
              <a:off x="4666" y="1094"/>
              <a:ext cx="791" cy="220"/>
            </a:xfrm>
            <a:prstGeom prst="rect">
              <a:avLst/>
            </a:prstGeom>
            <a:solidFill>
              <a:srgbClr val="C0C2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b="1"/>
                <a:t>L</a:t>
              </a:r>
              <a:r>
                <a:rPr lang="de-DE" sz="1400"/>
                <a:t>adevorgang</a:t>
              </a:r>
            </a:p>
          </p:txBody>
        </p:sp>
        <p:sp>
          <p:nvSpPr>
            <p:cNvPr id="40971" name="Text Box 9"/>
            <p:cNvSpPr txBox="1">
              <a:spLocks noChangeArrowheads="1"/>
            </p:cNvSpPr>
            <p:nvPr/>
          </p:nvSpPr>
          <p:spPr bwMode="auto">
            <a:xfrm>
              <a:off x="4688" y="2037"/>
              <a:ext cx="884" cy="220"/>
            </a:xfrm>
            <a:prstGeom prst="rect">
              <a:avLst/>
            </a:prstGeom>
            <a:solidFill>
              <a:srgbClr val="C0C2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b="1"/>
                <a:t>T</a:t>
              </a:r>
              <a:r>
                <a:rPr lang="de-DE" sz="1400"/>
                <a:t>ransformation</a:t>
              </a:r>
            </a:p>
          </p:txBody>
        </p:sp>
        <p:sp>
          <p:nvSpPr>
            <p:cNvPr id="40972" name="Text Box 10"/>
            <p:cNvSpPr txBox="1">
              <a:spLocks noChangeArrowheads="1"/>
            </p:cNvSpPr>
            <p:nvPr/>
          </p:nvSpPr>
          <p:spPr bwMode="auto">
            <a:xfrm>
              <a:off x="4668" y="3109"/>
              <a:ext cx="631" cy="220"/>
            </a:xfrm>
            <a:prstGeom prst="rect">
              <a:avLst/>
            </a:prstGeom>
            <a:solidFill>
              <a:srgbClr val="C0C2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b="1"/>
                <a:t>E</a:t>
              </a:r>
              <a:r>
                <a:rPr lang="de-DE" sz="1400"/>
                <a:t>xtraktion</a:t>
              </a:r>
            </a:p>
          </p:txBody>
        </p:sp>
      </p:grpSp>
      <p:pic>
        <p:nvPicPr>
          <p:cNvPr id="40965" name="Picture 11" descr="Datenflus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85850"/>
            <a:ext cx="6811962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Datenflusskonzept des BW (3.x)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79388" y="765175"/>
            <a:ext cx="8135937" cy="5756275"/>
            <a:chOff x="113" y="482"/>
            <a:chExt cx="5125" cy="3626"/>
          </a:xfrm>
        </p:grpSpPr>
        <p:sp>
          <p:nvSpPr>
            <p:cNvPr id="41989" name="Rectangle 4"/>
            <p:cNvSpPr>
              <a:spLocks noChangeArrowheads="1"/>
            </p:cNvSpPr>
            <p:nvPr/>
          </p:nvSpPr>
          <p:spPr bwMode="auto">
            <a:xfrm>
              <a:off x="1575" y="3820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Rectangle 5"/>
            <p:cNvSpPr>
              <a:spLocks noChangeArrowheads="1"/>
            </p:cNvSpPr>
            <p:nvPr/>
          </p:nvSpPr>
          <p:spPr bwMode="auto">
            <a:xfrm>
              <a:off x="113" y="1162"/>
              <a:ext cx="1769" cy="2767"/>
            </a:xfrm>
            <a:prstGeom prst="rect">
              <a:avLst/>
            </a:prstGeom>
            <a:solidFill>
              <a:srgbClr val="C0C2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>
                <a:spcBef>
                  <a:spcPct val="0"/>
                </a:spcBef>
              </a:pPr>
              <a:r>
                <a:rPr lang="de-DE" sz="2000"/>
                <a:t>Prozesskette</a:t>
              </a:r>
              <a:br>
                <a:rPr lang="de-DE" sz="2000"/>
              </a:br>
              <a:r>
                <a:rPr lang="de-DE" sz="1800"/>
                <a:t>(optional)</a:t>
              </a:r>
            </a:p>
          </p:txBody>
        </p:sp>
        <p:grpSp>
          <p:nvGrpSpPr>
            <p:cNvPr id="41991" name="Group 6"/>
            <p:cNvGrpSpPr>
              <a:grpSpLocks/>
            </p:cNvGrpSpPr>
            <p:nvPr/>
          </p:nvGrpSpPr>
          <p:grpSpPr bwMode="auto">
            <a:xfrm>
              <a:off x="2109" y="3385"/>
              <a:ext cx="1927" cy="635"/>
              <a:chOff x="2109" y="3385"/>
              <a:chExt cx="1927" cy="635"/>
            </a:xfrm>
          </p:grpSpPr>
          <p:grpSp>
            <p:nvGrpSpPr>
              <p:cNvPr id="42012" name="Group 7"/>
              <p:cNvGrpSpPr>
                <a:grpSpLocks/>
              </p:cNvGrpSpPr>
              <p:nvPr/>
            </p:nvGrpSpPr>
            <p:grpSpPr bwMode="auto">
              <a:xfrm>
                <a:off x="3288" y="3385"/>
                <a:ext cx="748" cy="498"/>
                <a:chOff x="1622" y="726"/>
                <a:chExt cx="868" cy="764"/>
              </a:xfrm>
            </p:grpSpPr>
            <p:sp>
              <p:nvSpPr>
                <p:cNvPr id="42014" name="Freeform 8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741" y="846"/>
                  <a:ext cx="749" cy="644"/>
                </a:xfrm>
                <a:custGeom>
                  <a:avLst/>
                  <a:gdLst>
                    <a:gd name="T0" fmla="*/ 0 w 575"/>
                    <a:gd name="T1" fmla="*/ 0 h 651"/>
                    <a:gd name="T2" fmla="*/ 748 w 575"/>
                    <a:gd name="T3" fmla="*/ 0 h 651"/>
                    <a:gd name="T4" fmla="*/ 748 w 575"/>
                    <a:gd name="T5" fmla="*/ 520 h 651"/>
                    <a:gd name="T6" fmla="*/ 744 w 575"/>
                    <a:gd name="T7" fmla="*/ 534 h 651"/>
                    <a:gd name="T8" fmla="*/ 737 w 575"/>
                    <a:gd name="T9" fmla="*/ 547 h 651"/>
                    <a:gd name="T10" fmla="*/ 726 w 575"/>
                    <a:gd name="T11" fmla="*/ 558 h 651"/>
                    <a:gd name="T12" fmla="*/ 713 w 575"/>
                    <a:gd name="T13" fmla="*/ 568 h 651"/>
                    <a:gd name="T14" fmla="*/ 693 w 575"/>
                    <a:gd name="T15" fmla="*/ 578 h 651"/>
                    <a:gd name="T16" fmla="*/ 671 w 575"/>
                    <a:gd name="T17" fmla="*/ 590 h 651"/>
                    <a:gd name="T18" fmla="*/ 647 w 575"/>
                    <a:gd name="T19" fmla="*/ 598 h 651"/>
                    <a:gd name="T20" fmla="*/ 619 w 575"/>
                    <a:gd name="T21" fmla="*/ 607 h 651"/>
                    <a:gd name="T22" fmla="*/ 589 w 575"/>
                    <a:gd name="T23" fmla="*/ 615 h 651"/>
                    <a:gd name="T24" fmla="*/ 555 w 575"/>
                    <a:gd name="T25" fmla="*/ 622 h 651"/>
                    <a:gd name="T26" fmla="*/ 518 w 575"/>
                    <a:gd name="T27" fmla="*/ 628 h 651"/>
                    <a:gd name="T28" fmla="*/ 482 w 575"/>
                    <a:gd name="T29" fmla="*/ 634 h 651"/>
                    <a:gd name="T30" fmla="*/ 442 w 575"/>
                    <a:gd name="T31" fmla="*/ 637 h 651"/>
                    <a:gd name="T32" fmla="*/ 401 w 575"/>
                    <a:gd name="T33" fmla="*/ 642 h 651"/>
                    <a:gd name="T34" fmla="*/ 357 w 575"/>
                    <a:gd name="T35" fmla="*/ 643 h 651"/>
                    <a:gd name="T36" fmla="*/ 314 w 575"/>
                    <a:gd name="T37" fmla="*/ 643 h 651"/>
                    <a:gd name="T38" fmla="*/ 290 w 575"/>
                    <a:gd name="T39" fmla="*/ 643 h 651"/>
                    <a:gd name="T40" fmla="*/ 268 w 575"/>
                    <a:gd name="T41" fmla="*/ 643 h 651"/>
                    <a:gd name="T42" fmla="*/ 249 w 575"/>
                    <a:gd name="T43" fmla="*/ 643 h 651"/>
                    <a:gd name="T44" fmla="*/ 225 w 575"/>
                    <a:gd name="T45" fmla="*/ 642 h 651"/>
                    <a:gd name="T46" fmla="*/ 206 w 575"/>
                    <a:gd name="T47" fmla="*/ 637 h 651"/>
                    <a:gd name="T48" fmla="*/ 184 w 575"/>
                    <a:gd name="T49" fmla="*/ 637 h 651"/>
                    <a:gd name="T50" fmla="*/ 163 w 575"/>
                    <a:gd name="T51" fmla="*/ 636 h 651"/>
                    <a:gd name="T52" fmla="*/ 142 w 575"/>
                    <a:gd name="T53" fmla="*/ 633 h 651"/>
                    <a:gd name="T54" fmla="*/ 125 w 575"/>
                    <a:gd name="T55" fmla="*/ 631 h 651"/>
                    <a:gd name="T56" fmla="*/ 106 w 575"/>
                    <a:gd name="T57" fmla="*/ 625 h 651"/>
                    <a:gd name="T58" fmla="*/ 87 w 575"/>
                    <a:gd name="T59" fmla="*/ 624 h 651"/>
                    <a:gd name="T60" fmla="*/ 68 w 575"/>
                    <a:gd name="T61" fmla="*/ 619 h 651"/>
                    <a:gd name="T62" fmla="*/ 49 w 575"/>
                    <a:gd name="T63" fmla="*/ 615 h 651"/>
                    <a:gd name="T64" fmla="*/ 34 w 575"/>
                    <a:gd name="T65" fmla="*/ 612 h 651"/>
                    <a:gd name="T66" fmla="*/ 16 w 575"/>
                    <a:gd name="T67" fmla="*/ 607 h 651"/>
                    <a:gd name="T68" fmla="*/ 1 w 575"/>
                    <a:gd name="T69" fmla="*/ 601 h 651"/>
                    <a:gd name="T70" fmla="*/ 0 w 575"/>
                    <a:gd name="T71" fmla="*/ 0 h 65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575" h="651">
                      <a:moveTo>
                        <a:pt x="0" y="0"/>
                      </a:moveTo>
                      <a:lnTo>
                        <a:pt x="574" y="0"/>
                      </a:lnTo>
                      <a:lnTo>
                        <a:pt x="574" y="526"/>
                      </a:lnTo>
                      <a:lnTo>
                        <a:pt x="571" y="540"/>
                      </a:lnTo>
                      <a:lnTo>
                        <a:pt x="566" y="553"/>
                      </a:lnTo>
                      <a:lnTo>
                        <a:pt x="557" y="564"/>
                      </a:lnTo>
                      <a:lnTo>
                        <a:pt x="547" y="574"/>
                      </a:lnTo>
                      <a:lnTo>
                        <a:pt x="532" y="584"/>
                      </a:lnTo>
                      <a:lnTo>
                        <a:pt x="515" y="596"/>
                      </a:lnTo>
                      <a:lnTo>
                        <a:pt x="497" y="605"/>
                      </a:lnTo>
                      <a:lnTo>
                        <a:pt x="475" y="614"/>
                      </a:lnTo>
                      <a:lnTo>
                        <a:pt x="452" y="622"/>
                      </a:lnTo>
                      <a:lnTo>
                        <a:pt x="426" y="629"/>
                      </a:lnTo>
                      <a:lnTo>
                        <a:pt x="398" y="635"/>
                      </a:lnTo>
                      <a:lnTo>
                        <a:pt x="370" y="641"/>
                      </a:lnTo>
                      <a:lnTo>
                        <a:pt x="339" y="644"/>
                      </a:lnTo>
                      <a:lnTo>
                        <a:pt x="308" y="649"/>
                      </a:lnTo>
                      <a:lnTo>
                        <a:pt x="274" y="650"/>
                      </a:lnTo>
                      <a:lnTo>
                        <a:pt x="241" y="650"/>
                      </a:lnTo>
                      <a:lnTo>
                        <a:pt x="223" y="650"/>
                      </a:lnTo>
                      <a:lnTo>
                        <a:pt x="206" y="650"/>
                      </a:lnTo>
                      <a:lnTo>
                        <a:pt x="191" y="650"/>
                      </a:lnTo>
                      <a:lnTo>
                        <a:pt x="173" y="649"/>
                      </a:lnTo>
                      <a:lnTo>
                        <a:pt x="158" y="644"/>
                      </a:lnTo>
                      <a:lnTo>
                        <a:pt x="141" y="644"/>
                      </a:lnTo>
                      <a:lnTo>
                        <a:pt x="125" y="643"/>
                      </a:lnTo>
                      <a:lnTo>
                        <a:pt x="109" y="640"/>
                      </a:lnTo>
                      <a:lnTo>
                        <a:pt x="96" y="638"/>
                      </a:lnTo>
                      <a:lnTo>
                        <a:pt x="81" y="632"/>
                      </a:lnTo>
                      <a:lnTo>
                        <a:pt x="67" y="631"/>
                      </a:lnTo>
                      <a:lnTo>
                        <a:pt x="52" y="626"/>
                      </a:lnTo>
                      <a:lnTo>
                        <a:pt x="38" y="622"/>
                      </a:lnTo>
                      <a:lnTo>
                        <a:pt x="26" y="619"/>
                      </a:lnTo>
                      <a:lnTo>
                        <a:pt x="12" y="614"/>
                      </a:lnTo>
                      <a:lnTo>
                        <a:pt x="1" y="60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5" name="Freeform 9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622" y="846"/>
                  <a:ext cx="227" cy="604"/>
                </a:xfrm>
                <a:custGeom>
                  <a:avLst/>
                  <a:gdLst>
                    <a:gd name="T0" fmla="*/ 219 w 90"/>
                    <a:gd name="T1" fmla="*/ 0 h 610"/>
                    <a:gd name="T2" fmla="*/ 224 w 90"/>
                    <a:gd name="T3" fmla="*/ 603 h 610"/>
                    <a:gd name="T4" fmla="*/ 174 w 90"/>
                    <a:gd name="T5" fmla="*/ 596 h 610"/>
                    <a:gd name="T6" fmla="*/ 129 w 90"/>
                    <a:gd name="T7" fmla="*/ 585 h 610"/>
                    <a:gd name="T8" fmla="*/ 93 w 90"/>
                    <a:gd name="T9" fmla="*/ 576 h 610"/>
                    <a:gd name="T10" fmla="*/ 61 w 90"/>
                    <a:gd name="T11" fmla="*/ 566 h 610"/>
                    <a:gd name="T12" fmla="*/ 33 w 90"/>
                    <a:gd name="T13" fmla="*/ 555 h 610"/>
                    <a:gd name="T14" fmla="*/ 13 w 90"/>
                    <a:gd name="T15" fmla="*/ 546 h 610"/>
                    <a:gd name="T16" fmla="*/ 3 w 90"/>
                    <a:gd name="T17" fmla="*/ 536 h 610"/>
                    <a:gd name="T18" fmla="*/ 0 w 90"/>
                    <a:gd name="T19" fmla="*/ 522 h 610"/>
                    <a:gd name="T20" fmla="*/ 0 w 90"/>
                    <a:gd name="T21" fmla="*/ 0 h 610"/>
                    <a:gd name="T22" fmla="*/ 219 w 90"/>
                    <a:gd name="T23" fmla="*/ 0 h 61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90" h="610">
                      <a:moveTo>
                        <a:pt x="87" y="0"/>
                      </a:moveTo>
                      <a:lnTo>
                        <a:pt x="89" y="609"/>
                      </a:lnTo>
                      <a:lnTo>
                        <a:pt x="69" y="602"/>
                      </a:lnTo>
                      <a:lnTo>
                        <a:pt x="51" y="591"/>
                      </a:lnTo>
                      <a:lnTo>
                        <a:pt x="37" y="582"/>
                      </a:lnTo>
                      <a:lnTo>
                        <a:pt x="24" y="572"/>
                      </a:lnTo>
                      <a:lnTo>
                        <a:pt x="13" y="561"/>
                      </a:lnTo>
                      <a:lnTo>
                        <a:pt x="5" y="551"/>
                      </a:lnTo>
                      <a:lnTo>
                        <a:pt x="1" y="541"/>
                      </a:lnTo>
                      <a:lnTo>
                        <a:pt x="0" y="527"/>
                      </a:lnTo>
                      <a:lnTo>
                        <a:pt x="0" y="0"/>
                      </a:lnTo>
                      <a:lnTo>
                        <a:pt x="87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6" name="Freeform 10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622" y="726"/>
                  <a:ext cx="868" cy="242"/>
                </a:xfrm>
                <a:custGeom>
                  <a:avLst/>
                  <a:gdLst>
                    <a:gd name="T0" fmla="*/ 477 w 666"/>
                    <a:gd name="T1" fmla="*/ 0 h 244"/>
                    <a:gd name="T2" fmla="*/ 560 w 666"/>
                    <a:gd name="T3" fmla="*/ 6 h 244"/>
                    <a:gd name="T4" fmla="*/ 640 w 666"/>
                    <a:gd name="T5" fmla="*/ 14 h 244"/>
                    <a:gd name="T6" fmla="*/ 708 w 666"/>
                    <a:gd name="T7" fmla="*/ 27 h 244"/>
                    <a:gd name="T8" fmla="*/ 766 w 666"/>
                    <a:gd name="T9" fmla="*/ 45 h 244"/>
                    <a:gd name="T10" fmla="*/ 813 w 666"/>
                    <a:gd name="T11" fmla="*/ 63 h 244"/>
                    <a:gd name="T12" fmla="*/ 847 w 666"/>
                    <a:gd name="T13" fmla="*/ 84 h 244"/>
                    <a:gd name="T14" fmla="*/ 864 w 666"/>
                    <a:gd name="T15" fmla="*/ 109 h 244"/>
                    <a:gd name="T16" fmla="*/ 864 w 666"/>
                    <a:gd name="T17" fmla="*/ 132 h 244"/>
                    <a:gd name="T18" fmla="*/ 847 w 666"/>
                    <a:gd name="T19" fmla="*/ 157 h 244"/>
                    <a:gd name="T20" fmla="*/ 813 w 666"/>
                    <a:gd name="T21" fmla="*/ 178 h 244"/>
                    <a:gd name="T22" fmla="*/ 766 w 666"/>
                    <a:gd name="T23" fmla="*/ 196 h 244"/>
                    <a:gd name="T24" fmla="*/ 708 w 666"/>
                    <a:gd name="T25" fmla="*/ 214 h 244"/>
                    <a:gd name="T26" fmla="*/ 640 w 666"/>
                    <a:gd name="T27" fmla="*/ 225 h 244"/>
                    <a:gd name="T28" fmla="*/ 560 w 666"/>
                    <a:gd name="T29" fmla="*/ 235 h 244"/>
                    <a:gd name="T30" fmla="*/ 477 w 666"/>
                    <a:gd name="T31" fmla="*/ 241 h 244"/>
                    <a:gd name="T32" fmla="*/ 390 w 666"/>
                    <a:gd name="T33" fmla="*/ 241 h 244"/>
                    <a:gd name="T34" fmla="*/ 304 w 666"/>
                    <a:gd name="T35" fmla="*/ 235 h 244"/>
                    <a:gd name="T36" fmla="*/ 225 w 666"/>
                    <a:gd name="T37" fmla="*/ 225 h 244"/>
                    <a:gd name="T38" fmla="*/ 156 w 666"/>
                    <a:gd name="T39" fmla="*/ 214 h 244"/>
                    <a:gd name="T40" fmla="*/ 98 w 666"/>
                    <a:gd name="T41" fmla="*/ 196 h 244"/>
                    <a:gd name="T42" fmla="*/ 53 w 666"/>
                    <a:gd name="T43" fmla="*/ 178 h 244"/>
                    <a:gd name="T44" fmla="*/ 18 w 666"/>
                    <a:gd name="T45" fmla="*/ 157 h 244"/>
                    <a:gd name="T46" fmla="*/ 1 w 666"/>
                    <a:gd name="T47" fmla="*/ 132 h 244"/>
                    <a:gd name="T48" fmla="*/ 1 w 666"/>
                    <a:gd name="T49" fmla="*/ 109 h 244"/>
                    <a:gd name="T50" fmla="*/ 18 w 666"/>
                    <a:gd name="T51" fmla="*/ 84 h 244"/>
                    <a:gd name="T52" fmla="*/ 53 w 666"/>
                    <a:gd name="T53" fmla="*/ 63 h 244"/>
                    <a:gd name="T54" fmla="*/ 98 w 666"/>
                    <a:gd name="T55" fmla="*/ 45 h 244"/>
                    <a:gd name="T56" fmla="*/ 156 w 666"/>
                    <a:gd name="T57" fmla="*/ 27 h 244"/>
                    <a:gd name="T58" fmla="*/ 225 w 666"/>
                    <a:gd name="T59" fmla="*/ 14 h 244"/>
                    <a:gd name="T60" fmla="*/ 304 w 666"/>
                    <a:gd name="T61" fmla="*/ 6 h 244"/>
                    <a:gd name="T62" fmla="*/ 390 w 666"/>
                    <a:gd name="T63" fmla="*/ 0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666" h="244">
                      <a:moveTo>
                        <a:pt x="333" y="0"/>
                      </a:moveTo>
                      <a:lnTo>
                        <a:pt x="366" y="0"/>
                      </a:lnTo>
                      <a:lnTo>
                        <a:pt x="399" y="1"/>
                      </a:lnTo>
                      <a:lnTo>
                        <a:pt x="430" y="6"/>
                      </a:lnTo>
                      <a:lnTo>
                        <a:pt x="461" y="9"/>
                      </a:lnTo>
                      <a:lnTo>
                        <a:pt x="491" y="14"/>
                      </a:lnTo>
                      <a:lnTo>
                        <a:pt x="517" y="22"/>
                      </a:lnTo>
                      <a:lnTo>
                        <a:pt x="543" y="27"/>
                      </a:lnTo>
                      <a:lnTo>
                        <a:pt x="568" y="35"/>
                      </a:lnTo>
                      <a:lnTo>
                        <a:pt x="588" y="45"/>
                      </a:lnTo>
                      <a:lnTo>
                        <a:pt x="606" y="55"/>
                      </a:lnTo>
                      <a:lnTo>
                        <a:pt x="624" y="64"/>
                      </a:lnTo>
                      <a:lnTo>
                        <a:pt x="638" y="75"/>
                      </a:lnTo>
                      <a:lnTo>
                        <a:pt x="650" y="85"/>
                      </a:lnTo>
                      <a:lnTo>
                        <a:pt x="657" y="98"/>
                      </a:lnTo>
                      <a:lnTo>
                        <a:pt x="663" y="110"/>
                      </a:lnTo>
                      <a:lnTo>
                        <a:pt x="665" y="122"/>
                      </a:lnTo>
                      <a:lnTo>
                        <a:pt x="663" y="133"/>
                      </a:lnTo>
                      <a:lnTo>
                        <a:pt x="657" y="145"/>
                      </a:lnTo>
                      <a:lnTo>
                        <a:pt x="650" y="158"/>
                      </a:lnTo>
                      <a:lnTo>
                        <a:pt x="638" y="168"/>
                      </a:lnTo>
                      <a:lnTo>
                        <a:pt x="624" y="179"/>
                      </a:lnTo>
                      <a:lnTo>
                        <a:pt x="606" y="191"/>
                      </a:lnTo>
                      <a:lnTo>
                        <a:pt x="588" y="198"/>
                      </a:lnTo>
                      <a:lnTo>
                        <a:pt x="568" y="208"/>
                      </a:lnTo>
                      <a:lnTo>
                        <a:pt x="543" y="216"/>
                      </a:lnTo>
                      <a:lnTo>
                        <a:pt x="517" y="223"/>
                      </a:lnTo>
                      <a:lnTo>
                        <a:pt x="491" y="227"/>
                      </a:lnTo>
                      <a:lnTo>
                        <a:pt x="461" y="233"/>
                      </a:lnTo>
                      <a:lnTo>
                        <a:pt x="430" y="237"/>
                      </a:lnTo>
                      <a:lnTo>
                        <a:pt x="399" y="240"/>
                      </a:lnTo>
                      <a:lnTo>
                        <a:pt x="366" y="243"/>
                      </a:lnTo>
                      <a:lnTo>
                        <a:pt x="333" y="243"/>
                      </a:lnTo>
                      <a:lnTo>
                        <a:pt x="299" y="243"/>
                      </a:lnTo>
                      <a:lnTo>
                        <a:pt x="267" y="240"/>
                      </a:lnTo>
                      <a:lnTo>
                        <a:pt x="233" y="237"/>
                      </a:lnTo>
                      <a:lnTo>
                        <a:pt x="202" y="233"/>
                      </a:lnTo>
                      <a:lnTo>
                        <a:pt x="173" y="227"/>
                      </a:lnTo>
                      <a:lnTo>
                        <a:pt x="146" y="223"/>
                      </a:lnTo>
                      <a:lnTo>
                        <a:pt x="120" y="216"/>
                      </a:lnTo>
                      <a:lnTo>
                        <a:pt x="96" y="208"/>
                      </a:lnTo>
                      <a:lnTo>
                        <a:pt x="75" y="198"/>
                      </a:lnTo>
                      <a:lnTo>
                        <a:pt x="55" y="191"/>
                      </a:lnTo>
                      <a:lnTo>
                        <a:pt x="41" y="179"/>
                      </a:lnTo>
                      <a:lnTo>
                        <a:pt x="26" y="168"/>
                      </a:lnTo>
                      <a:lnTo>
                        <a:pt x="14" y="158"/>
                      </a:lnTo>
                      <a:lnTo>
                        <a:pt x="7" y="145"/>
                      </a:lnTo>
                      <a:lnTo>
                        <a:pt x="1" y="133"/>
                      </a:lnTo>
                      <a:lnTo>
                        <a:pt x="0" y="122"/>
                      </a:lnTo>
                      <a:lnTo>
                        <a:pt x="1" y="110"/>
                      </a:lnTo>
                      <a:lnTo>
                        <a:pt x="7" y="98"/>
                      </a:lnTo>
                      <a:lnTo>
                        <a:pt x="14" y="85"/>
                      </a:lnTo>
                      <a:lnTo>
                        <a:pt x="26" y="75"/>
                      </a:lnTo>
                      <a:lnTo>
                        <a:pt x="41" y="64"/>
                      </a:lnTo>
                      <a:lnTo>
                        <a:pt x="55" y="55"/>
                      </a:lnTo>
                      <a:lnTo>
                        <a:pt x="75" y="45"/>
                      </a:lnTo>
                      <a:lnTo>
                        <a:pt x="96" y="35"/>
                      </a:lnTo>
                      <a:lnTo>
                        <a:pt x="120" y="27"/>
                      </a:lnTo>
                      <a:lnTo>
                        <a:pt x="146" y="22"/>
                      </a:lnTo>
                      <a:lnTo>
                        <a:pt x="173" y="14"/>
                      </a:lnTo>
                      <a:lnTo>
                        <a:pt x="202" y="9"/>
                      </a:lnTo>
                      <a:lnTo>
                        <a:pt x="233" y="6"/>
                      </a:lnTo>
                      <a:lnTo>
                        <a:pt x="267" y="1"/>
                      </a:lnTo>
                      <a:lnTo>
                        <a:pt x="299" y="0"/>
                      </a:lnTo>
                      <a:lnTo>
                        <a:pt x="333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7" name="Freeform 11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846" y="790"/>
                  <a:ext cx="417" cy="114"/>
                </a:xfrm>
                <a:custGeom>
                  <a:avLst/>
                  <a:gdLst>
                    <a:gd name="T0" fmla="*/ 231 w 322"/>
                    <a:gd name="T1" fmla="*/ 0 h 115"/>
                    <a:gd name="T2" fmla="*/ 272 w 322"/>
                    <a:gd name="T3" fmla="*/ 1 h 115"/>
                    <a:gd name="T4" fmla="*/ 306 w 322"/>
                    <a:gd name="T5" fmla="*/ 7 h 115"/>
                    <a:gd name="T6" fmla="*/ 341 w 322"/>
                    <a:gd name="T7" fmla="*/ 12 h 115"/>
                    <a:gd name="T8" fmla="*/ 368 w 322"/>
                    <a:gd name="T9" fmla="*/ 21 h 115"/>
                    <a:gd name="T10" fmla="*/ 391 w 322"/>
                    <a:gd name="T11" fmla="*/ 29 h 115"/>
                    <a:gd name="T12" fmla="*/ 405 w 322"/>
                    <a:gd name="T13" fmla="*/ 40 h 115"/>
                    <a:gd name="T14" fmla="*/ 416 w 322"/>
                    <a:gd name="T15" fmla="*/ 51 h 115"/>
                    <a:gd name="T16" fmla="*/ 416 w 322"/>
                    <a:gd name="T17" fmla="*/ 61 h 115"/>
                    <a:gd name="T18" fmla="*/ 405 w 322"/>
                    <a:gd name="T19" fmla="*/ 72 h 115"/>
                    <a:gd name="T20" fmla="*/ 391 w 322"/>
                    <a:gd name="T21" fmla="*/ 83 h 115"/>
                    <a:gd name="T22" fmla="*/ 368 w 322"/>
                    <a:gd name="T23" fmla="*/ 92 h 115"/>
                    <a:gd name="T24" fmla="*/ 341 w 322"/>
                    <a:gd name="T25" fmla="*/ 99 h 115"/>
                    <a:gd name="T26" fmla="*/ 306 w 322"/>
                    <a:gd name="T27" fmla="*/ 106 h 115"/>
                    <a:gd name="T28" fmla="*/ 272 w 322"/>
                    <a:gd name="T29" fmla="*/ 109 h 115"/>
                    <a:gd name="T30" fmla="*/ 231 w 322"/>
                    <a:gd name="T31" fmla="*/ 113 h 115"/>
                    <a:gd name="T32" fmla="*/ 188 w 322"/>
                    <a:gd name="T33" fmla="*/ 113 h 115"/>
                    <a:gd name="T34" fmla="*/ 148 w 322"/>
                    <a:gd name="T35" fmla="*/ 109 h 115"/>
                    <a:gd name="T36" fmla="*/ 110 w 322"/>
                    <a:gd name="T37" fmla="*/ 106 h 115"/>
                    <a:gd name="T38" fmla="*/ 75 w 322"/>
                    <a:gd name="T39" fmla="*/ 99 h 115"/>
                    <a:gd name="T40" fmla="*/ 48 w 322"/>
                    <a:gd name="T41" fmla="*/ 92 h 115"/>
                    <a:gd name="T42" fmla="*/ 26 w 322"/>
                    <a:gd name="T43" fmla="*/ 83 h 115"/>
                    <a:gd name="T44" fmla="*/ 10 w 322"/>
                    <a:gd name="T45" fmla="*/ 72 h 115"/>
                    <a:gd name="T46" fmla="*/ 3 w 322"/>
                    <a:gd name="T47" fmla="*/ 61 h 115"/>
                    <a:gd name="T48" fmla="*/ 3 w 322"/>
                    <a:gd name="T49" fmla="*/ 51 h 115"/>
                    <a:gd name="T50" fmla="*/ 10 w 322"/>
                    <a:gd name="T51" fmla="*/ 40 h 115"/>
                    <a:gd name="T52" fmla="*/ 26 w 322"/>
                    <a:gd name="T53" fmla="*/ 29 h 115"/>
                    <a:gd name="T54" fmla="*/ 48 w 322"/>
                    <a:gd name="T55" fmla="*/ 21 h 115"/>
                    <a:gd name="T56" fmla="*/ 75 w 322"/>
                    <a:gd name="T57" fmla="*/ 12 h 115"/>
                    <a:gd name="T58" fmla="*/ 110 w 322"/>
                    <a:gd name="T59" fmla="*/ 7 h 115"/>
                    <a:gd name="T60" fmla="*/ 148 w 322"/>
                    <a:gd name="T61" fmla="*/ 1 h 115"/>
                    <a:gd name="T62" fmla="*/ 188 w 322"/>
                    <a:gd name="T63" fmla="*/ 0 h 11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22" h="115">
                      <a:moveTo>
                        <a:pt x="161" y="0"/>
                      </a:moveTo>
                      <a:lnTo>
                        <a:pt x="178" y="0"/>
                      </a:lnTo>
                      <a:lnTo>
                        <a:pt x="193" y="1"/>
                      </a:lnTo>
                      <a:lnTo>
                        <a:pt x="210" y="1"/>
                      </a:lnTo>
                      <a:lnTo>
                        <a:pt x="223" y="4"/>
                      </a:lnTo>
                      <a:lnTo>
                        <a:pt x="236" y="7"/>
                      </a:lnTo>
                      <a:lnTo>
                        <a:pt x="250" y="8"/>
                      </a:lnTo>
                      <a:lnTo>
                        <a:pt x="263" y="12"/>
                      </a:lnTo>
                      <a:lnTo>
                        <a:pt x="274" y="16"/>
                      </a:lnTo>
                      <a:lnTo>
                        <a:pt x="284" y="21"/>
                      </a:lnTo>
                      <a:lnTo>
                        <a:pt x="294" y="23"/>
                      </a:lnTo>
                      <a:lnTo>
                        <a:pt x="302" y="29"/>
                      </a:lnTo>
                      <a:lnTo>
                        <a:pt x="309" y="34"/>
                      </a:lnTo>
                      <a:lnTo>
                        <a:pt x="313" y="40"/>
                      </a:lnTo>
                      <a:lnTo>
                        <a:pt x="318" y="45"/>
                      </a:lnTo>
                      <a:lnTo>
                        <a:pt x="321" y="51"/>
                      </a:lnTo>
                      <a:lnTo>
                        <a:pt x="321" y="56"/>
                      </a:lnTo>
                      <a:lnTo>
                        <a:pt x="321" y="62"/>
                      </a:lnTo>
                      <a:lnTo>
                        <a:pt x="318" y="67"/>
                      </a:lnTo>
                      <a:lnTo>
                        <a:pt x="313" y="73"/>
                      </a:lnTo>
                      <a:lnTo>
                        <a:pt x="309" y="78"/>
                      </a:lnTo>
                      <a:lnTo>
                        <a:pt x="302" y="84"/>
                      </a:lnTo>
                      <a:lnTo>
                        <a:pt x="294" y="89"/>
                      </a:lnTo>
                      <a:lnTo>
                        <a:pt x="284" y="93"/>
                      </a:lnTo>
                      <a:lnTo>
                        <a:pt x="274" y="96"/>
                      </a:lnTo>
                      <a:lnTo>
                        <a:pt x="263" y="100"/>
                      </a:lnTo>
                      <a:lnTo>
                        <a:pt x="250" y="104"/>
                      </a:lnTo>
                      <a:lnTo>
                        <a:pt x="236" y="107"/>
                      </a:lnTo>
                      <a:lnTo>
                        <a:pt x="223" y="109"/>
                      </a:lnTo>
                      <a:lnTo>
                        <a:pt x="210" y="110"/>
                      </a:lnTo>
                      <a:lnTo>
                        <a:pt x="193" y="113"/>
                      </a:lnTo>
                      <a:lnTo>
                        <a:pt x="178" y="114"/>
                      </a:lnTo>
                      <a:lnTo>
                        <a:pt x="161" y="114"/>
                      </a:lnTo>
                      <a:lnTo>
                        <a:pt x="145" y="114"/>
                      </a:lnTo>
                      <a:lnTo>
                        <a:pt x="129" y="113"/>
                      </a:lnTo>
                      <a:lnTo>
                        <a:pt x="114" y="110"/>
                      </a:lnTo>
                      <a:lnTo>
                        <a:pt x="98" y="109"/>
                      </a:lnTo>
                      <a:lnTo>
                        <a:pt x="85" y="107"/>
                      </a:lnTo>
                      <a:lnTo>
                        <a:pt x="71" y="104"/>
                      </a:lnTo>
                      <a:lnTo>
                        <a:pt x="58" y="100"/>
                      </a:lnTo>
                      <a:lnTo>
                        <a:pt x="49" y="96"/>
                      </a:lnTo>
                      <a:lnTo>
                        <a:pt x="37" y="93"/>
                      </a:lnTo>
                      <a:lnTo>
                        <a:pt x="29" y="89"/>
                      </a:lnTo>
                      <a:lnTo>
                        <a:pt x="20" y="84"/>
                      </a:lnTo>
                      <a:lnTo>
                        <a:pt x="13" y="78"/>
                      </a:lnTo>
                      <a:lnTo>
                        <a:pt x="8" y="73"/>
                      </a:lnTo>
                      <a:lnTo>
                        <a:pt x="4" y="67"/>
                      </a:lnTo>
                      <a:lnTo>
                        <a:pt x="2" y="62"/>
                      </a:lnTo>
                      <a:lnTo>
                        <a:pt x="0" y="56"/>
                      </a:lnTo>
                      <a:lnTo>
                        <a:pt x="2" y="51"/>
                      </a:lnTo>
                      <a:lnTo>
                        <a:pt x="4" y="45"/>
                      </a:lnTo>
                      <a:lnTo>
                        <a:pt x="8" y="40"/>
                      </a:lnTo>
                      <a:lnTo>
                        <a:pt x="13" y="34"/>
                      </a:lnTo>
                      <a:lnTo>
                        <a:pt x="20" y="29"/>
                      </a:lnTo>
                      <a:lnTo>
                        <a:pt x="29" y="23"/>
                      </a:lnTo>
                      <a:lnTo>
                        <a:pt x="37" y="21"/>
                      </a:lnTo>
                      <a:lnTo>
                        <a:pt x="49" y="16"/>
                      </a:lnTo>
                      <a:lnTo>
                        <a:pt x="58" y="12"/>
                      </a:lnTo>
                      <a:lnTo>
                        <a:pt x="71" y="8"/>
                      </a:lnTo>
                      <a:lnTo>
                        <a:pt x="85" y="7"/>
                      </a:lnTo>
                      <a:lnTo>
                        <a:pt x="98" y="4"/>
                      </a:lnTo>
                      <a:lnTo>
                        <a:pt x="114" y="1"/>
                      </a:lnTo>
                      <a:lnTo>
                        <a:pt x="129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8" name="Freeform 12"/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846" y="790"/>
                  <a:ext cx="417" cy="62"/>
                </a:xfrm>
                <a:custGeom>
                  <a:avLst/>
                  <a:gdLst>
                    <a:gd name="T0" fmla="*/ 404 w 322"/>
                    <a:gd name="T1" fmla="*/ 56 h 63"/>
                    <a:gd name="T2" fmla="*/ 391 w 322"/>
                    <a:gd name="T3" fmla="*/ 48 h 63"/>
                    <a:gd name="T4" fmla="*/ 373 w 322"/>
                    <a:gd name="T5" fmla="*/ 41 h 63"/>
                    <a:gd name="T6" fmla="*/ 350 w 322"/>
                    <a:gd name="T7" fmla="*/ 36 h 63"/>
                    <a:gd name="T8" fmla="*/ 324 w 322"/>
                    <a:gd name="T9" fmla="*/ 31 h 63"/>
                    <a:gd name="T10" fmla="*/ 294 w 322"/>
                    <a:gd name="T11" fmla="*/ 27 h 63"/>
                    <a:gd name="T12" fmla="*/ 262 w 322"/>
                    <a:gd name="T13" fmla="*/ 23 h 63"/>
                    <a:gd name="T14" fmla="*/ 225 w 322"/>
                    <a:gd name="T15" fmla="*/ 22 h 63"/>
                    <a:gd name="T16" fmla="*/ 190 w 322"/>
                    <a:gd name="T17" fmla="*/ 22 h 63"/>
                    <a:gd name="T18" fmla="*/ 154 w 322"/>
                    <a:gd name="T19" fmla="*/ 23 h 63"/>
                    <a:gd name="T20" fmla="*/ 120 w 322"/>
                    <a:gd name="T21" fmla="*/ 27 h 63"/>
                    <a:gd name="T22" fmla="*/ 91 w 322"/>
                    <a:gd name="T23" fmla="*/ 31 h 63"/>
                    <a:gd name="T24" fmla="*/ 63 w 322"/>
                    <a:gd name="T25" fmla="*/ 36 h 63"/>
                    <a:gd name="T26" fmla="*/ 40 w 322"/>
                    <a:gd name="T27" fmla="*/ 41 h 63"/>
                    <a:gd name="T28" fmla="*/ 23 w 322"/>
                    <a:gd name="T29" fmla="*/ 48 h 63"/>
                    <a:gd name="T30" fmla="*/ 10 w 322"/>
                    <a:gd name="T31" fmla="*/ 58 h 63"/>
                    <a:gd name="T32" fmla="*/ 4 w 322"/>
                    <a:gd name="T33" fmla="*/ 60 h 63"/>
                    <a:gd name="T34" fmla="*/ 0 w 322"/>
                    <a:gd name="T35" fmla="*/ 53 h 63"/>
                    <a:gd name="T36" fmla="*/ 0 w 322"/>
                    <a:gd name="T37" fmla="*/ 46 h 63"/>
                    <a:gd name="T38" fmla="*/ 8 w 322"/>
                    <a:gd name="T39" fmla="*/ 36 h 63"/>
                    <a:gd name="T40" fmla="*/ 25 w 322"/>
                    <a:gd name="T41" fmla="*/ 27 h 63"/>
                    <a:gd name="T42" fmla="*/ 48 w 322"/>
                    <a:gd name="T43" fmla="*/ 18 h 63"/>
                    <a:gd name="T44" fmla="*/ 75 w 322"/>
                    <a:gd name="T45" fmla="*/ 11 h 63"/>
                    <a:gd name="T46" fmla="*/ 110 w 322"/>
                    <a:gd name="T47" fmla="*/ 6 h 63"/>
                    <a:gd name="T48" fmla="*/ 144 w 322"/>
                    <a:gd name="T49" fmla="*/ 1 h 63"/>
                    <a:gd name="T50" fmla="*/ 188 w 322"/>
                    <a:gd name="T51" fmla="*/ 0 h 63"/>
                    <a:gd name="T52" fmla="*/ 231 w 322"/>
                    <a:gd name="T53" fmla="*/ 0 h 63"/>
                    <a:gd name="T54" fmla="*/ 268 w 322"/>
                    <a:gd name="T55" fmla="*/ 1 h 63"/>
                    <a:gd name="T56" fmla="*/ 306 w 322"/>
                    <a:gd name="T57" fmla="*/ 6 h 63"/>
                    <a:gd name="T58" fmla="*/ 338 w 322"/>
                    <a:gd name="T59" fmla="*/ 10 h 63"/>
                    <a:gd name="T60" fmla="*/ 368 w 322"/>
                    <a:gd name="T61" fmla="*/ 16 h 63"/>
                    <a:gd name="T62" fmla="*/ 391 w 322"/>
                    <a:gd name="T63" fmla="*/ 25 h 63"/>
                    <a:gd name="T64" fmla="*/ 405 w 322"/>
                    <a:gd name="T65" fmla="*/ 33 h 63"/>
                    <a:gd name="T66" fmla="*/ 413 w 322"/>
                    <a:gd name="T67" fmla="*/ 45 h 63"/>
                    <a:gd name="T68" fmla="*/ 416 w 322"/>
                    <a:gd name="T69" fmla="*/ 53 h 63"/>
                    <a:gd name="T70" fmla="*/ 412 w 322"/>
                    <a:gd name="T71" fmla="*/ 60 h 6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22" h="63">
                      <a:moveTo>
                        <a:pt x="317" y="62"/>
                      </a:moveTo>
                      <a:lnTo>
                        <a:pt x="312" y="57"/>
                      </a:lnTo>
                      <a:lnTo>
                        <a:pt x="308" y="53"/>
                      </a:lnTo>
                      <a:lnTo>
                        <a:pt x="302" y="49"/>
                      </a:lnTo>
                      <a:lnTo>
                        <a:pt x="294" y="47"/>
                      </a:lnTo>
                      <a:lnTo>
                        <a:pt x="288" y="42"/>
                      </a:lnTo>
                      <a:lnTo>
                        <a:pt x="280" y="39"/>
                      </a:lnTo>
                      <a:lnTo>
                        <a:pt x="270" y="37"/>
                      </a:lnTo>
                      <a:lnTo>
                        <a:pt x="260" y="32"/>
                      </a:lnTo>
                      <a:lnTo>
                        <a:pt x="250" y="32"/>
                      </a:lnTo>
                      <a:lnTo>
                        <a:pt x="239" y="28"/>
                      </a:lnTo>
                      <a:lnTo>
                        <a:pt x="227" y="27"/>
                      </a:lnTo>
                      <a:lnTo>
                        <a:pt x="214" y="25"/>
                      </a:lnTo>
                      <a:lnTo>
                        <a:pt x="202" y="23"/>
                      </a:lnTo>
                      <a:lnTo>
                        <a:pt x="188" y="22"/>
                      </a:lnTo>
                      <a:lnTo>
                        <a:pt x="174" y="22"/>
                      </a:lnTo>
                      <a:lnTo>
                        <a:pt x="161" y="22"/>
                      </a:lnTo>
                      <a:lnTo>
                        <a:pt x="147" y="22"/>
                      </a:lnTo>
                      <a:lnTo>
                        <a:pt x="133" y="22"/>
                      </a:lnTo>
                      <a:lnTo>
                        <a:pt x="119" y="23"/>
                      </a:lnTo>
                      <a:lnTo>
                        <a:pt x="106" y="25"/>
                      </a:lnTo>
                      <a:lnTo>
                        <a:pt x="93" y="27"/>
                      </a:lnTo>
                      <a:lnTo>
                        <a:pt x="81" y="28"/>
                      </a:lnTo>
                      <a:lnTo>
                        <a:pt x="70" y="32"/>
                      </a:lnTo>
                      <a:lnTo>
                        <a:pt x="60" y="33"/>
                      </a:lnTo>
                      <a:lnTo>
                        <a:pt x="49" y="37"/>
                      </a:lnTo>
                      <a:lnTo>
                        <a:pt x="40" y="39"/>
                      </a:lnTo>
                      <a:lnTo>
                        <a:pt x="31" y="42"/>
                      </a:lnTo>
                      <a:lnTo>
                        <a:pt x="25" y="47"/>
                      </a:lnTo>
                      <a:lnTo>
                        <a:pt x="18" y="49"/>
                      </a:lnTo>
                      <a:lnTo>
                        <a:pt x="12" y="54"/>
                      </a:lnTo>
                      <a:lnTo>
                        <a:pt x="8" y="59"/>
                      </a:lnTo>
                      <a:lnTo>
                        <a:pt x="4" y="62"/>
                      </a:lnTo>
                      <a:lnTo>
                        <a:pt x="3" y="61"/>
                      </a:lnTo>
                      <a:lnTo>
                        <a:pt x="2" y="57"/>
                      </a:lnTo>
                      <a:lnTo>
                        <a:pt x="0" y="54"/>
                      </a:lnTo>
                      <a:lnTo>
                        <a:pt x="0" y="52"/>
                      </a:lnTo>
                      <a:lnTo>
                        <a:pt x="0" y="47"/>
                      </a:lnTo>
                      <a:lnTo>
                        <a:pt x="3" y="40"/>
                      </a:lnTo>
                      <a:lnTo>
                        <a:pt x="6" y="37"/>
                      </a:lnTo>
                      <a:lnTo>
                        <a:pt x="12" y="32"/>
                      </a:lnTo>
                      <a:lnTo>
                        <a:pt x="19" y="27"/>
                      </a:lnTo>
                      <a:lnTo>
                        <a:pt x="27" y="23"/>
                      </a:lnTo>
                      <a:lnTo>
                        <a:pt x="37" y="18"/>
                      </a:lnTo>
                      <a:lnTo>
                        <a:pt x="46" y="15"/>
                      </a:lnTo>
                      <a:lnTo>
                        <a:pt x="58" y="11"/>
                      </a:lnTo>
                      <a:lnTo>
                        <a:pt x="71" y="9"/>
                      </a:lnTo>
                      <a:lnTo>
                        <a:pt x="85" y="6"/>
                      </a:lnTo>
                      <a:lnTo>
                        <a:pt x="98" y="5"/>
                      </a:lnTo>
                      <a:lnTo>
                        <a:pt x="111" y="1"/>
                      </a:lnTo>
                      <a:lnTo>
                        <a:pt x="128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  <a:lnTo>
                        <a:pt x="178" y="0"/>
                      </a:lnTo>
                      <a:lnTo>
                        <a:pt x="192" y="1"/>
                      </a:lnTo>
                      <a:lnTo>
                        <a:pt x="207" y="1"/>
                      </a:lnTo>
                      <a:lnTo>
                        <a:pt x="223" y="3"/>
                      </a:lnTo>
                      <a:lnTo>
                        <a:pt x="236" y="6"/>
                      </a:lnTo>
                      <a:lnTo>
                        <a:pt x="250" y="8"/>
                      </a:lnTo>
                      <a:lnTo>
                        <a:pt x="261" y="10"/>
                      </a:lnTo>
                      <a:lnTo>
                        <a:pt x="274" y="14"/>
                      </a:lnTo>
                      <a:lnTo>
                        <a:pt x="284" y="16"/>
                      </a:lnTo>
                      <a:lnTo>
                        <a:pt x="294" y="22"/>
                      </a:lnTo>
                      <a:lnTo>
                        <a:pt x="302" y="25"/>
                      </a:lnTo>
                      <a:lnTo>
                        <a:pt x="308" y="30"/>
                      </a:lnTo>
                      <a:lnTo>
                        <a:pt x="313" y="34"/>
                      </a:lnTo>
                      <a:lnTo>
                        <a:pt x="317" y="40"/>
                      </a:lnTo>
                      <a:lnTo>
                        <a:pt x="319" y="46"/>
                      </a:lnTo>
                      <a:lnTo>
                        <a:pt x="321" y="52"/>
                      </a:lnTo>
                      <a:lnTo>
                        <a:pt x="321" y="54"/>
                      </a:lnTo>
                      <a:lnTo>
                        <a:pt x="319" y="57"/>
                      </a:lnTo>
                      <a:lnTo>
                        <a:pt x="318" y="61"/>
                      </a:lnTo>
                      <a:lnTo>
                        <a:pt x="317" y="62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13" name="Rectangle 13"/>
              <p:cNvSpPr>
                <a:spLocks noChangeArrowheads="1"/>
              </p:cNvSpPr>
              <p:nvPr/>
            </p:nvSpPr>
            <p:spPr bwMode="auto">
              <a:xfrm>
                <a:off x="2109" y="3657"/>
                <a:ext cx="1497" cy="363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de-DE" sz="1800" b="1">
                    <a:solidFill>
                      <a:schemeClr val="bg1"/>
                    </a:solidFill>
                  </a:rPr>
                  <a:t>Quellsystem</a:t>
                </a:r>
              </a:p>
            </p:txBody>
          </p:sp>
        </p:grpSp>
        <p:grpSp>
          <p:nvGrpSpPr>
            <p:cNvPr id="41992" name="Group 14"/>
            <p:cNvGrpSpPr>
              <a:grpSpLocks/>
            </p:cNvGrpSpPr>
            <p:nvPr/>
          </p:nvGrpSpPr>
          <p:grpSpPr bwMode="auto">
            <a:xfrm>
              <a:off x="2109" y="2614"/>
              <a:ext cx="1927" cy="635"/>
              <a:chOff x="2109" y="2614"/>
              <a:chExt cx="1927" cy="635"/>
            </a:xfrm>
          </p:grpSpPr>
          <p:grpSp>
            <p:nvGrpSpPr>
              <p:cNvPr id="42005" name="Group 15"/>
              <p:cNvGrpSpPr>
                <a:grpSpLocks/>
              </p:cNvGrpSpPr>
              <p:nvPr/>
            </p:nvGrpSpPr>
            <p:grpSpPr bwMode="auto">
              <a:xfrm>
                <a:off x="3288" y="2614"/>
                <a:ext cx="748" cy="498"/>
                <a:chOff x="1622" y="726"/>
                <a:chExt cx="868" cy="764"/>
              </a:xfrm>
            </p:grpSpPr>
            <p:sp>
              <p:nvSpPr>
                <p:cNvPr id="42007" name="Freeform 16"/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1741" y="846"/>
                  <a:ext cx="749" cy="644"/>
                </a:xfrm>
                <a:custGeom>
                  <a:avLst/>
                  <a:gdLst>
                    <a:gd name="T0" fmla="*/ 0 w 575"/>
                    <a:gd name="T1" fmla="*/ 0 h 651"/>
                    <a:gd name="T2" fmla="*/ 748 w 575"/>
                    <a:gd name="T3" fmla="*/ 0 h 651"/>
                    <a:gd name="T4" fmla="*/ 748 w 575"/>
                    <a:gd name="T5" fmla="*/ 520 h 651"/>
                    <a:gd name="T6" fmla="*/ 744 w 575"/>
                    <a:gd name="T7" fmla="*/ 534 h 651"/>
                    <a:gd name="T8" fmla="*/ 737 w 575"/>
                    <a:gd name="T9" fmla="*/ 547 h 651"/>
                    <a:gd name="T10" fmla="*/ 726 w 575"/>
                    <a:gd name="T11" fmla="*/ 558 h 651"/>
                    <a:gd name="T12" fmla="*/ 713 w 575"/>
                    <a:gd name="T13" fmla="*/ 568 h 651"/>
                    <a:gd name="T14" fmla="*/ 693 w 575"/>
                    <a:gd name="T15" fmla="*/ 578 h 651"/>
                    <a:gd name="T16" fmla="*/ 671 w 575"/>
                    <a:gd name="T17" fmla="*/ 590 h 651"/>
                    <a:gd name="T18" fmla="*/ 647 w 575"/>
                    <a:gd name="T19" fmla="*/ 598 h 651"/>
                    <a:gd name="T20" fmla="*/ 619 w 575"/>
                    <a:gd name="T21" fmla="*/ 607 h 651"/>
                    <a:gd name="T22" fmla="*/ 589 w 575"/>
                    <a:gd name="T23" fmla="*/ 615 h 651"/>
                    <a:gd name="T24" fmla="*/ 555 w 575"/>
                    <a:gd name="T25" fmla="*/ 622 h 651"/>
                    <a:gd name="T26" fmla="*/ 518 w 575"/>
                    <a:gd name="T27" fmla="*/ 628 h 651"/>
                    <a:gd name="T28" fmla="*/ 482 w 575"/>
                    <a:gd name="T29" fmla="*/ 634 h 651"/>
                    <a:gd name="T30" fmla="*/ 442 w 575"/>
                    <a:gd name="T31" fmla="*/ 637 h 651"/>
                    <a:gd name="T32" fmla="*/ 401 w 575"/>
                    <a:gd name="T33" fmla="*/ 642 h 651"/>
                    <a:gd name="T34" fmla="*/ 357 w 575"/>
                    <a:gd name="T35" fmla="*/ 643 h 651"/>
                    <a:gd name="T36" fmla="*/ 314 w 575"/>
                    <a:gd name="T37" fmla="*/ 643 h 651"/>
                    <a:gd name="T38" fmla="*/ 290 w 575"/>
                    <a:gd name="T39" fmla="*/ 643 h 651"/>
                    <a:gd name="T40" fmla="*/ 268 w 575"/>
                    <a:gd name="T41" fmla="*/ 643 h 651"/>
                    <a:gd name="T42" fmla="*/ 249 w 575"/>
                    <a:gd name="T43" fmla="*/ 643 h 651"/>
                    <a:gd name="T44" fmla="*/ 225 w 575"/>
                    <a:gd name="T45" fmla="*/ 642 h 651"/>
                    <a:gd name="T46" fmla="*/ 206 w 575"/>
                    <a:gd name="T47" fmla="*/ 637 h 651"/>
                    <a:gd name="T48" fmla="*/ 184 w 575"/>
                    <a:gd name="T49" fmla="*/ 637 h 651"/>
                    <a:gd name="T50" fmla="*/ 163 w 575"/>
                    <a:gd name="T51" fmla="*/ 636 h 651"/>
                    <a:gd name="T52" fmla="*/ 142 w 575"/>
                    <a:gd name="T53" fmla="*/ 633 h 651"/>
                    <a:gd name="T54" fmla="*/ 125 w 575"/>
                    <a:gd name="T55" fmla="*/ 631 h 651"/>
                    <a:gd name="T56" fmla="*/ 106 w 575"/>
                    <a:gd name="T57" fmla="*/ 625 h 651"/>
                    <a:gd name="T58" fmla="*/ 87 w 575"/>
                    <a:gd name="T59" fmla="*/ 624 h 651"/>
                    <a:gd name="T60" fmla="*/ 68 w 575"/>
                    <a:gd name="T61" fmla="*/ 619 h 651"/>
                    <a:gd name="T62" fmla="*/ 49 w 575"/>
                    <a:gd name="T63" fmla="*/ 615 h 651"/>
                    <a:gd name="T64" fmla="*/ 34 w 575"/>
                    <a:gd name="T65" fmla="*/ 612 h 651"/>
                    <a:gd name="T66" fmla="*/ 16 w 575"/>
                    <a:gd name="T67" fmla="*/ 607 h 651"/>
                    <a:gd name="T68" fmla="*/ 1 w 575"/>
                    <a:gd name="T69" fmla="*/ 601 h 651"/>
                    <a:gd name="T70" fmla="*/ 0 w 575"/>
                    <a:gd name="T71" fmla="*/ 0 h 65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575" h="651">
                      <a:moveTo>
                        <a:pt x="0" y="0"/>
                      </a:moveTo>
                      <a:lnTo>
                        <a:pt x="574" y="0"/>
                      </a:lnTo>
                      <a:lnTo>
                        <a:pt x="574" y="526"/>
                      </a:lnTo>
                      <a:lnTo>
                        <a:pt x="571" y="540"/>
                      </a:lnTo>
                      <a:lnTo>
                        <a:pt x="566" y="553"/>
                      </a:lnTo>
                      <a:lnTo>
                        <a:pt x="557" y="564"/>
                      </a:lnTo>
                      <a:lnTo>
                        <a:pt x="547" y="574"/>
                      </a:lnTo>
                      <a:lnTo>
                        <a:pt x="532" y="584"/>
                      </a:lnTo>
                      <a:lnTo>
                        <a:pt x="515" y="596"/>
                      </a:lnTo>
                      <a:lnTo>
                        <a:pt x="497" y="605"/>
                      </a:lnTo>
                      <a:lnTo>
                        <a:pt x="475" y="614"/>
                      </a:lnTo>
                      <a:lnTo>
                        <a:pt x="452" y="622"/>
                      </a:lnTo>
                      <a:lnTo>
                        <a:pt x="426" y="629"/>
                      </a:lnTo>
                      <a:lnTo>
                        <a:pt x="398" y="635"/>
                      </a:lnTo>
                      <a:lnTo>
                        <a:pt x="370" y="641"/>
                      </a:lnTo>
                      <a:lnTo>
                        <a:pt x="339" y="644"/>
                      </a:lnTo>
                      <a:lnTo>
                        <a:pt x="308" y="649"/>
                      </a:lnTo>
                      <a:lnTo>
                        <a:pt x="274" y="650"/>
                      </a:lnTo>
                      <a:lnTo>
                        <a:pt x="241" y="650"/>
                      </a:lnTo>
                      <a:lnTo>
                        <a:pt x="223" y="650"/>
                      </a:lnTo>
                      <a:lnTo>
                        <a:pt x="206" y="650"/>
                      </a:lnTo>
                      <a:lnTo>
                        <a:pt x="191" y="650"/>
                      </a:lnTo>
                      <a:lnTo>
                        <a:pt x="173" y="649"/>
                      </a:lnTo>
                      <a:lnTo>
                        <a:pt x="158" y="644"/>
                      </a:lnTo>
                      <a:lnTo>
                        <a:pt x="141" y="644"/>
                      </a:lnTo>
                      <a:lnTo>
                        <a:pt x="125" y="643"/>
                      </a:lnTo>
                      <a:lnTo>
                        <a:pt x="109" y="640"/>
                      </a:lnTo>
                      <a:lnTo>
                        <a:pt x="96" y="638"/>
                      </a:lnTo>
                      <a:lnTo>
                        <a:pt x="81" y="632"/>
                      </a:lnTo>
                      <a:lnTo>
                        <a:pt x="67" y="631"/>
                      </a:lnTo>
                      <a:lnTo>
                        <a:pt x="52" y="626"/>
                      </a:lnTo>
                      <a:lnTo>
                        <a:pt x="38" y="622"/>
                      </a:lnTo>
                      <a:lnTo>
                        <a:pt x="26" y="619"/>
                      </a:lnTo>
                      <a:lnTo>
                        <a:pt x="12" y="614"/>
                      </a:lnTo>
                      <a:lnTo>
                        <a:pt x="1" y="60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08" name="Freeform 17"/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1622" y="846"/>
                  <a:ext cx="227" cy="604"/>
                </a:xfrm>
                <a:custGeom>
                  <a:avLst/>
                  <a:gdLst>
                    <a:gd name="T0" fmla="*/ 219 w 90"/>
                    <a:gd name="T1" fmla="*/ 0 h 610"/>
                    <a:gd name="T2" fmla="*/ 224 w 90"/>
                    <a:gd name="T3" fmla="*/ 603 h 610"/>
                    <a:gd name="T4" fmla="*/ 174 w 90"/>
                    <a:gd name="T5" fmla="*/ 596 h 610"/>
                    <a:gd name="T6" fmla="*/ 129 w 90"/>
                    <a:gd name="T7" fmla="*/ 585 h 610"/>
                    <a:gd name="T8" fmla="*/ 93 w 90"/>
                    <a:gd name="T9" fmla="*/ 576 h 610"/>
                    <a:gd name="T10" fmla="*/ 61 w 90"/>
                    <a:gd name="T11" fmla="*/ 566 h 610"/>
                    <a:gd name="T12" fmla="*/ 33 w 90"/>
                    <a:gd name="T13" fmla="*/ 555 h 610"/>
                    <a:gd name="T14" fmla="*/ 13 w 90"/>
                    <a:gd name="T15" fmla="*/ 546 h 610"/>
                    <a:gd name="T16" fmla="*/ 3 w 90"/>
                    <a:gd name="T17" fmla="*/ 536 h 610"/>
                    <a:gd name="T18" fmla="*/ 0 w 90"/>
                    <a:gd name="T19" fmla="*/ 522 h 610"/>
                    <a:gd name="T20" fmla="*/ 0 w 90"/>
                    <a:gd name="T21" fmla="*/ 0 h 610"/>
                    <a:gd name="T22" fmla="*/ 219 w 90"/>
                    <a:gd name="T23" fmla="*/ 0 h 61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90" h="610">
                      <a:moveTo>
                        <a:pt x="87" y="0"/>
                      </a:moveTo>
                      <a:lnTo>
                        <a:pt x="89" y="609"/>
                      </a:lnTo>
                      <a:lnTo>
                        <a:pt x="69" y="602"/>
                      </a:lnTo>
                      <a:lnTo>
                        <a:pt x="51" y="591"/>
                      </a:lnTo>
                      <a:lnTo>
                        <a:pt x="37" y="582"/>
                      </a:lnTo>
                      <a:lnTo>
                        <a:pt x="24" y="572"/>
                      </a:lnTo>
                      <a:lnTo>
                        <a:pt x="13" y="561"/>
                      </a:lnTo>
                      <a:lnTo>
                        <a:pt x="5" y="551"/>
                      </a:lnTo>
                      <a:lnTo>
                        <a:pt x="1" y="541"/>
                      </a:lnTo>
                      <a:lnTo>
                        <a:pt x="0" y="527"/>
                      </a:lnTo>
                      <a:lnTo>
                        <a:pt x="0" y="0"/>
                      </a:lnTo>
                      <a:lnTo>
                        <a:pt x="87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09" name="Freeform 18"/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1622" y="726"/>
                  <a:ext cx="868" cy="242"/>
                </a:xfrm>
                <a:custGeom>
                  <a:avLst/>
                  <a:gdLst>
                    <a:gd name="T0" fmla="*/ 477 w 666"/>
                    <a:gd name="T1" fmla="*/ 0 h 244"/>
                    <a:gd name="T2" fmla="*/ 560 w 666"/>
                    <a:gd name="T3" fmla="*/ 6 h 244"/>
                    <a:gd name="T4" fmla="*/ 640 w 666"/>
                    <a:gd name="T5" fmla="*/ 14 h 244"/>
                    <a:gd name="T6" fmla="*/ 708 w 666"/>
                    <a:gd name="T7" fmla="*/ 27 h 244"/>
                    <a:gd name="T8" fmla="*/ 766 w 666"/>
                    <a:gd name="T9" fmla="*/ 45 h 244"/>
                    <a:gd name="T10" fmla="*/ 813 w 666"/>
                    <a:gd name="T11" fmla="*/ 63 h 244"/>
                    <a:gd name="T12" fmla="*/ 847 w 666"/>
                    <a:gd name="T13" fmla="*/ 84 h 244"/>
                    <a:gd name="T14" fmla="*/ 864 w 666"/>
                    <a:gd name="T15" fmla="*/ 109 h 244"/>
                    <a:gd name="T16" fmla="*/ 864 w 666"/>
                    <a:gd name="T17" fmla="*/ 132 h 244"/>
                    <a:gd name="T18" fmla="*/ 847 w 666"/>
                    <a:gd name="T19" fmla="*/ 157 h 244"/>
                    <a:gd name="T20" fmla="*/ 813 w 666"/>
                    <a:gd name="T21" fmla="*/ 178 h 244"/>
                    <a:gd name="T22" fmla="*/ 766 w 666"/>
                    <a:gd name="T23" fmla="*/ 196 h 244"/>
                    <a:gd name="T24" fmla="*/ 708 w 666"/>
                    <a:gd name="T25" fmla="*/ 214 h 244"/>
                    <a:gd name="T26" fmla="*/ 640 w 666"/>
                    <a:gd name="T27" fmla="*/ 225 h 244"/>
                    <a:gd name="T28" fmla="*/ 560 w 666"/>
                    <a:gd name="T29" fmla="*/ 235 h 244"/>
                    <a:gd name="T30" fmla="*/ 477 w 666"/>
                    <a:gd name="T31" fmla="*/ 241 h 244"/>
                    <a:gd name="T32" fmla="*/ 390 w 666"/>
                    <a:gd name="T33" fmla="*/ 241 h 244"/>
                    <a:gd name="T34" fmla="*/ 304 w 666"/>
                    <a:gd name="T35" fmla="*/ 235 h 244"/>
                    <a:gd name="T36" fmla="*/ 225 w 666"/>
                    <a:gd name="T37" fmla="*/ 225 h 244"/>
                    <a:gd name="T38" fmla="*/ 156 w 666"/>
                    <a:gd name="T39" fmla="*/ 214 h 244"/>
                    <a:gd name="T40" fmla="*/ 98 w 666"/>
                    <a:gd name="T41" fmla="*/ 196 h 244"/>
                    <a:gd name="T42" fmla="*/ 53 w 666"/>
                    <a:gd name="T43" fmla="*/ 178 h 244"/>
                    <a:gd name="T44" fmla="*/ 18 w 666"/>
                    <a:gd name="T45" fmla="*/ 157 h 244"/>
                    <a:gd name="T46" fmla="*/ 1 w 666"/>
                    <a:gd name="T47" fmla="*/ 132 h 244"/>
                    <a:gd name="T48" fmla="*/ 1 w 666"/>
                    <a:gd name="T49" fmla="*/ 109 h 244"/>
                    <a:gd name="T50" fmla="*/ 18 w 666"/>
                    <a:gd name="T51" fmla="*/ 84 h 244"/>
                    <a:gd name="T52" fmla="*/ 53 w 666"/>
                    <a:gd name="T53" fmla="*/ 63 h 244"/>
                    <a:gd name="T54" fmla="*/ 98 w 666"/>
                    <a:gd name="T55" fmla="*/ 45 h 244"/>
                    <a:gd name="T56" fmla="*/ 156 w 666"/>
                    <a:gd name="T57" fmla="*/ 27 h 244"/>
                    <a:gd name="T58" fmla="*/ 225 w 666"/>
                    <a:gd name="T59" fmla="*/ 14 h 244"/>
                    <a:gd name="T60" fmla="*/ 304 w 666"/>
                    <a:gd name="T61" fmla="*/ 6 h 244"/>
                    <a:gd name="T62" fmla="*/ 390 w 666"/>
                    <a:gd name="T63" fmla="*/ 0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666" h="244">
                      <a:moveTo>
                        <a:pt x="333" y="0"/>
                      </a:moveTo>
                      <a:lnTo>
                        <a:pt x="366" y="0"/>
                      </a:lnTo>
                      <a:lnTo>
                        <a:pt x="399" y="1"/>
                      </a:lnTo>
                      <a:lnTo>
                        <a:pt x="430" y="6"/>
                      </a:lnTo>
                      <a:lnTo>
                        <a:pt x="461" y="9"/>
                      </a:lnTo>
                      <a:lnTo>
                        <a:pt x="491" y="14"/>
                      </a:lnTo>
                      <a:lnTo>
                        <a:pt x="517" y="22"/>
                      </a:lnTo>
                      <a:lnTo>
                        <a:pt x="543" y="27"/>
                      </a:lnTo>
                      <a:lnTo>
                        <a:pt x="568" y="35"/>
                      </a:lnTo>
                      <a:lnTo>
                        <a:pt x="588" y="45"/>
                      </a:lnTo>
                      <a:lnTo>
                        <a:pt x="606" y="55"/>
                      </a:lnTo>
                      <a:lnTo>
                        <a:pt x="624" y="64"/>
                      </a:lnTo>
                      <a:lnTo>
                        <a:pt x="638" y="75"/>
                      </a:lnTo>
                      <a:lnTo>
                        <a:pt x="650" y="85"/>
                      </a:lnTo>
                      <a:lnTo>
                        <a:pt x="657" y="98"/>
                      </a:lnTo>
                      <a:lnTo>
                        <a:pt x="663" y="110"/>
                      </a:lnTo>
                      <a:lnTo>
                        <a:pt x="665" y="122"/>
                      </a:lnTo>
                      <a:lnTo>
                        <a:pt x="663" y="133"/>
                      </a:lnTo>
                      <a:lnTo>
                        <a:pt x="657" y="145"/>
                      </a:lnTo>
                      <a:lnTo>
                        <a:pt x="650" y="158"/>
                      </a:lnTo>
                      <a:lnTo>
                        <a:pt x="638" y="168"/>
                      </a:lnTo>
                      <a:lnTo>
                        <a:pt x="624" y="179"/>
                      </a:lnTo>
                      <a:lnTo>
                        <a:pt x="606" y="191"/>
                      </a:lnTo>
                      <a:lnTo>
                        <a:pt x="588" y="198"/>
                      </a:lnTo>
                      <a:lnTo>
                        <a:pt x="568" y="208"/>
                      </a:lnTo>
                      <a:lnTo>
                        <a:pt x="543" y="216"/>
                      </a:lnTo>
                      <a:lnTo>
                        <a:pt x="517" y="223"/>
                      </a:lnTo>
                      <a:lnTo>
                        <a:pt x="491" y="227"/>
                      </a:lnTo>
                      <a:lnTo>
                        <a:pt x="461" y="233"/>
                      </a:lnTo>
                      <a:lnTo>
                        <a:pt x="430" y="237"/>
                      </a:lnTo>
                      <a:lnTo>
                        <a:pt x="399" y="240"/>
                      </a:lnTo>
                      <a:lnTo>
                        <a:pt x="366" y="243"/>
                      </a:lnTo>
                      <a:lnTo>
                        <a:pt x="333" y="243"/>
                      </a:lnTo>
                      <a:lnTo>
                        <a:pt x="299" y="243"/>
                      </a:lnTo>
                      <a:lnTo>
                        <a:pt x="267" y="240"/>
                      </a:lnTo>
                      <a:lnTo>
                        <a:pt x="233" y="237"/>
                      </a:lnTo>
                      <a:lnTo>
                        <a:pt x="202" y="233"/>
                      </a:lnTo>
                      <a:lnTo>
                        <a:pt x="173" y="227"/>
                      </a:lnTo>
                      <a:lnTo>
                        <a:pt x="146" y="223"/>
                      </a:lnTo>
                      <a:lnTo>
                        <a:pt x="120" y="216"/>
                      </a:lnTo>
                      <a:lnTo>
                        <a:pt x="96" y="208"/>
                      </a:lnTo>
                      <a:lnTo>
                        <a:pt x="75" y="198"/>
                      </a:lnTo>
                      <a:lnTo>
                        <a:pt x="55" y="191"/>
                      </a:lnTo>
                      <a:lnTo>
                        <a:pt x="41" y="179"/>
                      </a:lnTo>
                      <a:lnTo>
                        <a:pt x="26" y="168"/>
                      </a:lnTo>
                      <a:lnTo>
                        <a:pt x="14" y="158"/>
                      </a:lnTo>
                      <a:lnTo>
                        <a:pt x="7" y="145"/>
                      </a:lnTo>
                      <a:lnTo>
                        <a:pt x="1" y="133"/>
                      </a:lnTo>
                      <a:lnTo>
                        <a:pt x="0" y="122"/>
                      </a:lnTo>
                      <a:lnTo>
                        <a:pt x="1" y="110"/>
                      </a:lnTo>
                      <a:lnTo>
                        <a:pt x="7" y="98"/>
                      </a:lnTo>
                      <a:lnTo>
                        <a:pt x="14" y="85"/>
                      </a:lnTo>
                      <a:lnTo>
                        <a:pt x="26" y="75"/>
                      </a:lnTo>
                      <a:lnTo>
                        <a:pt x="41" y="64"/>
                      </a:lnTo>
                      <a:lnTo>
                        <a:pt x="55" y="55"/>
                      </a:lnTo>
                      <a:lnTo>
                        <a:pt x="75" y="45"/>
                      </a:lnTo>
                      <a:lnTo>
                        <a:pt x="96" y="35"/>
                      </a:lnTo>
                      <a:lnTo>
                        <a:pt x="120" y="27"/>
                      </a:lnTo>
                      <a:lnTo>
                        <a:pt x="146" y="22"/>
                      </a:lnTo>
                      <a:lnTo>
                        <a:pt x="173" y="14"/>
                      </a:lnTo>
                      <a:lnTo>
                        <a:pt x="202" y="9"/>
                      </a:lnTo>
                      <a:lnTo>
                        <a:pt x="233" y="6"/>
                      </a:lnTo>
                      <a:lnTo>
                        <a:pt x="267" y="1"/>
                      </a:lnTo>
                      <a:lnTo>
                        <a:pt x="299" y="0"/>
                      </a:lnTo>
                      <a:lnTo>
                        <a:pt x="333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0" name="Freeform 19"/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1846" y="790"/>
                  <a:ext cx="417" cy="114"/>
                </a:xfrm>
                <a:custGeom>
                  <a:avLst/>
                  <a:gdLst>
                    <a:gd name="T0" fmla="*/ 231 w 322"/>
                    <a:gd name="T1" fmla="*/ 0 h 115"/>
                    <a:gd name="T2" fmla="*/ 272 w 322"/>
                    <a:gd name="T3" fmla="*/ 1 h 115"/>
                    <a:gd name="T4" fmla="*/ 306 w 322"/>
                    <a:gd name="T5" fmla="*/ 7 h 115"/>
                    <a:gd name="T6" fmla="*/ 341 w 322"/>
                    <a:gd name="T7" fmla="*/ 12 h 115"/>
                    <a:gd name="T8" fmla="*/ 368 w 322"/>
                    <a:gd name="T9" fmla="*/ 21 h 115"/>
                    <a:gd name="T10" fmla="*/ 391 w 322"/>
                    <a:gd name="T11" fmla="*/ 29 h 115"/>
                    <a:gd name="T12" fmla="*/ 405 w 322"/>
                    <a:gd name="T13" fmla="*/ 40 h 115"/>
                    <a:gd name="T14" fmla="*/ 416 w 322"/>
                    <a:gd name="T15" fmla="*/ 51 h 115"/>
                    <a:gd name="T16" fmla="*/ 416 w 322"/>
                    <a:gd name="T17" fmla="*/ 61 h 115"/>
                    <a:gd name="T18" fmla="*/ 405 w 322"/>
                    <a:gd name="T19" fmla="*/ 72 h 115"/>
                    <a:gd name="T20" fmla="*/ 391 w 322"/>
                    <a:gd name="T21" fmla="*/ 83 h 115"/>
                    <a:gd name="T22" fmla="*/ 368 w 322"/>
                    <a:gd name="T23" fmla="*/ 92 h 115"/>
                    <a:gd name="T24" fmla="*/ 341 w 322"/>
                    <a:gd name="T25" fmla="*/ 99 h 115"/>
                    <a:gd name="T26" fmla="*/ 306 w 322"/>
                    <a:gd name="T27" fmla="*/ 106 h 115"/>
                    <a:gd name="T28" fmla="*/ 272 w 322"/>
                    <a:gd name="T29" fmla="*/ 109 h 115"/>
                    <a:gd name="T30" fmla="*/ 231 w 322"/>
                    <a:gd name="T31" fmla="*/ 113 h 115"/>
                    <a:gd name="T32" fmla="*/ 188 w 322"/>
                    <a:gd name="T33" fmla="*/ 113 h 115"/>
                    <a:gd name="T34" fmla="*/ 148 w 322"/>
                    <a:gd name="T35" fmla="*/ 109 h 115"/>
                    <a:gd name="T36" fmla="*/ 110 w 322"/>
                    <a:gd name="T37" fmla="*/ 106 h 115"/>
                    <a:gd name="T38" fmla="*/ 75 w 322"/>
                    <a:gd name="T39" fmla="*/ 99 h 115"/>
                    <a:gd name="T40" fmla="*/ 48 w 322"/>
                    <a:gd name="T41" fmla="*/ 92 h 115"/>
                    <a:gd name="T42" fmla="*/ 26 w 322"/>
                    <a:gd name="T43" fmla="*/ 83 h 115"/>
                    <a:gd name="T44" fmla="*/ 10 w 322"/>
                    <a:gd name="T45" fmla="*/ 72 h 115"/>
                    <a:gd name="T46" fmla="*/ 3 w 322"/>
                    <a:gd name="T47" fmla="*/ 61 h 115"/>
                    <a:gd name="T48" fmla="*/ 3 w 322"/>
                    <a:gd name="T49" fmla="*/ 51 h 115"/>
                    <a:gd name="T50" fmla="*/ 10 w 322"/>
                    <a:gd name="T51" fmla="*/ 40 h 115"/>
                    <a:gd name="T52" fmla="*/ 26 w 322"/>
                    <a:gd name="T53" fmla="*/ 29 h 115"/>
                    <a:gd name="T54" fmla="*/ 48 w 322"/>
                    <a:gd name="T55" fmla="*/ 21 h 115"/>
                    <a:gd name="T56" fmla="*/ 75 w 322"/>
                    <a:gd name="T57" fmla="*/ 12 h 115"/>
                    <a:gd name="T58" fmla="*/ 110 w 322"/>
                    <a:gd name="T59" fmla="*/ 7 h 115"/>
                    <a:gd name="T60" fmla="*/ 148 w 322"/>
                    <a:gd name="T61" fmla="*/ 1 h 115"/>
                    <a:gd name="T62" fmla="*/ 188 w 322"/>
                    <a:gd name="T63" fmla="*/ 0 h 11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22" h="115">
                      <a:moveTo>
                        <a:pt x="161" y="0"/>
                      </a:moveTo>
                      <a:lnTo>
                        <a:pt x="178" y="0"/>
                      </a:lnTo>
                      <a:lnTo>
                        <a:pt x="193" y="1"/>
                      </a:lnTo>
                      <a:lnTo>
                        <a:pt x="210" y="1"/>
                      </a:lnTo>
                      <a:lnTo>
                        <a:pt x="223" y="4"/>
                      </a:lnTo>
                      <a:lnTo>
                        <a:pt x="236" y="7"/>
                      </a:lnTo>
                      <a:lnTo>
                        <a:pt x="250" y="8"/>
                      </a:lnTo>
                      <a:lnTo>
                        <a:pt x="263" y="12"/>
                      </a:lnTo>
                      <a:lnTo>
                        <a:pt x="274" y="16"/>
                      </a:lnTo>
                      <a:lnTo>
                        <a:pt x="284" y="21"/>
                      </a:lnTo>
                      <a:lnTo>
                        <a:pt x="294" y="23"/>
                      </a:lnTo>
                      <a:lnTo>
                        <a:pt x="302" y="29"/>
                      </a:lnTo>
                      <a:lnTo>
                        <a:pt x="309" y="34"/>
                      </a:lnTo>
                      <a:lnTo>
                        <a:pt x="313" y="40"/>
                      </a:lnTo>
                      <a:lnTo>
                        <a:pt x="318" y="45"/>
                      </a:lnTo>
                      <a:lnTo>
                        <a:pt x="321" y="51"/>
                      </a:lnTo>
                      <a:lnTo>
                        <a:pt x="321" y="56"/>
                      </a:lnTo>
                      <a:lnTo>
                        <a:pt x="321" y="62"/>
                      </a:lnTo>
                      <a:lnTo>
                        <a:pt x="318" y="67"/>
                      </a:lnTo>
                      <a:lnTo>
                        <a:pt x="313" y="73"/>
                      </a:lnTo>
                      <a:lnTo>
                        <a:pt x="309" y="78"/>
                      </a:lnTo>
                      <a:lnTo>
                        <a:pt x="302" y="84"/>
                      </a:lnTo>
                      <a:lnTo>
                        <a:pt x="294" y="89"/>
                      </a:lnTo>
                      <a:lnTo>
                        <a:pt x="284" y="93"/>
                      </a:lnTo>
                      <a:lnTo>
                        <a:pt x="274" y="96"/>
                      </a:lnTo>
                      <a:lnTo>
                        <a:pt x="263" y="100"/>
                      </a:lnTo>
                      <a:lnTo>
                        <a:pt x="250" y="104"/>
                      </a:lnTo>
                      <a:lnTo>
                        <a:pt x="236" y="107"/>
                      </a:lnTo>
                      <a:lnTo>
                        <a:pt x="223" y="109"/>
                      </a:lnTo>
                      <a:lnTo>
                        <a:pt x="210" y="110"/>
                      </a:lnTo>
                      <a:lnTo>
                        <a:pt x="193" y="113"/>
                      </a:lnTo>
                      <a:lnTo>
                        <a:pt x="178" y="114"/>
                      </a:lnTo>
                      <a:lnTo>
                        <a:pt x="161" y="114"/>
                      </a:lnTo>
                      <a:lnTo>
                        <a:pt x="145" y="114"/>
                      </a:lnTo>
                      <a:lnTo>
                        <a:pt x="129" y="113"/>
                      </a:lnTo>
                      <a:lnTo>
                        <a:pt x="114" y="110"/>
                      </a:lnTo>
                      <a:lnTo>
                        <a:pt x="98" y="109"/>
                      </a:lnTo>
                      <a:lnTo>
                        <a:pt x="85" y="107"/>
                      </a:lnTo>
                      <a:lnTo>
                        <a:pt x="71" y="104"/>
                      </a:lnTo>
                      <a:lnTo>
                        <a:pt x="58" y="100"/>
                      </a:lnTo>
                      <a:lnTo>
                        <a:pt x="49" y="96"/>
                      </a:lnTo>
                      <a:lnTo>
                        <a:pt x="37" y="93"/>
                      </a:lnTo>
                      <a:lnTo>
                        <a:pt x="29" y="89"/>
                      </a:lnTo>
                      <a:lnTo>
                        <a:pt x="20" y="84"/>
                      </a:lnTo>
                      <a:lnTo>
                        <a:pt x="13" y="78"/>
                      </a:lnTo>
                      <a:lnTo>
                        <a:pt x="8" y="73"/>
                      </a:lnTo>
                      <a:lnTo>
                        <a:pt x="4" y="67"/>
                      </a:lnTo>
                      <a:lnTo>
                        <a:pt x="2" y="62"/>
                      </a:lnTo>
                      <a:lnTo>
                        <a:pt x="0" y="56"/>
                      </a:lnTo>
                      <a:lnTo>
                        <a:pt x="2" y="51"/>
                      </a:lnTo>
                      <a:lnTo>
                        <a:pt x="4" y="45"/>
                      </a:lnTo>
                      <a:lnTo>
                        <a:pt x="8" y="40"/>
                      </a:lnTo>
                      <a:lnTo>
                        <a:pt x="13" y="34"/>
                      </a:lnTo>
                      <a:lnTo>
                        <a:pt x="20" y="29"/>
                      </a:lnTo>
                      <a:lnTo>
                        <a:pt x="29" y="23"/>
                      </a:lnTo>
                      <a:lnTo>
                        <a:pt x="37" y="21"/>
                      </a:lnTo>
                      <a:lnTo>
                        <a:pt x="49" y="16"/>
                      </a:lnTo>
                      <a:lnTo>
                        <a:pt x="58" y="12"/>
                      </a:lnTo>
                      <a:lnTo>
                        <a:pt x="71" y="8"/>
                      </a:lnTo>
                      <a:lnTo>
                        <a:pt x="85" y="7"/>
                      </a:lnTo>
                      <a:lnTo>
                        <a:pt x="98" y="4"/>
                      </a:lnTo>
                      <a:lnTo>
                        <a:pt x="114" y="1"/>
                      </a:lnTo>
                      <a:lnTo>
                        <a:pt x="129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1" name="Freeform 20"/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846" y="790"/>
                  <a:ext cx="417" cy="62"/>
                </a:xfrm>
                <a:custGeom>
                  <a:avLst/>
                  <a:gdLst>
                    <a:gd name="T0" fmla="*/ 404 w 322"/>
                    <a:gd name="T1" fmla="*/ 56 h 63"/>
                    <a:gd name="T2" fmla="*/ 391 w 322"/>
                    <a:gd name="T3" fmla="*/ 48 h 63"/>
                    <a:gd name="T4" fmla="*/ 373 w 322"/>
                    <a:gd name="T5" fmla="*/ 41 h 63"/>
                    <a:gd name="T6" fmla="*/ 350 w 322"/>
                    <a:gd name="T7" fmla="*/ 36 h 63"/>
                    <a:gd name="T8" fmla="*/ 324 w 322"/>
                    <a:gd name="T9" fmla="*/ 31 h 63"/>
                    <a:gd name="T10" fmla="*/ 294 w 322"/>
                    <a:gd name="T11" fmla="*/ 27 h 63"/>
                    <a:gd name="T12" fmla="*/ 262 w 322"/>
                    <a:gd name="T13" fmla="*/ 23 h 63"/>
                    <a:gd name="T14" fmla="*/ 225 w 322"/>
                    <a:gd name="T15" fmla="*/ 22 h 63"/>
                    <a:gd name="T16" fmla="*/ 190 w 322"/>
                    <a:gd name="T17" fmla="*/ 22 h 63"/>
                    <a:gd name="T18" fmla="*/ 154 w 322"/>
                    <a:gd name="T19" fmla="*/ 23 h 63"/>
                    <a:gd name="T20" fmla="*/ 120 w 322"/>
                    <a:gd name="T21" fmla="*/ 27 h 63"/>
                    <a:gd name="T22" fmla="*/ 91 w 322"/>
                    <a:gd name="T23" fmla="*/ 31 h 63"/>
                    <a:gd name="T24" fmla="*/ 63 w 322"/>
                    <a:gd name="T25" fmla="*/ 36 h 63"/>
                    <a:gd name="T26" fmla="*/ 40 w 322"/>
                    <a:gd name="T27" fmla="*/ 41 h 63"/>
                    <a:gd name="T28" fmla="*/ 23 w 322"/>
                    <a:gd name="T29" fmla="*/ 48 h 63"/>
                    <a:gd name="T30" fmla="*/ 10 w 322"/>
                    <a:gd name="T31" fmla="*/ 58 h 63"/>
                    <a:gd name="T32" fmla="*/ 4 w 322"/>
                    <a:gd name="T33" fmla="*/ 60 h 63"/>
                    <a:gd name="T34" fmla="*/ 0 w 322"/>
                    <a:gd name="T35" fmla="*/ 53 h 63"/>
                    <a:gd name="T36" fmla="*/ 0 w 322"/>
                    <a:gd name="T37" fmla="*/ 46 h 63"/>
                    <a:gd name="T38" fmla="*/ 8 w 322"/>
                    <a:gd name="T39" fmla="*/ 36 h 63"/>
                    <a:gd name="T40" fmla="*/ 25 w 322"/>
                    <a:gd name="T41" fmla="*/ 27 h 63"/>
                    <a:gd name="T42" fmla="*/ 48 w 322"/>
                    <a:gd name="T43" fmla="*/ 18 h 63"/>
                    <a:gd name="T44" fmla="*/ 75 w 322"/>
                    <a:gd name="T45" fmla="*/ 11 h 63"/>
                    <a:gd name="T46" fmla="*/ 110 w 322"/>
                    <a:gd name="T47" fmla="*/ 6 h 63"/>
                    <a:gd name="T48" fmla="*/ 144 w 322"/>
                    <a:gd name="T49" fmla="*/ 1 h 63"/>
                    <a:gd name="T50" fmla="*/ 188 w 322"/>
                    <a:gd name="T51" fmla="*/ 0 h 63"/>
                    <a:gd name="T52" fmla="*/ 231 w 322"/>
                    <a:gd name="T53" fmla="*/ 0 h 63"/>
                    <a:gd name="T54" fmla="*/ 268 w 322"/>
                    <a:gd name="T55" fmla="*/ 1 h 63"/>
                    <a:gd name="T56" fmla="*/ 306 w 322"/>
                    <a:gd name="T57" fmla="*/ 6 h 63"/>
                    <a:gd name="T58" fmla="*/ 338 w 322"/>
                    <a:gd name="T59" fmla="*/ 10 h 63"/>
                    <a:gd name="T60" fmla="*/ 368 w 322"/>
                    <a:gd name="T61" fmla="*/ 16 h 63"/>
                    <a:gd name="T62" fmla="*/ 391 w 322"/>
                    <a:gd name="T63" fmla="*/ 25 h 63"/>
                    <a:gd name="T64" fmla="*/ 405 w 322"/>
                    <a:gd name="T65" fmla="*/ 33 h 63"/>
                    <a:gd name="T66" fmla="*/ 413 w 322"/>
                    <a:gd name="T67" fmla="*/ 45 h 63"/>
                    <a:gd name="T68" fmla="*/ 416 w 322"/>
                    <a:gd name="T69" fmla="*/ 53 h 63"/>
                    <a:gd name="T70" fmla="*/ 412 w 322"/>
                    <a:gd name="T71" fmla="*/ 60 h 6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22" h="63">
                      <a:moveTo>
                        <a:pt x="317" y="62"/>
                      </a:moveTo>
                      <a:lnTo>
                        <a:pt x="312" y="57"/>
                      </a:lnTo>
                      <a:lnTo>
                        <a:pt x="308" y="53"/>
                      </a:lnTo>
                      <a:lnTo>
                        <a:pt x="302" y="49"/>
                      </a:lnTo>
                      <a:lnTo>
                        <a:pt x="294" y="47"/>
                      </a:lnTo>
                      <a:lnTo>
                        <a:pt x="288" y="42"/>
                      </a:lnTo>
                      <a:lnTo>
                        <a:pt x="280" y="39"/>
                      </a:lnTo>
                      <a:lnTo>
                        <a:pt x="270" y="37"/>
                      </a:lnTo>
                      <a:lnTo>
                        <a:pt x="260" y="32"/>
                      </a:lnTo>
                      <a:lnTo>
                        <a:pt x="250" y="32"/>
                      </a:lnTo>
                      <a:lnTo>
                        <a:pt x="239" y="28"/>
                      </a:lnTo>
                      <a:lnTo>
                        <a:pt x="227" y="27"/>
                      </a:lnTo>
                      <a:lnTo>
                        <a:pt x="214" y="25"/>
                      </a:lnTo>
                      <a:lnTo>
                        <a:pt x="202" y="23"/>
                      </a:lnTo>
                      <a:lnTo>
                        <a:pt x="188" y="22"/>
                      </a:lnTo>
                      <a:lnTo>
                        <a:pt x="174" y="22"/>
                      </a:lnTo>
                      <a:lnTo>
                        <a:pt x="161" y="22"/>
                      </a:lnTo>
                      <a:lnTo>
                        <a:pt x="147" y="22"/>
                      </a:lnTo>
                      <a:lnTo>
                        <a:pt x="133" y="22"/>
                      </a:lnTo>
                      <a:lnTo>
                        <a:pt x="119" y="23"/>
                      </a:lnTo>
                      <a:lnTo>
                        <a:pt x="106" y="25"/>
                      </a:lnTo>
                      <a:lnTo>
                        <a:pt x="93" y="27"/>
                      </a:lnTo>
                      <a:lnTo>
                        <a:pt x="81" y="28"/>
                      </a:lnTo>
                      <a:lnTo>
                        <a:pt x="70" y="32"/>
                      </a:lnTo>
                      <a:lnTo>
                        <a:pt x="60" y="33"/>
                      </a:lnTo>
                      <a:lnTo>
                        <a:pt x="49" y="37"/>
                      </a:lnTo>
                      <a:lnTo>
                        <a:pt x="40" y="39"/>
                      </a:lnTo>
                      <a:lnTo>
                        <a:pt x="31" y="42"/>
                      </a:lnTo>
                      <a:lnTo>
                        <a:pt x="25" y="47"/>
                      </a:lnTo>
                      <a:lnTo>
                        <a:pt x="18" y="49"/>
                      </a:lnTo>
                      <a:lnTo>
                        <a:pt x="12" y="54"/>
                      </a:lnTo>
                      <a:lnTo>
                        <a:pt x="8" y="59"/>
                      </a:lnTo>
                      <a:lnTo>
                        <a:pt x="4" y="62"/>
                      </a:lnTo>
                      <a:lnTo>
                        <a:pt x="3" y="61"/>
                      </a:lnTo>
                      <a:lnTo>
                        <a:pt x="2" y="57"/>
                      </a:lnTo>
                      <a:lnTo>
                        <a:pt x="0" y="54"/>
                      </a:lnTo>
                      <a:lnTo>
                        <a:pt x="0" y="52"/>
                      </a:lnTo>
                      <a:lnTo>
                        <a:pt x="0" y="47"/>
                      </a:lnTo>
                      <a:lnTo>
                        <a:pt x="3" y="40"/>
                      </a:lnTo>
                      <a:lnTo>
                        <a:pt x="6" y="37"/>
                      </a:lnTo>
                      <a:lnTo>
                        <a:pt x="12" y="32"/>
                      </a:lnTo>
                      <a:lnTo>
                        <a:pt x="19" y="27"/>
                      </a:lnTo>
                      <a:lnTo>
                        <a:pt x="27" y="23"/>
                      </a:lnTo>
                      <a:lnTo>
                        <a:pt x="37" y="18"/>
                      </a:lnTo>
                      <a:lnTo>
                        <a:pt x="46" y="15"/>
                      </a:lnTo>
                      <a:lnTo>
                        <a:pt x="58" y="11"/>
                      </a:lnTo>
                      <a:lnTo>
                        <a:pt x="71" y="9"/>
                      </a:lnTo>
                      <a:lnTo>
                        <a:pt x="85" y="6"/>
                      </a:lnTo>
                      <a:lnTo>
                        <a:pt x="98" y="5"/>
                      </a:lnTo>
                      <a:lnTo>
                        <a:pt x="111" y="1"/>
                      </a:lnTo>
                      <a:lnTo>
                        <a:pt x="128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  <a:lnTo>
                        <a:pt x="178" y="0"/>
                      </a:lnTo>
                      <a:lnTo>
                        <a:pt x="192" y="1"/>
                      </a:lnTo>
                      <a:lnTo>
                        <a:pt x="207" y="1"/>
                      </a:lnTo>
                      <a:lnTo>
                        <a:pt x="223" y="3"/>
                      </a:lnTo>
                      <a:lnTo>
                        <a:pt x="236" y="6"/>
                      </a:lnTo>
                      <a:lnTo>
                        <a:pt x="250" y="8"/>
                      </a:lnTo>
                      <a:lnTo>
                        <a:pt x="261" y="10"/>
                      </a:lnTo>
                      <a:lnTo>
                        <a:pt x="274" y="14"/>
                      </a:lnTo>
                      <a:lnTo>
                        <a:pt x="284" y="16"/>
                      </a:lnTo>
                      <a:lnTo>
                        <a:pt x="294" y="22"/>
                      </a:lnTo>
                      <a:lnTo>
                        <a:pt x="302" y="25"/>
                      </a:lnTo>
                      <a:lnTo>
                        <a:pt x="308" y="30"/>
                      </a:lnTo>
                      <a:lnTo>
                        <a:pt x="313" y="34"/>
                      </a:lnTo>
                      <a:lnTo>
                        <a:pt x="317" y="40"/>
                      </a:lnTo>
                      <a:lnTo>
                        <a:pt x="319" y="46"/>
                      </a:lnTo>
                      <a:lnTo>
                        <a:pt x="321" y="52"/>
                      </a:lnTo>
                      <a:lnTo>
                        <a:pt x="321" y="54"/>
                      </a:lnTo>
                      <a:lnTo>
                        <a:pt x="319" y="57"/>
                      </a:lnTo>
                      <a:lnTo>
                        <a:pt x="318" y="61"/>
                      </a:lnTo>
                      <a:lnTo>
                        <a:pt x="317" y="62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06" name="Rectangle 21"/>
              <p:cNvSpPr>
                <a:spLocks noChangeArrowheads="1"/>
              </p:cNvSpPr>
              <p:nvPr/>
            </p:nvSpPr>
            <p:spPr bwMode="auto">
              <a:xfrm>
                <a:off x="2109" y="2886"/>
                <a:ext cx="1497" cy="363"/>
              </a:xfrm>
              <a:prstGeom prst="rect">
                <a:avLst/>
              </a:prstGeom>
              <a:solidFill>
                <a:srgbClr val="7B7C7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de-DE" sz="1800" b="1">
                    <a:solidFill>
                      <a:schemeClr val="bg1"/>
                    </a:solidFill>
                  </a:rPr>
                  <a:t>PSA</a:t>
                </a:r>
              </a:p>
            </p:txBody>
          </p:sp>
        </p:grpSp>
        <p:sp>
          <p:nvSpPr>
            <p:cNvPr id="41993" name="Freeform 22" descr="Cube"/>
            <p:cNvSpPr>
              <a:spLocks noChangeAspect="1"/>
            </p:cNvSpPr>
            <p:nvPr/>
          </p:nvSpPr>
          <p:spPr bwMode="auto">
            <a:xfrm>
              <a:off x="2381" y="482"/>
              <a:ext cx="1003" cy="891"/>
            </a:xfrm>
            <a:custGeom>
              <a:avLst/>
              <a:gdLst>
                <a:gd name="T0" fmla="*/ 0 w 1208"/>
                <a:gd name="T1" fmla="*/ 179 h 1212"/>
                <a:gd name="T2" fmla="*/ 0 w 1208"/>
                <a:gd name="T3" fmla="*/ 747 h 1212"/>
                <a:gd name="T4" fmla="*/ 568 w 1208"/>
                <a:gd name="T5" fmla="*/ 891 h 1212"/>
                <a:gd name="T6" fmla="*/ 1003 w 1208"/>
                <a:gd name="T7" fmla="*/ 673 h 1212"/>
                <a:gd name="T8" fmla="*/ 1003 w 1208"/>
                <a:gd name="T9" fmla="*/ 129 h 1212"/>
                <a:gd name="T10" fmla="*/ 418 w 1208"/>
                <a:gd name="T11" fmla="*/ 0 h 1212"/>
                <a:gd name="T12" fmla="*/ 0 w 1208"/>
                <a:gd name="T13" fmla="*/ 179 h 12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8" h="1212">
                  <a:moveTo>
                    <a:pt x="0" y="244"/>
                  </a:moveTo>
                  <a:lnTo>
                    <a:pt x="0" y="1016"/>
                  </a:lnTo>
                  <a:lnTo>
                    <a:pt x="684" y="1212"/>
                  </a:lnTo>
                  <a:lnTo>
                    <a:pt x="1208" y="916"/>
                  </a:lnTo>
                  <a:lnTo>
                    <a:pt x="1208" y="176"/>
                  </a:lnTo>
                  <a:lnTo>
                    <a:pt x="504" y="0"/>
                  </a:lnTo>
                  <a:lnTo>
                    <a:pt x="0" y="244"/>
                  </a:lnTo>
                  <a:close/>
                </a:path>
              </a:pathLst>
            </a:custGeom>
            <a:blipFill dpi="0" rotWithShape="0">
              <a:blip r:embed="rId13"/>
              <a:srcRect/>
              <a:stretch>
                <a:fillRect/>
              </a:stretch>
            </a:blipFill>
            <a:ln w="31750" cap="flat" cmpd="sng">
              <a:solidFill>
                <a:schemeClr val="bg1">
                  <a:alpha val="36862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Freeform 23"/>
            <p:cNvSpPr>
              <a:spLocks/>
            </p:cNvSpPr>
            <p:nvPr/>
          </p:nvSpPr>
          <p:spPr bwMode="auto">
            <a:xfrm flipH="1">
              <a:off x="2835" y="3249"/>
              <a:ext cx="44" cy="409"/>
            </a:xfrm>
            <a:custGeom>
              <a:avLst/>
              <a:gdLst>
                <a:gd name="T0" fmla="*/ 0 w 1"/>
                <a:gd name="T1" fmla="*/ 409 h 556"/>
                <a:gd name="T2" fmla="*/ 0 w 1"/>
                <a:gd name="T3" fmla="*/ 0 h 5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56">
                  <a:moveTo>
                    <a:pt x="0" y="556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Oval 24"/>
            <p:cNvSpPr>
              <a:spLocks noChangeArrowheads="1"/>
            </p:cNvSpPr>
            <p:nvPr/>
          </p:nvSpPr>
          <p:spPr bwMode="auto">
            <a:xfrm>
              <a:off x="295" y="2523"/>
              <a:ext cx="1179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sz="1800"/>
                <a:t>InfoPackage</a:t>
              </a:r>
            </a:p>
          </p:txBody>
        </p:sp>
        <p:cxnSp>
          <p:nvCxnSpPr>
            <p:cNvPr id="41996" name="AutoShape 25"/>
            <p:cNvCxnSpPr>
              <a:cxnSpLocks noChangeShapeType="1"/>
              <a:stCxn id="42013" idx="1"/>
              <a:endCxn id="41995" idx="4"/>
            </p:cNvCxnSpPr>
            <p:nvPr/>
          </p:nvCxnSpPr>
          <p:spPr bwMode="auto">
            <a:xfrm rot="10800000">
              <a:off x="885" y="2840"/>
              <a:ext cx="1224" cy="9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997" name="AutoShape 26"/>
            <p:cNvCxnSpPr>
              <a:cxnSpLocks noChangeShapeType="1"/>
              <a:stCxn id="41995" idx="0"/>
              <a:endCxn id="41993" idx="1"/>
            </p:cNvCxnSpPr>
            <p:nvPr/>
          </p:nvCxnSpPr>
          <p:spPr bwMode="auto">
            <a:xfrm rot="-5400000">
              <a:off x="981" y="1133"/>
              <a:ext cx="1294" cy="14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998" name="Rectangle 27"/>
            <p:cNvSpPr>
              <a:spLocks noChangeArrowheads="1"/>
            </p:cNvSpPr>
            <p:nvPr/>
          </p:nvSpPr>
          <p:spPr bwMode="auto">
            <a:xfrm>
              <a:off x="2109" y="1842"/>
              <a:ext cx="1497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sz="1800" b="1"/>
                <a:t>InfoSource</a:t>
              </a:r>
            </a:p>
          </p:txBody>
        </p:sp>
        <p:sp>
          <p:nvSpPr>
            <p:cNvPr id="41999" name="Freeform 28"/>
            <p:cNvSpPr>
              <a:spLocks/>
            </p:cNvSpPr>
            <p:nvPr/>
          </p:nvSpPr>
          <p:spPr bwMode="auto">
            <a:xfrm flipH="1">
              <a:off x="2836" y="2199"/>
              <a:ext cx="44" cy="687"/>
            </a:xfrm>
            <a:custGeom>
              <a:avLst/>
              <a:gdLst>
                <a:gd name="T0" fmla="*/ 0 w 1"/>
                <a:gd name="T1" fmla="*/ 687 h 556"/>
                <a:gd name="T2" fmla="*/ 0 w 1"/>
                <a:gd name="T3" fmla="*/ 0 h 5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56">
                  <a:moveTo>
                    <a:pt x="0" y="556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Freeform 29"/>
            <p:cNvSpPr>
              <a:spLocks/>
            </p:cNvSpPr>
            <p:nvPr/>
          </p:nvSpPr>
          <p:spPr bwMode="auto">
            <a:xfrm flipH="1">
              <a:off x="2836" y="1344"/>
              <a:ext cx="44" cy="498"/>
            </a:xfrm>
            <a:custGeom>
              <a:avLst/>
              <a:gdLst>
                <a:gd name="T0" fmla="*/ 0 w 1"/>
                <a:gd name="T1" fmla="*/ 498 h 556"/>
                <a:gd name="T2" fmla="*/ 0 w 1"/>
                <a:gd name="T3" fmla="*/ 0 h 5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56">
                  <a:moveTo>
                    <a:pt x="0" y="556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2001" name="Picture 3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2385"/>
              <a:ext cx="27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2" name="Picture 3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1480"/>
              <a:ext cx="2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3" name="Text Box 32"/>
            <p:cNvSpPr txBox="1">
              <a:spLocks noChangeArrowheads="1"/>
            </p:cNvSpPr>
            <p:nvPr/>
          </p:nvSpPr>
          <p:spPr bwMode="auto">
            <a:xfrm>
              <a:off x="3379" y="1434"/>
              <a:ext cx="18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800"/>
                <a:t>Fortschreibungsregel</a:t>
              </a:r>
            </a:p>
          </p:txBody>
        </p:sp>
        <p:sp>
          <p:nvSpPr>
            <p:cNvPr id="42004" name="Text Box 33"/>
            <p:cNvSpPr txBox="1">
              <a:spLocks noChangeArrowheads="1"/>
            </p:cNvSpPr>
            <p:nvPr/>
          </p:nvSpPr>
          <p:spPr bwMode="auto">
            <a:xfrm>
              <a:off x="3424" y="2383"/>
              <a:ext cx="18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800"/>
                <a:t>Übertragungsregel</a:t>
              </a:r>
            </a:p>
          </p:txBody>
        </p:sp>
      </p:grpSp>
      <p:sp>
        <p:nvSpPr>
          <p:cNvPr id="41988" name="Rectangle 3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Datenflusskonzept des BI (7.0)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79388" y="765175"/>
            <a:ext cx="6227762" cy="5756275"/>
            <a:chOff x="113" y="482"/>
            <a:chExt cx="3923" cy="3626"/>
          </a:xfrm>
        </p:grpSpPr>
        <p:sp>
          <p:nvSpPr>
            <p:cNvPr id="43013" name="Rectangle 4"/>
            <p:cNvSpPr>
              <a:spLocks noChangeArrowheads="1"/>
            </p:cNvSpPr>
            <p:nvPr/>
          </p:nvSpPr>
          <p:spPr bwMode="auto">
            <a:xfrm>
              <a:off x="1575" y="3820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113" y="1162"/>
              <a:ext cx="1769" cy="2767"/>
            </a:xfrm>
            <a:prstGeom prst="rect">
              <a:avLst/>
            </a:prstGeom>
            <a:solidFill>
              <a:srgbClr val="C0C2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>
                <a:spcBef>
                  <a:spcPct val="0"/>
                </a:spcBef>
              </a:pPr>
              <a:r>
                <a:rPr lang="de-DE" sz="2000"/>
                <a:t>Prozesskette</a:t>
              </a:r>
              <a:br>
                <a:rPr lang="de-DE" sz="2000"/>
              </a:br>
              <a:r>
                <a:rPr lang="de-DE" sz="2000"/>
                <a:t>(obligatorisch)</a:t>
              </a:r>
            </a:p>
          </p:txBody>
        </p:sp>
        <p:grpSp>
          <p:nvGrpSpPr>
            <p:cNvPr id="43015" name="Group 6"/>
            <p:cNvGrpSpPr>
              <a:grpSpLocks/>
            </p:cNvGrpSpPr>
            <p:nvPr/>
          </p:nvGrpSpPr>
          <p:grpSpPr bwMode="auto">
            <a:xfrm>
              <a:off x="2109" y="3385"/>
              <a:ext cx="1927" cy="635"/>
              <a:chOff x="2109" y="3385"/>
              <a:chExt cx="1927" cy="635"/>
            </a:xfrm>
          </p:grpSpPr>
          <p:grpSp>
            <p:nvGrpSpPr>
              <p:cNvPr id="43035" name="Group 7"/>
              <p:cNvGrpSpPr>
                <a:grpSpLocks/>
              </p:cNvGrpSpPr>
              <p:nvPr/>
            </p:nvGrpSpPr>
            <p:grpSpPr bwMode="auto">
              <a:xfrm>
                <a:off x="3288" y="3385"/>
                <a:ext cx="748" cy="498"/>
                <a:chOff x="1622" y="726"/>
                <a:chExt cx="868" cy="764"/>
              </a:xfrm>
            </p:grpSpPr>
            <p:sp>
              <p:nvSpPr>
                <p:cNvPr id="43037" name="Freeform 8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741" y="846"/>
                  <a:ext cx="749" cy="644"/>
                </a:xfrm>
                <a:custGeom>
                  <a:avLst/>
                  <a:gdLst>
                    <a:gd name="T0" fmla="*/ 0 w 575"/>
                    <a:gd name="T1" fmla="*/ 0 h 651"/>
                    <a:gd name="T2" fmla="*/ 748 w 575"/>
                    <a:gd name="T3" fmla="*/ 0 h 651"/>
                    <a:gd name="T4" fmla="*/ 748 w 575"/>
                    <a:gd name="T5" fmla="*/ 520 h 651"/>
                    <a:gd name="T6" fmla="*/ 744 w 575"/>
                    <a:gd name="T7" fmla="*/ 534 h 651"/>
                    <a:gd name="T8" fmla="*/ 737 w 575"/>
                    <a:gd name="T9" fmla="*/ 547 h 651"/>
                    <a:gd name="T10" fmla="*/ 726 w 575"/>
                    <a:gd name="T11" fmla="*/ 558 h 651"/>
                    <a:gd name="T12" fmla="*/ 713 w 575"/>
                    <a:gd name="T13" fmla="*/ 568 h 651"/>
                    <a:gd name="T14" fmla="*/ 693 w 575"/>
                    <a:gd name="T15" fmla="*/ 578 h 651"/>
                    <a:gd name="T16" fmla="*/ 671 w 575"/>
                    <a:gd name="T17" fmla="*/ 590 h 651"/>
                    <a:gd name="T18" fmla="*/ 647 w 575"/>
                    <a:gd name="T19" fmla="*/ 598 h 651"/>
                    <a:gd name="T20" fmla="*/ 619 w 575"/>
                    <a:gd name="T21" fmla="*/ 607 h 651"/>
                    <a:gd name="T22" fmla="*/ 589 w 575"/>
                    <a:gd name="T23" fmla="*/ 615 h 651"/>
                    <a:gd name="T24" fmla="*/ 555 w 575"/>
                    <a:gd name="T25" fmla="*/ 622 h 651"/>
                    <a:gd name="T26" fmla="*/ 518 w 575"/>
                    <a:gd name="T27" fmla="*/ 628 h 651"/>
                    <a:gd name="T28" fmla="*/ 482 w 575"/>
                    <a:gd name="T29" fmla="*/ 634 h 651"/>
                    <a:gd name="T30" fmla="*/ 442 w 575"/>
                    <a:gd name="T31" fmla="*/ 637 h 651"/>
                    <a:gd name="T32" fmla="*/ 401 w 575"/>
                    <a:gd name="T33" fmla="*/ 642 h 651"/>
                    <a:gd name="T34" fmla="*/ 357 w 575"/>
                    <a:gd name="T35" fmla="*/ 643 h 651"/>
                    <a:gd name="T36" fmla="*/ 314 w 575"/>
                    <a:gd name="T37" fmla="*/ 643 h 651"/>
                    <a:gd name="T38" fmla="*/ 290 w 575"/>
                    <a:gd name="T39" fmla="*/ 643 h 651"/>
                    <a:gd name="T40" fmla="*/ 268 w 575"/>
                    <a:gd name="T41" fmla="*/ 643 h 651"/>
                    <a:gd name="T42" fmla="*/ 249 w 575"/>
                    <a:gd name="T43" fmla="*/ 643 h 651"/>
                    <a:gd name="T44" fmla="*/ 225 w 575"/>
                    <a:gd name="T45" fmla="*/ 642 h 651"/>
                    <a:gd name="T46" fmla="*/ 206 w 575"/>
                    <a:gd name="T47" fmla="*/ 637 h 651"/>
                    <a:gd name="T48" fmla="*/ 184 w 575"/>
                    <a:gd name="T49" fmla="*/ 637 h 651"/>
                    <a:gd name="T50" fmla="*/ 163 w 575"/>
                    <a:gd name="T51" fmla="*/ 636 h 651"/>
                    <a:gd name="T52" fmla="*/ 142 w 575"/>
                    <a:gd name="T53" fmla="*/ 633 h 651"/>
                    <a:gd name="T54" fmla="*/ 125 w 575"/>
                    <a:gd name="T55" fmla="*/ 631 h 651"/>
                    <a:gd name="T56" fmla="*/ 106 w 575"/>
                    <a:gd name="T57" fmla="*/ 625 h 651"/>
                    <a:gd name="T58" fmla="*/ 87 w 575"/>
                    <a:gd name="T59" fmla="*/ 624 h 651"/>
                    <a:gd name="T60" fmla="*/ 68 w 575"/>
                    <a:gd name="T61" fmla="*/ 619 h 651"/>
                    <a:gd name="T62" fmla="*/ 49 w 575"/>
                    <a:gd name="T63" fmla="*/ 615 h 651"/>
                    <a:gd name="T64" fmla="*/ 34 w 575"/>
                    <a:gd name="T65" fmla="*/ 612 h 651"/>
                    <a:gd name="T66" fmla="*/ 16 w 575"/>
                    <a:gd name="T67" fmla="*/ 607 h 651"/>
                    <a:gd name="T68" fmla="*/ 1 w 575"/>
                    <a:gd name="T69" fmla="*/ 601 h 651"/>
                    <a:gd name="T70" fmla="*/ 0 w 575"/>
                    <a:gd name="T71" fmla="*/ 0 h 65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575" h="651">
                      <a:moveTo>
                        <a:pt x="0" y="0"/>
                      </a:moveTo>
                      <a:lnTo>
                        <a:pt x="574" y="0"/>
                      </a:lnTo>
                      <a:lnTo>
                        <a:pt x="574" y="526"/>
                      </a:lnTo>
                      <a:lnTo>
                        <a:pt x="571" y="540"/>
                      </a:lnTo>
                      <a:lnTo>
                        <a:pt x="566" y="553"/>
                      </a:lnTo>
                      <a:lnTo>
                        <a:pt x="557" y="564"/>
                      </a:lnTo>
                      <a:lnTo>
                        <a:pt x="547" y="574"/>
                      </a:lnTo>
                      <a:lnTo>
                        <a:pt x="532" y="584"/>
                      </a:lnTo>
                      <a:lnTo>
                        <a:pt x="515" y="596"/>
                      </a:lnTo>
                      <a:lnTo>
                        <a:pt x="497" y="605"/>
                      </a:lnTo>
                      <a:lnTo>
                        <a:pt x="475" y="614"/>
                      </a:lnTo>
                      <a:lnTo>
                        <a:pt x="452" y="622"/>
                      </a:lnTo>
                      <a:lnTo>
                        <a:pt x="426" y="629"/>
                      </a:lnTo>
                      <a:lnTo>
                        <a:pt x="398" y="635"/>
                      </a:lnTo>
                      <a:lnTo>
                        <a:pt x="370" y="641"/>
                      </a:lnTo>
                      <a:lnTo>
                        <a:pt x="339" y="644"/>
                      </a:lnTo>
                      <a:lnTo>
                        <a:pt x="308" y="649"/>
                      </a:lnTo>
                      <a:lnTo>
                        <a:pt x="274" y="650"/>
                      </a:lnTo>
                      <a:lnTo>
                        <a:pt x="241" y="650"/>
                      </a:lnTo>
                      <a:lnTo>
                        <a:pt x="223" y="650"/>
                      </a:lnTo>
                      <a:lnTo>
                        <a:pt x="206" y="650"/>
                      </a:lnTo>
                      <a:lnTo>
                        <a:pt x="191" y="650"/>
                      </a:lnTo>
                      <a:lnTo>
                        <a:pt x="173" y="649"/>
                      </a:lnTo>
                      <a:lnTo>
                        <a:pt x="158" y="644"/>
                      </a:lnTo>
                      <a:lnTo>
                        <a:pt x="141" y="644"/>
                      </a:lnTo>
                      <a:lnTo>
                        <a:pt x="125" y="643"/>
                      </a:lnTo>
                      <a:lnTo>
                        <a:pt x="109" y="640"/>
                      </a:lnTo>
                      <a:lnTo>
                        <a:pt x="96" y="638"/>
                      </a:lnTo>
                      <a:lnTo>
                        <a:pt x="81" y="632"/>
                      </a:lnTo>
                      <a:lnTo>
                        <a:pt x="67" y="631"/>
                      </a:lnTo>
                      <a:lnTo>
                        <a:pt x="52" y="626"/>
                      </a:lnTo>
                      <a:lnTo>
                        <a:pt x="38" y="622"/>
                      </a:lnTo>
                      <a:lnTo>
                        <a:pt x="26" y="619"/>
                      </a:lnTo>
                      <a:lnTo>
                        <a:pt x="12" y="614"/>
                      </a:lnTo>
                      <a:lnTo>
                        <a:pt x="1" y="60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8" name="Freeform 9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622" y="846"/>
                  <a:ext cx="227" cy="604"/>
                </a:xfrm>
                <a:custGeom>
                  <a:avLst/>
                  <a:gdLst>
                    <a:gd name="T0" fmla="*/ 219 w 90"/>
                    <a:gd name="T1" fmla="*/ 0 h 610"/>
                    <a:gd name="T2" fmla="*/ 224 w 90"/>
                    <a:gd name="T3" fmla="*/ 603 h 610"/>
                    <a:gd name="T4" fmla="*/ 174 w 90"/>
                    <a:gd name="T5" fmla="*/ 596 h 610"/>
                    <a:gd name="T6" fmla="*/ 129 w 90"/>
                    <a:gd name="T7" fmla="*/ 585 h 610"/>
                    <a:gd name="T8" fmla="*/ 93 w 90"/>
                    <a:gd name="T9" fmla="*/ 576 h 610"/>
                    <a:gd name="T10" fmla="*/ 61 w 90"/>
                    <a:gd name="T11" fmla="*/ 566 h 610"/>
                    <a:gd name="T12" fmla="*/ 33 w 90"/>
                    <a:gd name="T13" fmla="*/ 555 h 610"/>
                    <a:gd name="T14" fmla="*/ 13 w 90"/>
                    <a:gd name="T15" fmla="*/ 546 h 610"/>
                    <a:gd name="T16" fmla="*/ 3 w 90"/>
                    <a:gd name="T17" fmla="*/ 536 h 610"/>
                    <a:gd name="T18" fmla="*/ 0 w 90"/>
                    <a:gd name="T19" fmla="*/ 522 h 610"/>
                    <a:gd name="T20" fmla="*/ 0 w 90"/>
                    <a:gd name="T21" fmla="*/ 0 h 610"/>
                    <a:gd name="T22" fmla="*/ 219 w 90"/>
                    <a:gd name="T23" fmla="*/ 0 h 61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90" h="610">
                      <a:moveTo>
                        <a:pt x="87" y="0"/>
                      </a:moveTo>
                      <a:lnTo>
                        <a:pt x="89" y="609"/>
                      </a:lnTo>
                      <a:lnTo>
                        <a:pt x="69" y="602"/>
                      </a:lnTo>
                      <a:lnTo>
                        <a:pt x="51" y="591"/>
                      </a:lnTo>
                      <a:lnTo>
                        <a:pt x="37" y="582"/>
                      </a:lnTo>
                      <a:lnTo>
                        <a:pt x="24" y="572"/>
                      </a:lnTo>
                      <a:lnTo>
                        <a:pt x="13" y="561"/>
                      </a:lnTo>
                      <a:lnTo>
                        <a:pt x="5" y="551"/>
                      </a:lnTo>
                      <a:lnTo>
                        <a:pt x="1" y="541"/>
                      </a:lnTo>
                      <a:lnTo>
                        <a:pt x="0" y="527"/>
                      </a:lnTo>
                      <a:lnTo>
                        <a:pt x="0" y="0"/>
                      </a:lnTo>
                      <a:lnTo>
                        <a:pt x="87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9" name="Freeform 10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622" y="726"/>
                  <a:ext cx="868" cy="242"/>
                </a:xfrm>
                <a:custGeom>
                  <a:avLst/>
                  <a:gdLst>
                    <a:gd name="T0" fmla="*/ 477 w 666"/>
                    <a:gd name="T1" fmla="*/ 0 h 244"/>
                    <a:gd name="T2" fmla="*/ 560 w 666"/>
                    <a:gd name="T3" fmla="*/ 6 h 244"/>
                    <a:gd name="T4" fmla="*/ 640 w 666"/>
                    <a:gd name="T5" fmla="*/ 14 h 244"/>
                    <a:gd name="T6" fmla="*/ 708 w 666"/>
                    <a:gd name="T7" fmla="*/ 27 h 244"/>
                    <a:gd name="T8" fmla="*/ 766 w 666"/>
                    <a:gd name="T9" fmla="*/ 45 h 244"/>
                    <a:gd name="T10" fmla="*/ 813 w 666"/>
                    <a:gd name="T11" fmla="*/ 63 h 244"/>
                    <a:gd name="T12" fmla="*/ 847 w 666"/>
                    <a:gd name="T13" fmla="*/ 84 h 244"/>
                    <a:gd name="T14" fmla="*/ 864 w 666"/>
                    <a:gd name="T15" fmla="*/ 109 h 244"/>
                    <a:gd name="T16" fmla="*/ 864 w 666"/>
                    <a:gd name="T17" fmla="*/ 132 h 244"/>
                    <a:gd name="T18" fmla="*/ 847 w 666"/>
                    <a:gd name="T19" fmla="*/ 157 h 244"/>
                    <a:gd name="T20" fmla="*/ 813 w 666"/>
                    <a:gd name="T21" fmla="*/ 178 h 244"/>
                    <a:gd name="T22" fmla="*/ 766 w 666"/>
                    <a:gd name="T23" fmla="*/ 196 h 244"/>
                    <a:gd name="T24" fmla="*/ 708 w 666"/>
                    <a:gd name="T25" fmla="*/ 214 h 244"/>
                    <a:gd name="T26" fmla="*/ 640 w 666"/>
                    <a:gd name="T27" fmla="*/ 225 h 244"/>
                    <a:gd name="T28" fmla="*/ 560 w 666"/>
                    <a:gd name="T29" fmla="*/ 235 h 244"/>
                    <a:gd name="T30" fmla="*/ 477 w 666"/>
                    <a:gd name="T31" fmla="*/ 241 h 244"/>
                    <a:gd name="T32" fmla="*/ 390 w 666"/>
                    <a:gd name="T33" fmla="*/ 241 h 244"/>
                    <a:gd name="T34" fmla="*/ 304 w 666"/>
                    <a:gd name="T35" fmla="*/ 235 h 244"/>
                    <a:gd name="T36" fmla="*/ 225 w 666"/>
                    <a:gd name="T37" fmla="*/ 225 h 244"/>
                    <a:gd name="T38" fmla="*/ 156 w 666"/>
                    <a:gd name="T39" fmla="*/ 214 h 244"/>
                    <a:gd name="T40" fmla="*/ 98 w 666"/>
                    <a:gd name="T41" fmla="*/ 196 h 244"/>
                    <a:gd name="T42" fmla="*/ 53 w 666"/>
                    <a:gd name="T43" fmla="*/ 178 h 244"/>
                    <a:gd name="T44" fmla="*/ 18 w 666"/>
                    <a:gd name="T45" fmla="*/ 157 h 244"/>
                    <a:gd name="T46" fmla="*/ 1 w 666"/>
                    <a:gd name="T47" fmla="*/ 132 h 244"/>
                    <a:gd name="T48" fmla="*/ 1 w 666"/>
                    <a:gd name="T49" fmla="*/ 109 h 244"/>
                    <a:gd name="T50" fmla="*/ 18 w 666"/>
                    <a:gd name="T51" fmla="*/ 84 h 244"/>
                    <a:gd name="T52" fmla="*/ 53 w 666"/>
                    <a:gd name="T53" fmla="*/ 63 h 244"/>
                    <a:gd name="T54" fmla="*/ 98 w 666"/>
                    <a:gd name="T55" fmla="*/ 45 h 244"/>
                    <a:gd name="T56" fmla="*/ 156 w 666"/>
                    <a:gd name="T57" fmla="*/ 27 h 244"/>
                    <a:gd name="T58" fmla="*/ 225 w 666"/>
                    <a:gd name="T59" fmla="*/ 14 h 244"/>
                    <a:gd name="T60" fmla="*/ 304 w 666"/>
                    <a:gd name="T61" fmla="*/ 6 h 244"/>
                    <a:gd name="T62" fmla="*/ 390 w 666"/>
                    <a:gd name="T63" fmla="*/ 0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666" h="244">
                      <a:moveTo>
                        <a:pt x="333" y="0"/>
                      </a:moveTo>
                      <a:lnTo>
                        <a:pt x="366" y="0"/>
                      </a:lnTo>
                      <a:lnTo>
                        <a:pt x="399" y="1"/>
                      </a:lnTo>
                      <a:lnTo>
                        <a:pt x="430" y="6"/>
                      </a:lnTo>
                      <a:lnTo>
                        <a:pt x="461" y="9"/>
                      </a:lnTo>
                      <a:lnTo>
                        <a:pt x="491" y="14"/>
                      </a:lnTo>
                      <a:lnTo>
                        <a:pt x="517" y="22"/>
                      </a:lnTo>
                      <a:lnTo>
                        <a:pt x="543" y="27"/>
                      </a:lnTo>
                      <a:lnTo>
                        <a:pt x="568" y="35"/>
                      </a:lnTo>
                      <a:lnTo>
                        <a:pt x="588" y="45"/>
                      </a:lnTo>
                      <a:lnTo>
                        <a:pt x="606" y="55"/>
                      </a:lnTo>
                      <a:lnTo>
                        <a:pt x="624" y="64"/>
                      </a:lnTo>
                      <a:lnTo>
                        <a:pt x="638" y="75"/>
                      </a:lnTo>
                      <a:lnTo>
                        <a:pt x="650" y="85"/>
                      </a:lnTo>
                      <a:lnTo>
                        <a:pt x="657" y="98"/>
                      </a:lnTo>
                      <a:lnTo>
                        <a:pt x="663" y="110"/>
                      </a:lnTo>
                      <a:lnTo>
                        <a:pt x="665" y="122"/>
                      </a:lnTo>
                      <a:lnTo>
                        <a:pt x="663" y="133"/>
                      </a:lnTo>
                      <a:lnTo>
                        <a:pt x="657" y="145"/>
                      </a:lnTo>
                      <a:lnTo>
                        <a:pt x="650" y="158"/>
                      </a:lnTo>
                      <a:lnTo>
                        <a:pt x="638" y="168"/>
                      </a:lnTo>
                      <a:lnTo>
                        <a:pt x="624" y="179"/>
                      </a:lnTo>
                      <a:lnTo>
                        <a:pt x="606" y="191"/>
                      </a:lnTo>
                      <a:lnTo>
                        <a:pt x="588" y="198"/>
                      </a:lnTo>
                      <a:lnTo>
                        <a:pt x="568" y="208"/>
                      </a:lnTo>
                      <a:lnTo>
                        <a:pt x="543" y="216"/>
                      </a:lnTo>
                      <a:lnTo>
                        <a:pt x="517" y="223"/>
                      </a:lnTo>
                      <a:lnTo>
                        <a:pt x="491" y="227"/>
                      </a:lnTo>
                      <a:lnTo>
                        <a:pt x="461" y="233"/>
                      </a:lnTo>
                      <a:lnTo>
                        <a:pt x="430" y="237"/>
                      </a:lnTo>
                      <a:lnTo>
                        <a:pt x="399" y="240"/>
                      </a:lnTo>
                      <a:lnTo>
                        <a:pt x="366" y="243"/>
                      </a:lnTo>
                      <a:lnTo>
                        <a:pt x="333" y="243"/>
                      </a:lnTo>
                      <a:lnTo>
                        <a:pt x="299" y="243"/>
                      </a:lnTo>
                      <a:lnTo>
                        <a:pt x="267" y="240"/>
                      </a:lnTo>
                      <a:lnTo>
                        <a:pt x="233" y="237"/>
                      </a:lnTo>
                      <a:lnTo>
                        <a:pt x="202" y="233"/>
                      </a:lnTo>
                      <a:lnTo>
                        <a:pt x="173" y="227"/>
                      </a:lnTo>
                      <a:lnTo>
                        <a:pt x="146" y="223"/>
                      </a:lnTo>
                      <a:lnTo>
                        <a:pt x="120" y="216"/>
                      </a:lnTo>
                      <a:lnTo>
                        <a:pt x="96" y="208"/>
                      </a:lnTo>
                      <a:lnTo>
                        <a:pt x="75" y="198"/>
                      </a:lnTo>
                      <a:lnTo>
                        <a:pt x="55" y="191"/>
                      </a:lnTo>
                      <a:lnTo>
                        <a:pt x="41" y="179"/>
                      </a:lnTo>
                      <a:lnTo>
                        <a:pt x="26" y="168"/>
                      </a:lnTo>
                      <a:lnTo>
                        <a:pt x="14" y="158"/>
                      </a:lnTo>
                      <a:lnTo>
                        <a:pt x="7" y="145"/>
                      </a:lnTo>
                      <a:lnTo>
                        <a:pt x="1" y="133"/>
                      </a:lnTo>
                      <a:lnTo>
                        <a:pt x="0" y="122"/>
                      </a:lnTo>
                      <a:lnTo>
                        <a:pt x="1" y="110"/>
                      </a:lnTo>
                      <a:lnTo>
                        <a:pt x="7" y="98"/>
                      </a:lnTo>
                      <a:lnTo>
                        <a:pt x="14" y="85"/>
                      </a:lnTo>
                      <a:lnTo>
                        <a:pt x="26" y="75"/>
                      </a:lnTo>
                      <a:lnTo>
                        <a:pt x="41" y="64"/>
                      </a:lnTo>
                      <a:lnTo>
                        <a:pt x="55" y="55"/>
                      </a:lnTo>
                      <a:lnTo>
                        <a:pt x="75" y="45"/>
                      </a:lnTo>
                      <a:lnTo>
                        <a:pt x="96" y="35"/>
                      </a:lnTo>
                      <a:lnTo>
                        <a:pt x="120" y="27"/>
                      </a:lnTo>
                      <a:lnTo>
                        <a:pt x="146" y="22"/>
                      </a:lnTo>
                      <a:lnTo>
                        <a:pt x="173" y="14"/>
                      </a:lnTo>
                      <a:lnTo>
                        <a:pt x="202" y="9"/>
                      </a:lnTo>
                      <a:lnTo>
                        <a:pt x="233" y="6"/>
                      </a:lnTo>
                      <a:lnTo>
                        <a:pt x="267" y="1"/>
                      </a:lnTo>
                      <a:lnTo>
                        <a:pt x="299" y="0"/>
                      </a:lnTo>
                      <a:lnTo>
                        <a:pt x="333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40" name="Freeform 11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846" y="790"/>
                  <a:ext cx="417" cy="114"/>
                </a:xfrm>
                <a:custGeom>
                  <a:avLst/>
                  <a:gdLst>
                    <a:gd name="T0" fmla="*/ 231 w 322"/>
                    <a:gd name="T1" fmla="*/ 0 h 115"/>
                    <a:gd name="T2" fmla="*/ 272 w 322"/>
                    <a:gd name="T3" fmla="*/ 1 h 115"/>
                    <a:gd name="T4" fmla="*/ 306 w 322"/>
                    <a:gd name="T5" fmla="*/ 7 h 115"/>
                    <a:gd name="T6" fmla="*/ 341 w 322"/>
                    <a:gd name="T7" fmla="*/ 12 h 115"/>
                    <a:gd name="T8" fmla="*/ 368 w 322"/>
                    <a:gd name="T9" fmla="*/ 21 h 115"/>
                    <a:gd name="T10" fmla="*/ 391 w 322"/>
                    <a:gd name="T11" fmla="*/ 29 h 115"/>
                    <a:gd name="T12" fmla="*/ 405 w 322"/>
                    <a:gd name="T13" fmla="*/ 40 h 115"/>
                    <a:gd name="T14" fmla="*/ 416 w 322"/>
                    <a:gd name="T15" fmla="*/ 51 h 115"/>
                    <a:gd name="T16" fmla="*/ 416 w 322"/>
                    <a:gd name="T17" fmla="*/ 61 h 115"/>
                    <a:gd name="T18" fmla="*/ 405 w 322"/>
                    <a:gd name="T19" fmla="*/ 72 h 115"/>
                    <a:gd name="T20" fmla="*/ 391 w 322"/>
                    <a:gd name="T21" fmla="*/ 83 h 115"/>
                    <a:gd name="T22" fmla="*/ 368 w 322"/>
                    <a:gd name="T23" fmla="*/ 92 h 115"/>
                    <a:gd name="T24" fmla="*/ 341 w 322"/>
                    <a:gd name="T25" fmla="*/ 99 h 115"/>
                    <a:gd name="T26" fmla="*/ 306 w 322"/>
                    <a:gd name="T27" fmla="*/ 106 h 115"/>
                    <a:gd name="T28" fmla="*/ 272 w 322"/>
                    <a:gd name="T29" fmla="*/ 109 h 115"/>
                    <a:gd name="T30" fmla="*/ 231 w 322"/>
                    <a:gd name="T31" fmla="*/ 113 h 115"/>
                    <a:gd name="T32" fmla="*/ 188 w 322"/>
                    <a:gd name="T33" fmla="*/ 113 h 115"/>
                    <a:gd name="T34" fmla="*/ 148 w 322"/>
                    <a:gd name="T35" fmla="*/ 109 h 115"/>
                    <a:gd name="T36" fmla="*/ 110 w 322"/>
                    <a:gd name="T37" fmla="*/ 106 h 115"/>
                    <a:gd name="T38" fmla="*/ 75 w 322"/>
                    <a:gd name="T39" fmla="*/ 99 h 115"/>
                    <a:gd name="T40" fmla="*/ 48 w 322"/>
                    <a:gd name="T41" fmla="*/ 92 h 115"/>
                    <a:gd name="T42" fmla="*/ 26 w 322"/>
                    <a:gd name="T43" fmla="*/ 83 h 115"/>
                    <a:gd name="T44" fmla="*/ 10 w 322"/>
                    <a:gd name="T45" fmla="*/ 72 h 115"/>
                    <a:gd name="T46" fmla="*/ 3 w 322"/>
                    <a:gd name="T47" fmla="*/ 61 h 115"/>
                    <a:gd name="T48" fmla="*/ 3 w 322"/>
                    <a:gd name="T49" fmla="*/ 51 h 115"/>
                    <a:gd name="T50" fmla="*/ 10 w 322"/>
                    <a:gd name="T51" fmla="*/ 40 h 115"/>
                    <a:gd name="T52" fmla="*/ 26 w 322"/>
                    <a:gd name="T53" fmla="*/ 29 h 115"/>
                    <a:gd name="T54" fmla="*/ 48 w 322"/>
                    <a:gd name="T55" fmla="*/ 21 h 115"/>
                    <a:gd name="T56" fmla="*/ 75 w 322"/>
                    <a:gd name="T57" fmla="*/ 12 h 115"/>
                    <a:gd name="T58" fmla="*/ 110 w 322"/>
                    <a:gd name="T59" fmla="*/ 7 h 115"/>
                    <a:gd name="T60" fmla="*/ 148 w 322"/>
                    <a:gd name="T61" fmla="*/ 1 h 115"/>
                    <a:gd name="T62" fmla="*/ 188 w 322"/>
                    <a:gd name="T63" fmla="*/ 0 h 11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22" h="115">
                      <a:moveTo>
                        <a:pt x="161" y="0"/>
                      </a:moveTo>
                      <a:lnTo>
                        <a:pt x="178" y="0"/>
                      </a:lnTo>
                      <a:lnTo>
                        <a:pt x="193" y="1"/>
                      </a:lnTo>
                      <a:lnTo>
                        <a:pt x="210" y="1"/>
                      </a:lnTo>
                      <a:lnTo>
                        <a:pt x="223" y="4"/>
                      </a:lnTo>
                      <a:lnTo>
                        <a:pt x="236" y="7"/>
                      </a:lnTo>
                      <a:lnTo>
                        <a:pt x="250" y="8"/>
                      </a:lnTo>
                      <a:lnTo>
                        <a:pt x="263" y="12"/>
                      </a:lnTo>
                      <a:lnTo>
                        <a:pt x="274" y="16"/>
                      </a:lnTo>
                      <a:lnTo>
                        <a:pt x="284" y="21"/>
                      </a:lnTo>
                      <a:lnTo>
                        <a:pt x="294" y="23"/>
                      </a:lnTo>
                      <a:lnTo>
                        <a:pt x="302" y="29"/>
                      </a:lnTo>
                      <a:lnTo>
                        <a:pt x="309" y="34"/>
                      </a:lnTo>
                      <a:lnTo>
                        <a:pt x="313" y="40"/>
                      </a:lnTo>
                      <a:lnTo>
                        <a:pt x="318" y="45"/>
                      </a:lnTo>
                      <a:lnTo>
                        <a:pt x="321" y="51"/>
                      </a:lnTo>
                      <a:lnTo>
                        <a:pt x="321" y="56"/>
                      </a:lnTo>
                      <a:lnTo>
                        <a:pt x="321" y="62"/>
                      </a:lnTo>
                      <a:lnTo>
                        <a:pt x="318" y="67"/>
                      </a:lnTo>
                      <a:lnTo>
                        <a:pt x="313" y="73"/>
                      </a:lnTo>
                      <a:lnTo>
                        <a:pt x="309" y="78"/>
                      </a:lnTo>
                      <a:lnTo>
                        <a:pt x="302" y="84"/>
                      </a:lnTo>
                      <a:lnTo>
                        <a:pt x="294" y="89"/>
                      </a:lnTo>
                      <a:lnTo>
                        <a:pt x="284" y="93"/>
                      </a:lnTo>
                      <a:lnTo>
                        <a:pt x="274" y="96"/>
                      </a:lnTo>
                      <a:lnTo>
                        <a:pt x="263" y="100"/>
                      </a:lnTo>
                      <a:lnTo>
                        <a:pt x="250" y="104"/>
                      </a:lnTo>
                      <a:lnTo>
                        <a:pt x="236" y="107"/>
                      </a:lnTo>
                      <a:lnTo>
                        <a:pt x="223" y="109"/>
                      </a:lnTo>
                      <a:lnTo>
                        <a:pt x="210" y="110"/>
                      </a:lnTo>
                      <a:lnTo>
                        <a:pt x="193" y="113"/>
                      </a:lnTo>
                      <a:lnTo>
                        <a:pt x="178" y="114"/>
                      </a:lnTo>
                      <a:lnTo>
                        <a:pt x="161" y="114"/>
                      </a:lnTo>
                      <a:lnTo>
                        <a:pt x="145" y="114"/>
                      </a:lnTo>
                      <a:lnTo>
                        <a:pt x="129" y="113"/>
                      </a:lnTo>
                      <a:lnTo>
                        <a:pt x="114" y="110"/>
                      </a:lnTo>
                      <a:lnTo>
                        <a:pt x="98" y="109"/>
                      </a:lnTo>
                      <a:lnTo>
                        <a:pt x="85" y="107"/>
                      </a:lnTo>
                      <a:lnTo>
                        <a:pt x="71" y="104"/>
                      </a:lnTo>
                      <a:lnTo>
                        <a:pt x="58" y="100"/>
                      </a:lnTo>
                      <a:lnTo>
                        <a:pt x="49" y="96"/>
                      </a:lnTo>
                      <a:lnTo>
                        <a:pt x="37" y="93"/>
                      </a:lnTo>
                      <a:lnTo>
                        <a:pt x="29" y="89"/>
                      </a:lnTo>
                      <a:lnTo>
                        <a:pt x="20" y="84"/>
                      </a:lnTo>
                      <a:lnTo>
                        <a:pt x="13" y="78"/>
                      </a:lnTo>
                      <a:lnTo>
                        <a:pt x="8" y="73"/>
                      </a:lnTo>
                      <a:lnTo>
                        <a:pt x="4" y="67"/>
                      </a:lnTo>
                      <a:lnTo>
                        <a:pt x="2" y="62"/>
                      </a:lnTo>
                      <a:lnTo>
                        <a:pt x="0" y="56"/>
                      </a:lnTo>
                      <a:lnTo>
                        <a:pt x="2" y="51"/>
                      </a:lnTo>
                      <a:lnTo>
                        <a:pt x="4" y="45"/>
                      </a:lnTo>
                      <a:lnTo>
                        <a:pt x="8" y="40"/>
                      </a:lnTo>
                      <a:lnTo>
                        <a:pt x="13" y="34"/>
                      </a:lnTo>
                      <a:lnTo>
                        <a:pt x="20" y="29"/>
                      </a:lnTo>
                      <a:lnTo>
                        <a:pt x="29" y="23"/>
                      </a:lnTo>
                      <a:lnTo>
                        <a:pt x="37" y="21"/>
                      </a:lnTo>
                      <a:lnTo>
                        <a:pt x="49" y="16"/>
                      </a:lnTo>
                      <a:lnTo>
                        <a:pt x="58" y="12"/>
                      </a:lnTo>
                      <a:lnTo>
                        <a:pt x="71" y="8"/>
                      </a:lnTo>
                      <a:lnTo>
                        <a:pt x="85" y="7"/>
                      </a:lnTo>
                      <a:lnTo>
                        <a:pt x="98" y="4"/>
                      </a:lnTo>
                      <a:lnTo>
                        <a:pt x="114" y="1"/>
                      </a:lnTo>
                      <a:lnTo>
                        <a:pt x="129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41" name="Freeform 12"/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846" y="790"/>
                  <a:ext cx="417" cy="62"/>
                </a:xfrm>
                <a:custGeom>
                  <a:avLst/>
                  <a:gdLst>
                    <a:gd name="T0" fmla="*/ 404 w 322"/>
                    <a:gd name="T1" fmla="*/ 56 h 63"/>
                    <a:gd name="T2" fmla="*/ 391 w 322"/>
                    <a:gd name="T3" fmla="*/ 48 h 63"/>
                    <a:gd name="T4" fmla="*/ 373 w 322"/>
                    <a:gd name="T5" fmla="*/ 41 h 63"/>
                    <a:gd name="T6" fmla="*/ 350 w 322"/>
                    <a:gd name="T7" fmla="*/ 36 h 63"/>
                    <a:gd name="T8" fmla="*/ 324 w 322"/>
                    <a:gd name="T9" fmla="*/ 31 h 63"/>
                    <a:gd name="T10" fmla="*/ 294 w 322"/>
                    <a:gd name="T11" fmla="*/ 27 h 63"/>
                    <a:gd name="T12" fmla="*/ 262 w 322"/>
                    <a:gd name="T13" fmla="*/ 23 h 63"/>
                    <a:gd name="T14" fmla="*/ 225 w 322"/>
                    <a:gd name="T15" fmla="*/ 22 h 63"/>
                    <a:gd name="T16" fmla="*/ 190 w 322"/>
                    <a:gd name="T17" fmla="*/ 22 h 63"/>
                    <a:gd name="T18" fmla="*/ 154 w 322"/>
                    <a:gd name="T19" fmla="*/ 23 h 63"/>
                    <a:gd name="T20" fmla="*/ 120 w 322"/>
                    <a:gd name="T21" fmla="*/ 27 h 63"/>
                    <a:gd name="T22" fmla="*/ 91 w 322"/>
                    <a:gd name="T23" fmla="*/ 31 h 63"/>
                    <a:gd name="T24" fmla="*/ 63 w 322"/>
                    <a:gd name="T25" fmla="*/ 36 h 63"/>
                    <a:gd name="T26" fmla="*/ 40 w 322"/>
                    <a:gd name="T27" fmla="*/ 41 h 63"/>
                    <a:gd name="T28" fmla="*/ 23 w 322"/>
                    <a:gd name="T29" fmla="*/ 48 h 63"/>
                    <a:gd name="T30" fmla="*/ 10 w 322"/>
                    <a:gd name="T31" fmla="*/ 58 h 63"/>
                    <a:gd name="T32" fmla="*/ 4 w 322"/>
                    <a:gd name="T33" fmla="*/ 60 h 63"/>
                    <a:gd name="T34" fmla="*/ 0 w 322"/>
                    <a:gd name="T35" fmla="*/ 53 h 63"/>
                    <a:gd name="T36" fmla="*/ 0 w 322"/>
                    <a:gd name="T37" fmla="*/ 46 h 63"/>
                    <a:gd name="T38" fmla="*/ 8 w 322"/>
                    <a:gd name="T39" fmla="*/ 36 h 63"/>
                    <a:gd name="T40" fmla="*/ 25 w 322"/>
                    <a:gd name="T41" fmla="*/ 27 h 63"/>
                    <a:gd name="T42" fmla="*/ 48 w 322"/>
                    <a:gd name="T43" fmla="*/ 18 h 63"/>
                    <a:gd name="T44" fmla="*/ 75 w 322"/>
                    <a:gd name="T45" fmla="*/ 11 h 63"/>
                    <a:gd name="T46" fmla="*/ 110 w 322"/>
                    <a:gd name="T47" fmla="*/ 6 h 63"/>
                    <a:gd name="T48" fmla="*/ 144 w 322"/>
                    <a:gd name="T49" fmla="*/ 1 h 63"/>
                    <a:gd name="T50" fmla="*/ 188 w 322"/>
                    <a:gd name="T51" fmla="*/ 0 h 63"/>
                    <a:gd name="T52" fmla="*/ 231 w 322"/>
                    <a:gd name="T53" fmla="*/ 0 h 63"/>
                    <a:gd name="T54" fmla="*/ 268 w 322"/>
                    <a:gd name="T55" fmla="*/ 1 h 63"/>
                    <a:gd name="T56" fmla="*/ 306 w 322"/>
                    <a:gd name="T57" fmla="*/ 6 h 63"/>
                    <a:gd name="T58" fmla="*/ 338 w 322"/>
                    <a:gd name="T59" fmla="*/ 10 h 63"/>
                    <a:gd name="T60" fmla="*/ 368 w 322"/>
                    <a:gd name="T61" fmla="*/ 16 h 63"/>
                    <a:gd name="T62" fmla="*/ 391 w 322"/>
                    <a:gd name="T63" fmla="*/ 25 h 63"/>
                    <a:gd name="T64" fmla="*/ 405 w 322"/>
                    <a:gd name="T65" fmla="*/ 33 h 63"/>
                    <a:gd name="T66" fmla="*/ 413 w 322"/>
                    <a:gd name="T67" fmla="*/ 45 h 63"/>
                    <a:gd name="T68" fmla="*/ 416 w 322"/>
                    <a:gd name="T69" fmla="*/ 53 h 63"/>
                    <a:gd name="T70" fmla="*/ 412 w 322"/>
                    <a:gd name="T71" fmla="*/ 60 h 6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22" h="63">
                      <a:moveTo>
                        <a:pt x="317" y="62"/>
                      </a:moveTo>
                      <a:lnTo>
                        <a:pt x="312" y="57"/>
                      </a:lnTo>
                      <a:lnTo>
                        <a:pt x="308" y="53"/>
                      </a:lnTo>
                      <a:lnTo>
                        <a:pt x="302" y="49"/>
                      </a:lnTo>
                      <a:lnTo>
                        <a:pt x="294" y="47"/>
                      </a:lnTo>
                      <a:lnTo>
                        <a:pt x="288" y="42"/>
                      </a:lnTo>
                      <a:lnTo>
                        <a:pt x="280" y="39"/>
                      </a:lnTo>
                      <a:lnTo>
                        <a:pt x="270" y="37"/>
                      </a:lnTo>
                      <a:lnTo>
                        <a:pt x="260" y="32"/>
                      </a:lnTo>
                      <a:lnTo>
                        <a:pt x="250" y="32"/>
                      </a:lnTo>
                      <a:lnTo>
                        <a:pt x="239" y="28"/>
                      </a:lnTo>
                      <a:lnTo>
                        <a:pt x="227" y="27"/>
                      </a:lnTo>
                      <a:lnTo>
                        <a:pt x="214" y="25"/>
                      </a:lnTo>
                      <a:lnTo>
                        <a:pt x="202" y="23"/>
                      </a:lnTo>
                      <a:lnTo>
                        <a:pt x="188" y="22"/>
                      </a:lnTo>
                      <a:lnTo>
                        <a:pt x="174" y="22"/>
                      </a:lnTo>
                      <a:lnTo>
                        <a:pt x="161" y="22"/>
                      </a:lnTo>
                      <a:lnTo>
                        <a:pt x="147" y="22"/>
                      </a:lnTo>
                      <a:lnTo>
                        <a:pt x="133" y="22"/>
                      </a:lnTo>
                      <a:lnTo>
                        <a:pt x="119" y="23"/>
                      </a:lnTo>
                      <a:lnTo>
                        <a:pt x="106" y="25"/>
                      </a:lnTo>
                      <a:lnTo>
                        <a:pt x="93" y="27"/>
                      </a:lnTo>
                      <a:lnTo>
                        <a:pt x="81" y="28"/>
                      </a:lnTo>
                      <a:lnTo>
                        <a:pt x="70" y="32"/>
                      </a:lnTo>
                      <a:lnTo>
                        <a:pt x="60" y="33"/>
                      </a:lnTo>
                      <a:lnTo>
                        <a:pt x="49" y="37"/>
                      </a:lnTo>
                      <a:lnTo>
                        <a:pt x="40" y="39"/>
                      </a:lnTo>
                      <a:lnTo>
                        <a:pt x="31" y="42"/>
                      </a:lnTo>
                      <a:lnTo>
                        <a:pt x="25" y="47"/>
                      </a:lnTo>
                      <a:lnTo>
                        <a:pt x="18" y="49"/>
                      </a:lnTo>
                      <a:lnTo>
                        <a:pt x="12" y="54"/>
                      </a:lnTo>
                      <a:lnTo>
                        <a:pt x="8" y="59"/>
                      </a:lnTo>
                      <a:lnTo>
                        <a:pt x="4" y="62"/>
                      </a:lnTo>
                      <a:lnTo>
                        <a:pt x="3" y="61"/>
                      </a:lnTo>
                      <a:lnTo>
                        <a:pt x="2" y="57"/>
                      </a:lnTo>
                      <a:lnTo>
                        <a:pt x="0" y="54"/>
                      </a:lnTo>
                      <a:lnTo>
                        <a:pt x="0" y="52"/>
                      </a:lnTo>
                      <a:lnTo>
                        <a:pt x="0" y="47"/>
                      </a:lnTo>
                      <a:lnTo>
                        <a:pt x="3" y="40"/>
                      </a:lnTo>
                      <a:lnTo>
                        <a:pt x="6" y="37"/>
                      </a:lnTo>
                      <a:lnTo>
                        <a:pt x="12" y="32"/>
                      </a:lnTo>
                      <a:lnTo>
                        <a:pt x="19" y="27"/>
                      </a:lnTo>
                      <a:lnTo>
                        <a:pt x="27" y="23"/>
                      </a:lnTo>
                      <a:lnTo>
                        <a:pt x="37" y="18"/>
                      </a:lnTo>
                      <a:lnTo>
                        <a:pt x="46" y="15"/>
                      </a:lnTo>
                      <a:lnTo>
                        <a:pt x="58" y="11"/>
                      </a:lnTo>
                      <a:lnTo>
                        <a:pt x="71" y="9"/>
                      </a:lnTo>
                      <a:lnTo>
                        <a:pt x="85" y="6"/>
                      </a:lnTo>
                      <a:lnTo>
                        <a:pt x="98" y="5"/>
                      </a:lnTo>
                      <a:lnTo>
                        <a:pt x="111" y="1"/>
                      </a:lnTo>
                      <a:lnTo>
                        <a:pt x="128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  <a:lnTo>
                        <a:pt x="178" y="0"/>
                      </a:lnTo>
                      <a:lnTo>
                        <a:pt x="192" y="1"/>
                      </a:lnTo>
                      <a:lnTo>
                        <a:pt x="207" y="1"/>
                      </a:lnTo>
                      <a:lnTo>
                        <a:pt x="223" y="3"/>
                      </a:lnTo>
                      <a:lnTo>
                        <a:pt x="236" y="6"/>
                      </a:lnTo>
                      <a:lnTo>
                        <a:pt x="250" y="8"/>
                      </a:lnTo>
                      <a:lnTo>
                        <a:pt x="261" y="10"/>
                      </a:lnTo>
                      <a:lnTo>
                        <a:pt x="274" y="14"/>
                      </a:lnTo>
                      <a:lnTo>
                        <a:pt x="284" y="16"/>
                      </a:lnTo>
                      <a:lnTo>
                        <a:pt x="294" y="22"/>
                      </a:lnTo>
                      <a:lnTo>
                        <a:pt x="302" y="25"/>
                      </a:lnTo>
                      <a:lnTo>
                        <a:pt x="308" y="30"/>
                      </a:lnTo>
                      <a:lnTo>
                        <a:pt x="313" y="34"/>
                      </a:lnTo>
                      <a:lnTo>
                        <a:pt x="317" y="40"/>
                      </a:lnTo>
                      <a:lnTo>
                        <a:pt x="319" y="46"/>
                      </a:lnTo>
                      <a:lnTo>
                        <a:pt x="321" y="52"/>
                      </a:lnTo>
                      <a:lnTo>
                        <a:pt x="321" y="54"/>
                      </a:lnTo>
                      <a:lnTo>
                        <a:pt x="319" y="57"/>
                      </a:lnTo>
                      <a:lnTo>
                        <a:pt x="318" y="61"/>
                      </a:lnTo>
                      <a:lnTo>
                        <a:pt x="317" y="62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36" name="Rectangle 13"/>
              <p:cNvSpPr>
                <a:spLocks noChangeArrowheads="1"/>
              </p:cNvSpPr>
              <p:nvPr/>
            </p:nvSpPr>
            <p:spPr bwMode="auto">
              <a:xfrm>
                <a:off x="2109" y="3657"/>
                <a:ext cx="1497" cy="363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de-DE" sz="1800" b="1">
                    <a:solidFill>
                      <a:schemeClr val="bg1"/>
                    </a:solidFill>
                  </a:rPr>
                  <a:t>Quellsystem</a:t>
                </a:r>
              </a:p>
            </p:txBody>
          </p:sp>
        </p:grpSp>
        <p:grpSp>
          <p:nvGrpSpPr>
            <p:cNvPr id="43016" name="Group 14"/>
            <p:cNvGrpSpPr>
              <a:grpSpLocks/>
            </p:cNvGrpSpPr>
            <p:nvPr/>
          </p:nvGrpSpPr>
          <p:grpSpPr bwMode="auto">
            <a:xfrm>
              <a:off x="2109" y="2478"/>
              <a:ext cx="1927" cy="635"/>
              <a:chOff x="2109" y="2478"/>
              <a:chExt cx="1927" cy="635"/>
            </a:xfrm>
          </p:grpSpPr>
          <p:grpSp>
            <p:nvGrpSpPr>
              <p:cNvPr id="43028" name="Group 15"/>
              <p:cNvGrpSpPr>
                <a:grpSpLocks/>
              </p:cNvGrpSpPr>
              <p:nvPr/>
            </p:nvGrpSpPr>
            <p:grpSpPr bwMode="auto">
              <a:xfrm>
                <a:off x="3288" y="2478"/>
                <a:ext cx="748" cy="498"/>
                <a:chOff x="1622" y="726"/>
                <a:chExt cx="868" cy="764"/>
              </a:xfrm>
            </p:grpSpPr>
            <p:sp>
              <p:nvSpPr>
                <p:cNvPr id="43030" name="Freeform 16"/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1741" y="846"/>
                  <a:ext cx="749" cy="644"/>
                </a:xfrm>
                <a:custGeom>
                  <a:avLst/>
                  <a:gdLst>
                    <a:gd name="T0" fmla="*/ 0 w 575"/>
                    <a:gd name="T1" fmla="*/ 0 h 651"/>
                    <a:gd name="T2" fmla="*/ 748 w 575"/>
                    <a:gd name="T3" fmla="*/ 0 h 651"/>
                    <a:gd name="T4" fmla="*/ 748 w 575"/>
                    <a:gd name="T5" fmla="*/ 520 h 651"/>
                    <a:gd name="T6" fmla="*/ 744 w 575"/>
                    <a:gd name="T7" fmla="*/ 534 h 651"/>
                    <a:gd name="T8" fmla="*/ 737 w 575"/>
                    <a:gd name="T9" fmla="*/ 547 h 651"/>
                    <a:gd name="T10" fmla="*/ 726 w 575"/>
                    <a:gd name="T11" fmla="*/ 558 h 651"/>
                    <a:gd name="T12" fmla="*/ 713 w 575"/>
                    <a:gd name="T13" fmla="*/ 568 h 651"/>
                    <a:gd name="T14" fmla="*/ 693 w 575"/>
                    <a:gd name="T15" fmla="*/ 578 h 651"/>
                    <a:gd name="T16" fmla="*/ 671 w 575"/>
                    <a:gd name="T17" fmla="*/ 590 h 651"/>
                    <a:gd name="T18" fmla="*/ 647 w 575"/>
                    <a:gd name="T19" fmla="*/ 598 h 651"/>
                    <a:gd name="T20" fmla="*/ 619 w 575"/>
                    <a:gd name="T21" fmla="*/ 607 h 651"/>
                    <a:gd name="T22" fmla="*/ 589 w 575"/>
                    <a:gd name="T23" fmla="*/ 615 h 651"/>
                    <a:gd name="T24" fmla="*/ 555 w 575"/>
                    <a:gd name="T25" fmla="*/ 622 h 651"/>
                    <a:gd name="T26" fmla="*/ 518 w 575"/>
                    <a:gd name="T27" fmla="*/ 628 h 651"/>
                    <a:gd name="T28" fmla="*/ 482 w 575"/>
                    <a:gd name="T29" fmla="*/ 634 h 651"/>
                    <a:gd name="T30" fmla="*/ 442 w 575"/>
                    <a:gd name="T31" fmla="*/ 637 h 651"/>
                    <a:gd name="T32" fmla="*/ 401 w 575"/>
                    <a:gd name="T33" fmla="*/ 642 h 651"/>
                    <a:gd name="T34" fmla="*/ 357 w 575"/>
                    <a:gd name="T35" fmla="*/ 643 h 651"/>
                    <a:gd name="T36" fmla="*/ 314 w 575"/>
                    <a:gd name="T37" fmla="*/ 643 h 651"/>
                    <a:gd name="T38" fmla="*/ 290 w 575"/>
                    <a:gd name="T39" fmla="*/ 643 h 651"/>
                    <a:gd name="T40" fmla="*/ 268 w 575"/>
                    <a:gd name="T41" fmla="*/ 643 h 651"/>
                    <a:gd name="T42" fmla="*/ 249 w 575"/>
                    <a:gd name="T43" fmla="*/ 643 h 651"/>
                    <a:gd name="T44" fmla="*/ 225 w 575"/>
                    <a:gd name="T45" fmla="*/ 642 h 651"/>
                    <a:gd name="T46" fmla="*/ 206 w 575"/>
                    <a:gd name="T47" fmla="*/ 637 h 651"/>
                    <a:gd name="T48" fmla="*/ 184 w 575"/>
                    <a:gd name="T49" fmla="*/ 637 h 651"/>
                    <a:gd name="T50" fmla="*/ 163 w 575"/>
                    <a:gd name="T51" fmla="*/ 636 h 651"/>
                    <a:gd name="T52" fmla="*/ 142 w 575"/>
                    <a:gd name="T53" fmla="*/ 633 h 651"/>
                    <a:gd name="T54" fmla="*/ 125 w 575"/>
                    <a:gd name="T55" fmla="*/ 631 h 651"/>
                    <a:gd name="T56" fmla="*/ 106 w 575"/>
                    <a:gd name="T57" fmla="*/ 625 h 651"/>
                    <a:gd name="T58" fmla="*/ 87 w 575"/>
                    <a:gd name="T59" fmla="*/ 624 h 651"/>
                    <a:gd name="T60" fmla="*/ 68 w 575"/>
                    <a:gd name="T61" fmla="*/ 619 h 651"/>
                    <a:gd name="T62" fmla="*/ 49 w 575"/>
                    <a:gd name="T63" fmla="*/ 615 h 651"/>
                    <a:gd name="T64" fmla="*/ 34 w 575"/>
                    <a:gd name="T65" fmla="*/ 612 h 651"/>
                    <a:gd name="T66" fmla="*/ 16 w 575"/>
                    <a:gd name="T67" fmla="*/ 607 h 651"/>
                    <a:gd name="T68" fmla="*/ 1 w 575"/>
                    <a:gd name="T69" fmla="*/ 601 h 651"/>
                    <a:gd name="T70" fmla="*/ 0 w 575"/>
                    <a:gd name="T71" fmla="*/ 0 h 65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575" h="651">
                      <a:moveTo>
                        <a:pt x="0" y="0"/>
                      </a:moveTo>
                      <a:lnTo>
                        <a:pt x="574" y="0"/>
                      </a:lnTo>
                      <a:lnTo>
                        <a:pt x="574" y="526"/>
                      </a:lnTo>
                      <a:lnTo>
                        <a:pt x="571" y="540"/>
                      </a:lnTo>
                      <a:lnTo>
                        <a:pt x="566" y="553"/>
                      </a:lnTo>
                      <a:lnTo>
                        <a:pt x="557" y="564"/>
                      </a:lnTo>
                      <a:lnTo>
                        <a:pt x="547" y="574"/>
                      </a:lnTo>
                      <a:lnTo>
                        <a:pt x="532" y="584"/>
                      </a:lnTo>
                      <a:lnTo>
                        <a:pt x="515" y="596"/>
                      </a:lnTo>
                      <a:lnTo>
                        <a:pt x="497" y="605"/>
                      </a:lnTo>
                      <a:lnTo>
                        <a:pt x="475" y="614"/>
                      </a:lnTo>
                      <a:lnTo>
                        <a:pt x="452" y="622"/>
                      </a:lnTo>
                      <a:lnTo>
                        <a:pt x="426" y="629"/>
                      </a:lnTo>
                      <a:lnTo>
                        <a:pt x="398" y="635"/>
                      </a:lnTo>
                      <a:lnTo>
                        <a:pt x="370" y="641"/>
                      </a:lnTo>
                      <a:lnTo>
                        <a:pt x="339" y="644"/>
                      </a:lnTo>
                      <a:lnTo>
                        <a:pt x="308" y="649"/>
                      </a:lnTo>
                      <a:lnTo>
                        <a:pt x="274" y="650"/>
                      </a:lnTo>
                      <a:lnTo>
                        <a:pt x="241" y="650"/>
                      </a:lnTo>
                      <a:lnTo>
                        <a:pt x="223" y="650"/>
                      </a:lnTo>
                      <a:lnTo>
                        <a:pt x="206" y="650"/>
                      </a:lnTo>
                      <a:lnTo>
                        <a:pt x="191" y="650"/>
                      </a:lnTo>
                      <a:lnTo>
                        <a:pt x="173" y="649"/>
                      </a:lnTo>
                      <a:lnTo>
                        <a:pt x="158" y="644"/>
                      </a:lnTo>
                      <a:lnTo>
                        <a:pt x="141" y="644"/>
                      </a:lnTo>
                      <a:lnTo>
                        <a:pt x="125" y="643"/>
                      </a:lnTo>
                      <a:lnTo>
                        <a:pt x="109" y="640"/>
                      </a:lnTo>
                      <a:lnTo>
                        <a:pt x="96" y="638"/>
                      </a:lnTo>
                      <a:lnTo>
                        <a:pt x="81" y="632"/>
                      </a:lnTo>
                      <a:lnTo>
                        <a:pt x="67" y="631"/>
                      </a:lnTo>
                      <a:lnTo>
                        <a:pt x="52" y="626"/>
                      </a:lnTo>
                      <a:lnTo>
                        <a:pt x="38" y="622"/>
                      </a:lnTo>
                      <a:lnTo>
                        <a:pt x="26" y="619"/>
                      </a:lnTo>
                      <a:lnTo>
                        <a:pt x="12" y="614"/>
                      </a:lnTo>
                      <a:lnTo>
                        <a:pt x="1" y="60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1" name="Freeform 17"/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1622" y="846"/>
                  <a:ext cx="227" cy="604"/>
                </a:xfrm>
                <a:custGeom>
                  <a:avLst/>
                  <a:gdLst>
                    <a:gd name="T0" fmla="*/ 219 w 90"/>
                    <a:gd name="T1" fmla="*/ 0 h 610"/>
                    <a:gd name="T2" fmla="*/ 224 w 90"/>
                    <a:gd name="T3" fmla="*/ 603 h 610"/>
                    <a:gd name="T4" fmla="*/ 174 w 90"/>
                    <a:gd name="T5" fmla="*/ 596 h 610"/>
                    <a:gd name="T6" fmla="*/ 129 w 90"/>
                    <a:gd name="T7" fmla="*/ 585 h 610"/>
                    <a:gd name="T8" fmla="*/ 93 w 90"/>
                    <a:gd name="T9" fmla="*/ 576 h 610"/>
                    <a:gd name="T10" fmla="*/ 61 w 90"/>
                    <a:gd name="T11" fmla="*/ 566 h 610"/>
                    <a:gd name="T12" fmla="*/ 33 w 90"/>
                    <a:gd name="T13" fmla="*/ 555 h 610"/>
                    <a:gd name="T14" fmla="*/ 13 w 90"/>
                    <a:gd name="T15" fmla="*/ 546 h 610"/>
                    <a:gd name="T16" fmla="*/ 3 w 90"/>
                    <a:gd name="T17" fmla="*/ 536 h 610"/>
                    <a:gd name="T18" fmla="*/ 0 w 90"/>
                    <a:gd name="T19" fmla="*/ 522 h 610"/>
                    <a:gd name="T20" fmla="*/ 0 w 90"/>
                    <a:gd name="T21" fmla="*/ 0 h 610"/>
                    <a:gd name="T22" fmla="*/ 219 w 90"/>
                    <a:gd name="T23" fmla="*/ 0 h 61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90" h="610">
                      <a:moveTo>
                        <a:pt x="87" y="0"/>
                      </a:moveTo>
                      <a:lnTo>
                        <a:pt x="89" y="609"/>
                      </a:lnTo>
                      <a:lnTo>
                        <a:pt x="69" y="602"/>
                      </a:lnTo>
                      <a:lnTo>
                        <a:pt x="51" y="591"/>
                      </a:lnTo>
                      <a:lnTo>
                        <a:pt x="37" y="582"/>
                      </a:lnTo>
                      <a:lnTo>
                        <a:pt x="24" y="572"/>
                      </a:lnTo>
                      <a:lnTo>
                        <a:pt x="13" y="561"/>
                      </a:lnTo>
                      <a:lnTo>
                        <a:pt x="5" y="551"/>
                      </a:lnTo>
                      <a:lnTo>
                        <a:pt x="1" y="541"/>
                      </a:lnTo>
                      <a:lnTo>
                        <a:pt x="0" y="527"/>
                      </a:lnTo>
                      <a:lnTo>
                        <a:pt x="0" y="0"/>
                      </a:lnTo>
                      <a:lnTo>
                        <a:pt x="87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2" name="Freeform 18"/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1622" y="726"/>
                  <a:ext cx="868" cy="242"/>
                </a:xfrm>
                <a:custGeom>
                  <a:avLst/>
                  <a:gdLst>
                    <a:gd name="T0" fmla="*/ 477 w 666"/>
                    <a:gd name="T1" fmla="*/ 0 h 244"/>
                    <a:gd name="T2" fmla="*/ 560 w 666"/>
                    <a:gd name="T3" fmla="*/ 6 h 244"/>
                    <a:gd name="T4" fmla="*/ 640 w 666"/>
                    <a:gd name="T5" fmla="*/ 14 h 244"/>
                    <a:gd name="T6" fmla="*/ 708 w 666"/>
                    <a:gd name="T7" fmla="*/ 27 h 244"/>
                    <a:gd name="T8" fmla="*/ 766 w 666"/>
                    <a:gd name="T9" fmla="*/ 45 h 244"/>
                    <a:gd name="T10" fmla="*/ 813 w 666"/>
                    <a:gd name="T11" fmla="*/ 63 h 244"/>
                    <a:gd name="T12" fmla="*/ 847 w 666"/>
                    <a:gd name="T13" fmla="*/ 84 h 244"/>
                    <a:gd name="T14" fmla="*/ 864 w 666"/>
                    <a:gd name="T15" fmla="*/ 109 h 244"/>
                    <a:gd name="T16" fmla="*/ 864 w 666"/>
                    <a:gd name="T17" fmla="*/ 132 h 244"/>
                    <a:gd name="T18" fmla="*/ 847 w 666"/>
                    <a:gd name="T19" fmla="*/ 157 h 244"/>
                    <a:gd name="T20" fmla="*/ 813 w 666"/>
                    <a:gd name="T21" fmla="*/ 178 h 244"/>
                    <a:gd name="T22" fmla="*/ 766 w 666"/>
                    <a:gd name="T23" fmla="*/ 196 h 244"/>
                    <a:gd name="T24" fmla="*/ 708 w 666"/>
                    <a:gd name="T25" fmla="*/ 214 h 244"/>
                    <a:gd name="T26" fmla="*/ 640 w 666"/>
                    <a:gd name="T27" fmla="*/ 225 h 244"/>
                    <a:gd name="T28" fmla="*/ 560 w 666"/>
                    <a:gd name="T29" fmla="*/ 235 h 244"/>
                    <a:gd name="T30" fmla="*/ 477 w 666"/>
                    <a:gd name="T31" fmla="*/ 241 h 244"/>
                    <a:gd name="T32" fmla="*/ 390 w 666"/>
                    <a:gd name="T33" fmla="*/ 241 h 244"/>
                    <a:gd name="T34" fmla="*/ 304 w 666"/>
                    <a:gd name="T35" fmla="*/ 235 h 244"/>
                    <a:gd name="T36" fmla="*/ 225 w 666"/>
                    <a:gd name="T37" fmla="*/ 225 h 244"/>
                    <a:gd name="T38" fmla="*/ 156 w 666"/>
                    <a:gd name="T39" fmla="*/ 214 h 244"/>
                    <a:gd name="T40" fmla="*/ 98 w 666"/>
                    <a:gd name="T41" fmla="*/ 196 h 244"/>
                    <a:gd name="T42" fmla="*/ 53 w 666"/>
                    <a:gd name="T43" fmla="*/ 178 h 244"/>
                    <a:gd name="T44" fmla="*/ 18 w 666"/>
                    <a:gd name="T45" fmla="*/ 157 h 244"/>
                    <a:gd name="T46" fmla="*/ 1 w 666"/>
                    <a:gd name="T47" fmla="*/ 132 h 244"/>
                    <a:gd name="T48" fmla="*/ 1 w 666"/>
                    <a:gd name="T49" fmla="*/ 109 h 244"/>
                    <a:gd name="T50" fmla="*/ 18 w 666"/>
                    <a:gd name="T51" fmla="*/ 84 h 244"/>
                    <a:gd name="T52" fmla="*/ 53 w 666"/>
                    <a:gd name="T53" fmla="*/ 63 h 244"/>
                    <a:gd name="T54" fmla="*/ 98 w 666"/>
                    <a:gd name="T55" fmla="*/ 45 h 244"/>
                    <a:gd name="T56" fmla="*/ 156 w 666"/>
                    <a:gd name="T57" fmla="*/ 27 h 244"/>
                    <a:gd name="T58" fmla="*/ 225 w 666"/>
                    <a:gd name="T59" fmla="*/ 14 h 244"/>
                    <a:gd name="T60" fmla="*/ 304 w 666"/>
                    <a:gd name="T61" fmla="*/ 6 h 244"/>
                    <a:gd name="T62" fmla="*/ 390 w 666"/>
                    <a:gd name="T63" fmla="*/ 0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666" h="244">
                      <a:moveTo>
                        <a:pt x="333" y="0"/>
                      </a:moveTo>
                      <a:lnTo>
                        <a:pt x="366" y="0"/>
                      </a:lnTo>
                      <a:lnTo>
                        <a:pt x="399" y="1"/>
                      </a:lnTo>
                      <a:lnTo>
                        <a:pt x="430" y="6"/>
                      </a:lnTo>
                      <a:lnTo>
                        <a:pt x="461" y="9"/>
                      </a:lnTo>
                      <a:lnTo>
                        <a:pt x="491" y="14"/>
                      </a:lnTo>
                      <a:lnTo>
                        <a:pt x="517" y="22"/>
                      </a:lnTo>
                      <a:lnTo>
                        <a:pt x="543" y="27"/>
                      </a:lnTo>
                      <a:lnTo>
                        <a:pt x="568" y="35"/>
                      </a:lnTo>
                      <a:lnTo>
                        <a:pt x="588" y="45"/>
                      </a:lnTo>
                      <a:lnTo>
                        <a:pt x="606" y="55"/>
                      </a:lnTo>
                      <a:lnTo>
                        <a:pt x="624" y="64"/>
                      </a:lnTo>
                      <a:lnTo>
                        <a:pt x="638" y="75"/>
                      </a:lnTo>
                      <a:lnTo>
                        <a:pt x="650" y="85"/>
                      </a:lnTo>
                      <a:lnTo>
                        <a:pt x="657" y="98"/>
                      </a:lnTo>
                      <a:lnTo>
                        <a:pt x="663" y="110"/>
                      </a:lnTo>
                      <a:lnTo>
                        <a:pt x="665" y="122"/>
                      </a:lnTo>
                      <a:lnTo>
                        <a:pt x="663" y="133"/>
                      </a:lnTo>
                      <a:lnTo>
                        <a:pt x="657" y="145"/>
                      </a:lnTo>
                      <a:lnTo>
                        <a:pt x="650" y="158"/>
                      </a:lnTo>
                      <a:lnTo>
                        <a:pt x="638" y="168"/>
                      </a:lnTo>
                      <a:lnTo>
                        <a:pt x="624" y="179"/>
                      </a:lnTo>
                      <a:lnTo>
                        <a:pt x="606" y="191"/>
                      </a:lnTo>
                      <a:lnTo>
                        <a:pt x="588" y="198"/>
                      </a:lnTo>
                      <a:lnTo>
                        <a:pt x="568" y="208"/>
                      </a:lnTo>
                      <a:lnTo>
                        <a:pt x="543" y="216"/>
                      </a:lnTo>
                      <a:lnTo>
                        <a:pt x="517" y="223"/>
                      </a:lnTo>
                      <a:lnTo>
                        <a:pt x="491" y="227"/>
                      </a:lnTo>
                      <a:lnTo>
                        <a:pt x="461" y="233"/>
                      </a:lnTo>
                      <a:lnTo>
                        <a:pt x="430" y="237"/>
                      </a:lnTo>
                      <a:lnTo>
                        <a:pt x="399" y="240"/>
                      </a:lnTo>
                      <a:lnTo>
                        <a:pt x="366" y="243"/>
                      </a:lnTo>
                      <a:lnTo>
                        <a:pt x="333" y="243"/>
                      </a:lnTo>
                      <a:lnTo>
                        <a:pt x="299" y="243"/>
                      </a:lnTo>
                      <a:lnTo>
                        <a:pt x="267" y="240"/>
                      </a:lnTo>
                      <a:lnTo>
                        <a:pt x="233" y="237"/>
                      </a:lnTo>
                      <a:lnTo>
                        <a:pt x="202" y="233"/>
                      </a:lnTo>
                      <a:lnTo>
                        <a:pt x="173" y="227"/>
                      </a:lnTo>
                      <a:lnTo>
                        <a:pt x="146" y="223"/>
                      </a:lnTo>
                      <a:lnTo>
                        <a:pt x="120" y="216"/>
                      </a:lnTo>
                      <a:lnTo>
                        <a:pt x="96" y="208"/>
                      </a:lnTo>
                      <a:lnTo>
                        <a:pt x="75" y="198"/>
                      </a:lnTo>
                      <a:lnTo>
                        <a:pt x="55" y="191"/>
                      </a:lnTo>
                      <a:lnTo>
                        <a:pt x="41" y="179"/>
                      </a:lnTo>
                      <a:lnTo>
                        <a:pt x="26" y="168"/>
                      </a:lnTo>
                      <a:lnTo>
                        <a:pt x="14" y="158"/>
                      </a:lnTo>
                      <a:lnTo>
                        <a:pt x="7" y="145"/>
                      </a:lnTo>
                      <a:lnTo>
                        <a:pt x="1" y="133"/>
                      </a:lnTo>
                      <a:lnTo>
                        <a:pt x="0" y="122"/>
                      </a:lnTo>
                      <a:lnTo>
                        <a:pt x="1" y="110"/>
                      </a:lnTo>
                      <a:lnTo>
                        <a:pt x="7" y="98"/>
                      </a:lnTo>
                      <a:lnTo>
                        <a:pt x="14" y="85"/>
                      </a:lnTo>
                      <a:lnTo>
                        <a:pt x="26" y="75"/>
                      </a:lnTo>
                      <a:lnTo>
                        <a:pt x="41" y="64"/>
                      </a:lnTo>
                      <a:lnTo>
                        <a:pt x="55" y="55"/>
                      </a:lnTo>
                      <a:lnTo>
                        <a:pt x="75" y="45"/>
                      </a:lnTo>
                      <a:lnTo>
                        <a:pt x="96" y="35"/>
                      </a:lnTo>
                      <a:lnTo>
                        <a:pt x="120" y="27"/>
                      </a:lnTo>
                      <a:lnTo>
                        <a:pt x="146" y="22"/>
                      </a:lnTo>
                      <a:lnTo>
                        <a:pt x="173" y="14"/>
                      </a:lnTo>
                      <a:lnTo>
                        <a:pt x="202" y="9"/>
                      </a:lnTo>
                      <a:lnTo>
                        <a:pt x="233" y="6"/>
                      </a:lnTo>
                      <a:lnTo>
                        <a:pt x="267" y="1"/>
                      </a:lnTo>
                      <a:lnTo>
                        <a:pt x="299" y="0"/>
                      </a:lnTo>
                      <a:lnTo>
                        <a:pt x="333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3" name="Freeform 19"/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1846" y="790"/>
                  <a:ext cx="417" cy="114"/>
                </a:xfrm>
                <a:custGeom>
                  <a:avLst/>
                  <a:gdLst>
                    <a:gd name="T0" fmla="*/ 231 w 322"/>
                    <a:gd name="T1" fmla="*/ 0 h 115"/>
                    <a:gd name="T2" fmla="*/ 272 w 322"/>
                    <a:gd name="T3" fmla="*/ 1 h 115"/>
                    <a:gd name="T4" fmla="*/ 306 w 322"/>
                    <a:gd name="T5" fmla="*/ 7 h 115"/>
                    <a:gd name="T6" fmla="*/ 341 w 322"/>
                    <a:gd name="T7" fmla="*/ 12 h 115"/>
                    <a:gd name="T8" fmla="*/ 368 w 322"/>
                    <a:gd name="T9" fmla="*/ 21 h 115"/>
                    <a:gd name="T10" fmla="*/ 391 w 322"/>
                    <a:gd name="T11" fmla="*/ 29 h 115"/>
                    <a:gd name="T12" fmla="*/ 405 w 322"/>
                    <a:gd name="T13" fmla="*/ 40 h 115"/>
                    <a:gd name="T14" fmla="*/ 416 w 322"/>
                    <a:gd name="T15" fmla="*/ 51 h 115"/>
                    <a:gd name="T16" fmla="*/ 416 w 322"/>
                    <a:gd name="T17" fmla="*/ 61 h 115"/>
                    <a:gd name="T18" fmla="*/ 405 w 322"/>
                    <a:gd name="T19" fmla="*/ 72 h 115"/>
                    <a:gd name="T20" fmla="*/ 391 w 322"/>
                    <a:gd name="T21" fmla="*/ 83 h 115"/>
                    <a:gd name="T22" fmla="*/ 368 w 322"/>
                    <a:gd name="T23" fmla="*/ 92 h 115"/>
                    <a:gd name="T24" fmla="*/ 341 w 322"/>
                    <a:gd name="T25" fmla="*/ 99 h 115"/>
                    <a:gd name="T26" fmla="*/ 306 w 322"/>
                    <a:gd name="T27" fmla="*/ 106 h 115"/>
                    <a:gd name="T28" fmla="*/ 272 w 322"/>
                    <a:gd name="T29" fmla="*/ 109 h 115"/>
                    <a:gd name="T30" fmla="*/ 231 w 322"/>
                    <a:gd name="T31" fmla="*/ 113 h 115"/>
                    <a:gd name="T32" fmla="*/ 188 w 322"/>
                    <a:gd name="T33" fmla="*/ 113 h 115"/>
                    <a:gd name="T34" fmla="*/ 148 w 322"/>
                    <a:gd name="T35" fmla="*/ 109 h 115"/>
                    <a:gd name="T36" fmla="*/ 110 w 322"/>
                    <a:gd name="T37" fmla="*/ 106 h 115"/>
                    <a:gd name="T38" fmla="*/ 75 w 322"/>
                    <a:gd name="T39" fmla="*/ 99 h 115"/>
                    <a:gd name="T40" fmla="*/ 48 w 322"/>
                    <a:gd name="T41" fmla="*/ 92 h 115"/>
                    <a:gd name="T42" fmla="*/ 26 w 322"/>
                    <a:gd name="T43" fmla="*/ 83 h 115"/>
                    <a:gd name="T44" fmla="*/ 10 w 322"/>
                    <a:gd name="T45" fmla="*/ 72 h 115"/>
                    <a:gd name="T46" fmla="*/ 3 w 322"/>
                    <a:gd name="T47" fmla="*/ 61 h 115"/>
                    <a:gd name="T48" fmla="*/ 3 w 322"/>
                    <a:gd name="T49" fmla="*/ 51 h 115"/>
                    <a:gd name="T50" fmla="*/ 10 w 322"/>
                    <a:gd name="T51" fmla="*/ 40 h 115"/>
                    <a:gd name="T52" fmla="*/ 26 w 322"/>
                    <a:gd name="T53" fmla="*/ 29 h 115"/>
                    <a:gd name="T54" fmla="*/ 48 w 322"/>
                    <a:gd name="T55" fmla="*/ 21 h 115"/>
                    <a:gd name="T56" fmla="*/ 75 w 322"/>
                    <a:gd name="T57" fmla="*/ 12 h 115"/>
                    <a:gd name="T58" fmla="*/ 110 w 322"/>
                    <a:gd name="T59" fmla="*/ 7 h 115"/>
                    <a:gd name="T60" fmla="*/ 148 w 322"/>
                    <a:gd name="T61" fmla="*/ 1 h 115"/>
                    <a:gd name="T62" fmla="*/ 188 w 322"/>
                    <a:gd name="T63" fmla="*/ 0 h 11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22" h="115">
                      <a:moveTo>
                        <a:pt x="161" y="0"/>
                      </a:moveTo>
                      <a:lnTo>
                        <a:pt x="178" y="0"/>
                      </a:lnTo>
                      <a:lnTo>
                        <a:pt x="193" y="1"/>
                      </a:lnTo>
                      <a:lnTo>
                        <a:pt x="210" y="1"/>
                      </a:lnTo>
                      <a:lnTo>
                        <a:pt x="223" y="4"/>
                      </a:lnTo>
                      <a:lnTo>
                        <a:pt x="236" y="7"/>
                      </a:lnTo>
                      <a:lnTo>
                        <a:pt x="250" y="8"/>
                      </a:lnTo>
                      <a:lnTo>
                        <a:pt x="263" y="12"/>
                      </a:lnTo>
                      <a:lnTo>
                        <a:pt x="274" y="16"/>
                      </a:lnTo>
                      <a:lnTo>
                        <a:pt x="284" y="21"/>
                      </a:lnTo>
                      <a:lnTo>
                        <a:pt x="294" y="23"/>
                      </a:lnTo>
                      <a:lnTo>
                        <a:pt x="302" y="29"/>
                      </a:lnTo>
                      <a:lnTo>
                        <a:pt x="309" y="34"/>
                      </a:lnTo>
                      <a:lnTo>
                        <a:pt x="313" y="40"/>
                      </a:lnTo>
                      <a:lnTo>
                        <a:pt x="318" y="45"/>
                      </a:lnTo>
                      <a:lnTo>
                        <a:pt x="321" y="51"/>
                      </a:lnTo>
                      <a:lnTo>
                        <a:pt x="321" y="56"/>
                      </a:lnTo>
                      <a:lnTo>
                        <a:pt x="321" y="62"/>
                      </a:lnTo>
                      <a:lnTo>
                        <a:pt x="318" y="67"/>
                      </a:lnTo>
                      <a:lnTo>
                        <a:pt x="313" y="73"/>
                      </a:lnTo>
                      <a:lnTo>
                        <a:pt x="309" y="78"/>
                      </a:lnTo>
                      <a:lnTo>
                        <a:pt x="302" y="84"/>
                      </a:lnTo>
                      <a:lnTo>
                        <a:pt x="294" y="89"/>
                      </a:lnTo>
                      <a:lnTo>
                        <a:pt x="284" y="93"/>
                      </a:lnTo>
                      <a:lnTo>
                        <a:pt x="274" y="96"/>
                      </a:lnTo>
                      <a:lnTo>
                        <a:pt x="263" y="100"/>
                      </a:lnTo>
                      <a:lnTo>
                        <a:pt x="250" y="104"/>
                      </a:lnTo>
                      <a:lnTo>
                        <a:pt x="236" y="107"/>
                      </a:lnTo>
                      <a:lnTo>
                        <a:pt x="223" y="109"/>
                      </a:lnTo>
                      <a:lnTo>
                        <a:pt x="210" y="110"/>
                      </a:lnTo>
                      <a:lnTo>
                        <a:pt x="193" y="113"/>
                      </a:lnTo>
                      <a:lnTo>
                        <a:pt x="178" y="114"/>
                      </a:lnTo>
                      <a:lnTo>
                        <a:pt x="161" y="114"/>
                      </a:lnTo>
                      <a:lnTo>
                        <a:pt x="145" y="114"/>
                      </a:lnTo>
                      <a:lnTo>
                        <a:pt x="129" y="113"/>
                      </a:lnTo>
                      <a:lnTo>
                        <a:pt x="114" y="110"/>
                      </a:lnTo>
                      <a:lnTo>
                        <a:pt x="98" y="109"/>
                      </a:lnTo>
                      <a:lnTo>
                        <a:pt x="85" y="107"/>
                      </a:lnTo>
                      <a:lnTo>
                        <a:pt x="71" y="104"/>
                      </a:lnTo>
                      <a:lnTo>
                        <a:pt x="58" y="100"/>
                      </a:lnTo>
                      <a:lnTo>
                        <a:pt x="49" y="96"/>
                      </a:lnTo>
                      <a:lnTo>
                        <a:pt x="37" y="93"/>
                      </a:lnTo>
                      <a:lnTo>
                        <a:pt x="29" y="89"/>
                      </a:lnTo>
                      <a:lnTo>
                        <a:pt x="20" y="84"/>
                      </a:lnTo>
                      <a:lnTo>
                        <a:pt x="13" y="78"/>
                      </a:lnTo>
                      <a:lnTo>
                        <a:pt x="8" y="73"/>
                      </a:lnTo>
                      <a:lnTo>
                        <a:pt x="4" y="67"/>
                      </a:lnTo>
                      <a:lnTo>
                        <a:pt x="2" y="62"/>
                      </a:lnTo>
                      <a:lnTo>
                        <a:pt x="0" y="56"/>
                      </a:lnTo>
                      <a:lnTo>
                        <a:pt x="2" y="51"/>
                      </a:lnTo>
                      <a:lnTo>
                        <a:pt x="4" y="45"/>
                      </a:lnTo>
                      <a:lnTo>
                        <a:pt x="8" y="40"/>
                      </a:lnTo>
                      <a:lnTo>
                        <a:pt x="13" y="34"/>
                      </a:lnTo>
                      <a:lnTo>
                        <a:pt x="20" y="29"/>
                      </a:lnTo>
                      <a:lnTo>
                        <a:pt x="29" y="23"/>
                      </a:lnTo>
                      <a:lnTo>
                        <a:pt x="37" y="21"/>
                      </a:lnTo>
                      <a:lnTo>
                        <a:pt x="49" y="16"/>
                      </a:lnTo>
                      <a:lnTo>
                        <a:pt x="58" y="12"/>
                      </a:lnTo>
                      <a:lnTo>
                        <a:pt x="71" y="8"/>
                      </a:lnTo>
                      <a:lnTo>
                        <a:pt x="85" y="7"/>
                      </a:lnTo>
                      <a:lnTo>
                        <a:pt x="98" y="4"/>
                      </a:lnTo>
                      <a:lnTo>
                        <a:pt x="114" y="1"/>
                      </a:lnTo>
                      <a:lnTo>
                        <a:pt x="129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4" name="Freeform 20"/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846" y="790"/>
                  <a:ext cx="417" cy="62"/>
                </a:xfrm>
                <a:custGeom>
                  <a:avLst/>
                  <a:gdLst>
                    <a:gd name="T0" fmla="*/ 404 w 322"/>
                    <a:gd name="T1" fmla="*/ 56 h 63"/>
                    <a:gd name="T2" fmla="*/ 391 w 322"/>
                    <a:gd name="T3" fmla="*/ 48 h 63"/>
                    <a:gd name="T4" fmla="*/ 373 w 322"/>
                    <a:gd name="T5" fmla="*/ 41 h 63"/>
                    <a:gd name="T6" fmla="*/ 350 w 322"/>
                    <a:gd name="T7" fmla="*/ 36 h 63"/>
                    <a:gd name="T8" fmla="*/ 324 w 322"/>
                    <a:gd name="T9" fmla="*/ 31 h 63"/>
                    <a:gd name="T10" fmla="*/ 294 w 322"/>
                    <a:gd name="T11" fmla="*/ 27 h 63"/>
                    <a:gd name="T12" fmla="*/ 262 w 322"/>
                    <a:gd name="T13" fmla="*/ 23 h 63"/>
                    <a:gd name="T14" fmla="*/ 225 w 322"/>
                    <a:gd name="T15" fmla="*/ 22 h 63"/>
                    <a:gd name="T16" fmla="*/ 190 w 322"/>
                    <a:gd name="T17" fmla="*/ 22 h 63"/>
                    <a:gd name="T18" fmla="*/ 154 w 322"/>
                    <a:gd name="T19" fmla="*/ 23 h 63"/>
                    <a:gd name="T20" fmla="*/ 120 w 322"/>
                    <a:gd name="T21" fmla="*/ 27 h 63"/>
                    <a:gd name="T22" fmla="*/ 91 w 322"/>
                    <a:gd name="T23" fmla="*/ 31 h 63"/>
                    <a:gd name="T24" fmla="*/ 63 w 322"/>
                    <a:gd name="T25" fmla="*/ 36 h 63"/>
                    <a:gd name="T26" fmla="*/ 40 w 322"/>
                    <a:gd name="T27" fmla="*/ 41 h 63"/>
                    <a:gd name="T28" fmla="*/ 23 w 322"/>
                    <a:gd name="T29" fmla="*/ 48 h 63"/>
                    <a:gd name="T30" fmla="*/ 10 w 322"/>
                    <a:gd name="T31" fmla="*/ 58 h 63"/>
                    <a:gd name="T32" fmla="*/ 4 w 322"/>
                    <a:gd name="T33" fmla="*/ 60 h 63"/>
                    <a:gd name="T34" fmla="*/ 0 w 322"/>
                    <a:gd name="T35" fmla="*/ 53 h 63"/>
                    <a:gd name="T36" fmla="*/ 0 w 322"/>
                    <a:gd name="T37" fmla="*/ 46 h 63"/>
                    <a:gd name="T38" fmla="*/ 8 w 322"/>
                    <a:gd name="T39" fmla="*/ 36 h 63"/>
                    <a:gd name="T40" fmla="*/ 25 w 322"/>
                    <a:gd name="T41" fmla="*/ 27 h 63"/>
                    <a:gd name="T42" fmla="*/ 48 w 322"/>
                    <a:gd name="T43" fmla="*/ 18 h 63"/>
                    <a:gd name="T44" fmla="*/ 75 w 322"/>
                    <a:gd name="T45" fmla="*/ 11 h 63"/>
                    <a:gd name="T46" fmla="*/ 110 w 322"/>
                    <a:gd name="T47" fmla="*/ 6 h 63"/>
                    <a:gd name="T48" fmla="*/ 144 w 322"/>
                    <a:gd name="T49" fmla="*/ 1 h 63"/>
                    <a:gd name="T50" fmla="*/ 188 w 322"/>
                    <a:gd name="T51" fmla="*/ 0 h 63"/>
                    <a:gd name="T52" fmla="*/ 231 w 322"/>
                    <a:gd name="T53" fmla="*/ 0 h 63"/>
                    <a:gd name="T54" fmla="*/ 268 w 322"/>
                    <a:gd name="T55" fmla="*/ 1 h 63"/>
                    <a:gd name="T56" fmla="*/ 306 w 322"/>
                    <a:gd name="T57" fmla="*/ 6 h 63"/>
                    <a:gd name="T58" fmla="*/ 338 w 322"/>
                    <a:gd name="T59" fmla="*/ 10 h 63"/>
                    <a:gd name="T60" fmla="*/ 368 w 322"/>
                    <a:gd name="T61" fmla="*/ 16 h 63"/>
                    <a:gd name="T62" fmla="*/ 391 w 322"/>
                    <a:gd name="T63" fmla="*/ 25 h 63"/>
                    <a:gd name="T64" fmla="*/ 405 w 322"/>
                    <a:gd name="T65" fmla="*/ 33 h 63"/>
                    <a:gd name="T66" fmla="*/ 413 w 322"/>
                    <a:gd name="T67" fmla="*/ 45 h 63"/>
                    <a:gd name="T68" fmla="*/ 416 w 322"/>
                    <a:gd name="T69" fmla="*/ 53 h 63"/>
                    <a:gd name="T70" fmla="*/ 412 w 322"/>
                    <a:gd name="T71" fmla="*/ 60 h 6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22" h="63">
                      <a:moveTo>
                        <a:pt x="317" y="62"/>
                      </a:moveTo>
                      <a:lnTo>
                        <a:pt x="312" y="57"/>
                      </a:lnTo>
                      <a:lnTo>
                        <a:pt x="308" y="53"/>
                      </a:lnTo>
                      <a:lnTo>
                        <a:pt x="302" y="49"/>
                      </a:lnTo>
                      <a:lnTo>
                        <a:pt x="294" y="47"/>
                      </a:lnTo>
                      <a:lnTo>
                        <a:pt x="288" y="42"/>
                      </a:lnTo>
                      <a:lnTo>
                        <a:pt x="280" y="39"/>
                      </a:lnTo>
                      <a:lnTo>
                        <a:pt x="270" y="37"/>
                      </a:lnTo>
                      <a:lnTo>
                        <a:pt x="260" y="32"/>
                      </a:lnTo>
                      <a:lnTo>
                        <a:pt x="250" y="32"/>
                      </a:lnTo>
                      <a:lnTo>
                        <a:pt x="239" y="28"/>
                      </a:lnTo>
                      <a:lnTo>
                        <a:pt x="227" y="27"/>
                      </a:lnTo>
                      <a:lnTo>
                        <a:pt x="214" y="25"/>
                      </a:lnTo>
                      <a:lnTo>
                        <a:pt x="202" y="23"/>
                      </a:lnTo>
                      <a:lnTo>
                        <a:pt x="188" y="22"/>
                      </a:lnTo>
                      <a:lnTo>
                        <a:pt x="174" y="22"/>
                      </a:lnTo>
                      <a:lnTo>
                        <a:pt x="161" y="22"/>
                      </a:lnTo>
                      <a:lnTo>
                        <a:pt x="147" y="22"/>
                      </a:lnTo>
                      <a:lnTo>
                        <a:pt x="133" y="22"/>
                      </a:lnTo>
                      <a:lnTo>
                        <a:pt x="119" y="23"/>
                      </a:lnTo>
                      <a:lnTo>
                        <a:pt x="106" y="25"/>
                      </a:lnTo>
                      <a:lnTo>
                        <a:pt x="93" y="27"/>
                      </a:lnTo>
                      <a:lnTo>
                        <a:pt x="81" y="28"/>
                      </a:lnTo>
                      <a:lnTo>
                        <a:pt x="70" y="32"/>
                      </a:lnTo>
                      <a:lnTo>
                        <a:pt x="60" y="33"/>
                      </a:lnTo>
                      <a:lnTo>
                        <a:pt x="49" y="37"/>
                      </a:lnTo>
                      <a:lnTo>
                        <a:pt x="40" y="39"/>
                      </a:lnTo>
                      <a:lnTo>
                        <a:pt x="31" y="42"/>
                      </a:lnTo>
                      <a:lnTo>
                        <a:pt x="25" y="47"/>
                      </a:lnTo>
                      <a:lnTo>
                        <a:pt x="18" y="49"/>
                      </a:lnTo>
                      <a:lnTo>
                        <a:pt x="12" y="54"/>
                      </a:lnTo>
                      <a:lnTo>
                        <a:pt x="8" y="59"/>
                      </a:lnTo>
                      <a:lnTo>
                        <a:pt x="4" y="62"/>
                      </a:lnTo>
                      <a:lnTo>
                        <a:pt x="3" y="61"/>
                      </a:lnTo>
                      <a:lnTo>
                        <a:pt x="2" y="57"/>
                      </a:lnTo>
                      <a:lnTo>
                        <a:pt x="0" y="54"/>
                      </a:lnTo>
                      <a:lnTo>
                        <a:pt x="0" y="52"/>
                      </a:lnTo>
                      <a:lnTo>
                        <a:pt x="0" y="47"/>
                      </a:lnTo>
                      <a:lnTo>
                        <a:pt x="3" y="40"/>
                      </a:lnTo>
                      <a:lnTo>
                        <a:pt x="6" y="37"/>
                      </a:lnTo>
                      <a:lnTo>
                        <a:pt x="12" y="32"/>
                      </a:lnTo>
                      <a:lnTo>
                        <a:pt x="19" y="27"/>
                      </a:lnTo>
                      <a:lnTo>
                        <a:pt x="27" y="23"/>
                      </a:lnTo>
                      <a:lnTo>
                        <a:pt x="37" y="18"/>
                      </a:lnTo>
                      <a:lnTo>
                        <a:pt x="46" y="15"/>
                      </a:lnTo>
                      <a:lnTo>
                        <a:pt x="58" y="11"/>
                      </a:lnTo>
                      <a:lnTo>
                        <a:pt x="71" y="9"/>
                      </a:lnTo>
                      <a:lnTo>
                        <a:pt x="85" y="6"/>
                      </a:lnTo>
                      <a:lnTo>
                        <a:pt x="98" y="5"/>
                      </a:lnTo>
                      <a:lnTo>
                        <a:pt x="111" y="1"/>
                      </a:lnTo>
                      <a:lnTo>
                        <a:pt x="128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  <a:lnTo>
                        <a:pt x="178" y="0"/>
                      </a:lnTo>
                      <a:lnTo>
                        <a:pt x="192" y="1"/>
                      </a:lnTo>
                      <a:lnTo>
                        <a:pt x="207" y="1"/>
                      </a:lnTo>
                      <a:lnTo>
                        <a:pt x="223" y="3"/>
                      </a:lnTo>
                      <a:lnTo>
                        <a:pt x="236" y="6"/>
                      </a:lnTo>
                      <a:lnTo>
                        <a:pt x="250" y="8"/>
                      </a:lnTo>
                      <a:lnTo>
                        <a:pt x="261" y="10"/>
                      </a:lnTo>
                      <a:lnTo>
                        <a:pt x="274" y="14"/>
                      </a:lnTo>
                      <a:lnTo>
                        <a:pt x="284" y="16"/>
                      </a:lnTo>
                      <a:lnTo>
                        <a:pt x="294" y="22"/>
                      </a:lnTo>
                      <a:lnTo>
                        <a:pt x="302" y="25"/>
                      </a:lnTo>
                      <a:lnTo>
                        <a:pt x="308" y="30"/>
                      </a:lnTo>
                      <a:lnTo>
                        <a:pt x="313" y="34"/>
                      </a:lnTo>
                      <a:lnTo>
                        <a:pt x="317" y="40"/>
                      </a:lnTo>
                      <a:lnTo>
                        <a:pt x="319" y="46"/>
                      </a:lnTo>
                      <a:lnTo>
                        <a:pt x="321" y="52"/>
                      </a:lnTo>
                      <a:lnTo>
                        <a:pt x="321" y="54"/>
                      </a:lnTo>
                      <a:lnTo>
                        <a:pt x="319" y="57"/>
                      </a:lnTo>
                      <a:lnTo>
                        <a:pt x="318" y="61"/>
                      </a:lnTo>
                      <a:lnTo>
                        <a:pt x="317" y="62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29" name="Rectangle 21"/>
              <p:cNvSpPr>
                <a:spLocks noChangeArrowheads="1"/>
              </p:cNvSpPr>
              <p:nvPr/>
            </p:nvSpPr>
            <p:spPr bwMode="auto">
              <a:xfrm>
                <a:off x="2109" y="2750"/>
                <a:ext cx="1497" cy="363"/>
              </a:xfrm>
              <a:prstGeom prst="rect">
                <a:avLst/>
              </a:prstGeom>
              <a:solidFill>
                <a:srgbClr val="7B7C7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de-DE" sz="1800" b="1">
                    <a:solidFill>
                      <a:schemeClr val="bg1"/>
                    </a:solidFill>
                  </a:rPr>
                  <a:t>DataSource (PSA)</a:t>
                </a:r>
              </a:p>
            </p:txBody>
          </p:sp>
        </p:grpSp>
        <p:sp>
          <p:nvSpPr>
            <p:cNvPr id="43017" name="Rectangle 22"/>
            <p:cNvSpPr>
              <a:spLocks noChangeArrowheads="1"/>
            </p:cNvSpPr>
            <p:nvPr/>
          </p:nvSpPr>
          <p:spPr bwMode="auto">
            <a:xfrm>
              <a:off x="2109" y="1842"/>
              <a:ext cx="1497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sz="1800" b="1"/>
                <a:t>Transformation</a:t>
              </a:r>
            </a:p>
          </p:txBody>
        </p:sp>
        <p:sp>
          <p:nvSpPr>
            <p:cNvPr id="43018" name="Freeform 23" descr="Cube"/>
            <p:cNvSpPr>
              <a:spLocks noChangeAspect="1"/>
            </p:cNvSpPr>
            <p:nvPr/>
          </p:nvSpPr>
          <p:spPr bwMode="auto">
            <a:xfrm>
              <a:off x="2381" y="482"/>
              <a:ext cx="1003" cy="891"/>
            </a:xfrm>
            <a:custGeom>
              <a:avLst/>
              <a:gdLst>
                <a:gd name="T0" fmla="*/ 0 w 1208"/>
                <a:gd name="T1" fmla="*/ 179 h 1212"/>
                <a:gd name="T2" fmla="*/ 0 w 1208"/>
                <a:gd name="T3" fmla="*/ 747 h 1212"/>
                <a:gd name="T4" fmla="*/ 568 w 1208"/>
                <a:gd name="T5" fmla="*/ 891 h 1212"/>
                <a:gd name="T6" fmla="*/ 1003 w 1208"/>
                <a:gd name="T7" fmla="*/ 673 h 1212"/>
                <a:gd name="T8" fmla="*/ 1003 w 1208"/>
                <a:gd name="T9" fmla="*/ 129 h 1212"/>
                <a:gd name="T10" fmla="*/ 418 w 1208"/>
                <a:gd name="T11" fmla="*/ 0 h 1212"/>
                <a:gd name="T12" fmla="*/ 0 w 1208"/>
                <a:gd name="T13" fmla="*/ 179 h 12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8" h="1212">
                  <a:moveTo>
                    <a:pt x="0" y="244"/>
                  </a:moveTo>
                  <a:lnTo>
                    <a:pt x="0" y="1016"/>
                  </a:lnTo>
                  <a:lnTo>
                    <a:pt x="684" y="1212"/>
                  </a:lnTo>
                  <a:lnTo>
                    <a:pt x="1208" y="916"/>
                  </a:lnTo>
                  <a:lnTo>
                    <a:pt x="1208" y="176"/>
                  </a:lnTo>
                  <a:lnTo>
                    <a:pt x="504" y="0"/>
                  </a:lnTo>
                  <a:lnTo>
                    <a:pt x="0" y="244"/>
                  </a:lnTo>
                  <a:close/>
                </a:path>
              </a:pathLst>
            </a:custGeom>
            <a:blipFill dpi="0" rotWithShape="0">
              <a:blip r:embed="rId13"/>
              <a:srcRect/>
              <a:stretch>
                <a:fillRect/>
              </a:stretch>
            </a:blipFill>
            <a:ln w="31750" cap="flat" cmpd="sng">
              <a:solidFill>
                <a:schemeClr val="bg1">
                  <a:alpha val="36862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Freeform 24"/>
            <p:cNvSpPr>
              <a:spLocks/>
            </p:cNvSpPr>
            <p:nvPr/>
          </p:nvSpPr>
          <p:spPr bwMode="auto">
            <a:xfrm>
              <a:off x="2880" y="3102"/>
              <a:ext cx="1" cy="556"/>
            </a:xfrm>
            <a:custGeom>
              <a:avLst/>
              <a:gdLst>
                <a:gd name="T0" fmla="*/ 0 w 1"/>
                <a:gd name="T1" fmla="*/ 556 h 556"/>
                <a:gd name="T2" fmla="*/ 0 w 1"/>
                <a:gd name="T3" fmla="*/ 0 h 5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56">
                  <a:moveTo>
                    <a:pt x="0" y="556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25"/>
            <p:cNvSpPr>
              <a:spLocks/>
            </p:cNvSpPr>
            <p:nvPr/>
          </p:nvSpPr>
          <p:spPr bwMode="auto">
            <a:xfrm>
              <a:off x="2880" y="2199"/>
              <a:ext cx="1" cy="556"/>
            </a:xfrm>
            <a:custGeom>
              <a:avLst/>
              <a:gdLst>
                <a:gd name="T0" fmla="*/ 0 w 1"/>
                <a:gd name="T1" fmla="*/ 556 h 556"/>
                <a:gd name="T2" fmla="*/ 0 w 1"/>
                <a:gd name="T3" fmla="*/ 0 h 5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56">
                  <a:moveTo>
                    <a:pt x="0" y="556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26"/>
            <p:cNvSpPr>
              <a:spLocks/>
            </p:cNvSpPr>
            <p:nvPr/>
          </p:nvSpPr>
          <p:spPr bwMode="auto">
            <a:xfrm flipH="1">
              <a:off x="2819" y="1344"/>
              <a:ext cx="59" cy="498"/>
            </a:xfrm>
            <a:custGeom>
              <a:avLst/>
              <a:gdLst>
                <a:gd name="T0" fmla="*/ 0 w 1"/>
                <a:gd name="T1" fmla="*/ 498 h 556"/>
                <a:gd name="T2" fmla="*/ 0 w 1"/>
                <a:gd name="T3" fmla="*/ 0 h 5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56">
                  <a:moveTo>
                    <a:pt x="0" y="556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Oval 27"/>
            <p:cNvSpPr>
              <a:spLocks noChangeArrowheads="1"/>
            </p:cNvSpPr>
            <p:nvPr/>
          </p:nvSpPr>
          <p:spPr bwMode="auto">
            <a:xfrm>
              <a:off x="340" y="3249"/>
              <a:ext cx="1179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sz="1800"/>
                <a:t>InfoPackage</a:t>
              </a:r>
            </a:p>
          </p:txBody>
        </p:sp>
        <p:sp>
          <p:nvSpPr>
            <p:cNvPr id="43023" name="Oval 28"/>
            <p:cNvSpPr>
              <a:spLocks noChangeArrowheads="1"/>
            </p:cNvSpPr>
            <p:nvPr/>
          </p:nvSpPr>
          <p:spPr bwMode="auto">
            <a:xfrm>
              <a:off x="158" y="1842"/>
              <a:ext cx="1678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sz="1800"/>
                <a:t>Datentransferprozess</a:t>
              </a:r>
            </a:p>
          </p:txBody>
        </p:sp>
        <p:cxnSp>
          <p:nvCxnSpPr>
            <p:cNvPr id="43024" name="AutoShape 29"/>
            <p:cNvCxnSpPr>
              <a:cxnSpLocks noChangeShapeType="1"/>
              <a:stCxn id="43036" idx="1"/>
              <a:endCxn id="43022" idx="4"/>
            </p:cNvCxnSpPr>
            <p:nvPr/>
          </p:nvCxnSpPr>
          <p:spPr bwMode="auto">
            <a:xfrm rot="10800000">
              <a:off x="930" y="3566"/>
              <a:ext cx="1179" cy="2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025" name="AutoShape 30"/>
            <p:cNvCxnSpPr>
              <a:cxnSpLocks noChangeShapeType="1"/>
              <a:stCxn id="43022" idx="0"/>
              <a:endCxn id="43029" idx="1"/>
            </p:cNvCxnSpPr>
            <p:nvPr/>
          </p:nvCxnSpPr>
          <p:spPr bwMode="auto">
            <a:xfrm rot="-5400000">
              <a:off x="1361" y="2501"/>
              <a:ext cx="317" cy="117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026" name="AutoShape 31"/>
            <p:cNvCxnSpPr>
              <a:cxnSpLocks noChangeShapeType="1"/>
              <a:stCxn id="43029" idx="1"/>
              <a:endCxn id="43023" idx="4"/>
            </p:cNvCxnSpPr>
            <p:nvPr/>
          </p:nvCxnSpPr>
          <p:spPr bwMode="auto">
            <a:xfrm rot="10800000">
              <a:off x="997" y="2159"/>
              <a:ext cx="1112" cy="77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027" name="AutoShape 32"/>
            <p:cNvCxnSpPr>
              <a:cxnSpLocks noChangeShapeType="1"/>
              <a:stCxn id="43023" idx="0"/>
              <a:endCxn id="43018" idx="1"/>
            </p:cNvCxnSpPr>
            <p:nvPr/>
          </p:nvCxnSpPr>
          <p:spPr bwMode="auto">
            <a:xfrm rot="-5400000">
              <a:off x="1377" y="849"/>
              <a:ext cx="613" cy="137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3012" name="Rectangle 3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Datenflusskonzept des BI (7.0)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0" y="1052513"/>
            <a:ext cx="9144000" cy="5468937"/>
            <a:chOff x="0" y="663"/>
            <a:chExt cx="5760" cy="3445"/>
          </a:xfrm>
        </p:grpSpPr>
        <p:sp>
          <p:nvSpPr>
            <p:cNvPr id="44037" name="Rectangle 4"/>
            <p:cNvSpPr>
              <a:spLocks noChangeArrowheads="1"/>
            </p:cNvSpPr>
            <p:nvPr/>
          </p:nvSpPr>
          <p:spPr bwMode="auto">
            <a:xfrm>
              <a:off x="1575" y="3834"/>
              <a:ext cx="182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38" name="Group 5"/>
            <p:cNvGrpSpPr>
              <a:grpSpLocks/>
            </p:cNvGrpSpPr>
            <p:nvPr/>
          </p:nvGrpSpPr>
          <p:grpSpPr bwMode="auto">
            <a:xfrm>
              <a:off x="2109" y="3421"/>
              <a:ext cx="1927" cy="603"/>
              <a:chOff x="2109" y="3421"/>
              <a:chExt cx="1927" cy="603"/>
            </a:xfrm>
          </p:grpSpPr>
          <p:grpSp>
            <p:nvGrpSpPr>
              <p:cNvPr id="44065" name="Group 6"/>
              <p:cNvGrpSpPr>
                <a:grpSpLocks/>
              </p:cNvGrpSpPr>
              <p:nvPr/>
            </p:nvGrpSpPr>
            <p:grpSpPr bwMode="auto">
              <a:xfrm>
                <a:off x="3288" y="3421"/>
                <a:ext cx="748" cy="473"/>
                <a:chOff x="1622" y="726"/>
                <a:chExt cx="868" cy="764"/>
              </a:xfrm>
            </p:grpSpPr>
            <p:sp>
              <p:nvSpPr>
                <p:cNvPr id="44067" name="Freeform 7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741" y="846"/>
                  <a:ext cx="749" cy="644"/>
                </a:xfrm>
                <a:custGeom>
                  <a:avLst/>
                  <a:gdLst>
                    <a:gd name="T0" fmla="*/ 0 w 575"/>
                    <a:gd name="T1" fmla="*/ 0 h 651"/>
                    <a:gd name="T2" fmla="*/ 748 w 575"/>
                    <a:gd name="T3" fmla="*/ 0 h 651"/>
                    <a:gd name="T4" fmla="*/ 748 w 575"/>
                    <a:gd name="T5" fmla="*/ 520 h 651"/>
                    <a:gd name="T6" fmla="*/ 744 w 575"/>
                    <a:gd name="T7" fmla="*/ 534 h 651"/>
                    <a:gd name="T8" fmla="*/ 737 w 575"/>
                    <a:gd name="T9" fmla="*/ 547 h 651"/>
                    <a:gd name="T10" fmla="*/ 726 w 575"/>
                    <a:gd name="T11" fmla="*/ 558 h 651"/>
                    <a:gd name="T12" fmla="*/ 713 w 575"/>
                    <a:gd name="T13" fmla="*/ 568 h 651"/>
                    <a:gd name="T14" fmla="*/ 693 w 575"/>
                    <a:gd name="T15" fmla="*/ 578 h 651"/>
                    <a:gd name="T16" fmla="*/ 671 w 575"/>
                    <a:gd name="T17" fmla="*/ 590 h 651"/>
                    <a:gd name="T18" fmla="*/ 647 w 575"/>
                    <a:gd name="T19" fmla="*/ 598 h 651"/>
                    <a:gd name="T20" fmla="*/ 619 w 575"/>
                    <a:gd name="T21" fmla="*/ 607 h 651"/>
                    <a:gd name="T22" fmla="*/ 589 w 575"/>
                    <a:gd name="T23" fmla="*/ 615 h 651"/>
                    <a:gd name="T24" fmla="*/ 555 w 575"/>
                    <a:gd name="T25" fmla="*/ 622 h 651"/>
                    <a:gd name="T26" fmla="*/ 518 w 575"/>
                    <a:gd name="T27" fmla="*/ 628 h 651"/>
                    <a:gd name="T28" fmla="*/ 482 w 575"/>
                    <a:gd name="T29" fmla="*/ 634 h 651"/>
                    <a:gd name="T30" fmla="*/ 442 w 575"/>
                    <a:gd name="T31" fmla="*/ 637 h 651"/>
                    <a:gd name="T32" fmla="*/ 401 w 575"/>
                    <a:gd name="T33" fmla="*/ 642 h 651"/>
                    <a:gd name="T34" fmla="*/ 357 w 575"/>
                    <a:gd name="T35" fmla="*/ 643 h 651"/>
                    <a:gd name="T36" fmla="*/ 314 w 575"/>
                    <a:gd name="T37" fmla="*/ 643 h 651"/>
                    <a:gd name="T38" fmla="*/ 290 w 575"/>
                    <a:gd name="T39" fmla="*/ 643 h 651"/>
                    <a:gd name="T40" fmla="*/ 268 w 575"/>
                    <a:gd name="T41" fmla="*/ 643 h 651"/>
                    <a:gd name="T42" fmla="*/ 249 w 575"/>
                    <a:gd name="T43" fmla="*/ 643 h 651"/>
                    <a:gd name="T44" fmla="*/ 225 w 575"/>
                    <a:gd name="T45" fmla="*/ 642 h 651"/>
                    <a:gd name="T46" fmla="*/ 206 w 575"/>
                    <a:gd name="T47" fmla="*/ 637 h 651"/>
                    <a:gd name="T48" fmla="*/ 184 w 575"/>
                    <a:gd name="T49" fmla="*/ 637 h 651"/>
                    <a:gd name="T50" fmla="*/ 163 w 575"/>
                    <a:gd name="T51" fmla="*/ 636 h 651"/>
                    <a:gd name="T52" fmla="*/ 142 w 575"/>
                    <a:gd name="T53" fmla="*/ 633 h 651"/>
                    <a:gd name="T54" fmla="*/ 125 w 575"/>
                    <a:gd name="T55" fmla="*/ 631 h 651"/>
                    <a:gd name="T56" fmla="*/ 106 w 575"/>
                    <a:gd name="T57" fmla="*/ 625 h 651"/>
                    <a:gd name="T58" fmla="*/ 87 w 575"/>
                    <a:gd name="T59" fmla="*/ 624 h 651"/>
                    <a:gd name="T60" fmla="*/ 68 w 575"/>
                    <a:gd name="T61" fmla="*/ 619 h 651"/>
                    <a:gd name="T62" fmla="*/ 49 w 575"/>
                    <a:gd name="T63" fmla="*/ 615 h 651"/>
                    <a:gd name="T64" fmla="*/ 34 w 575"/>
                    <a:gd name="T65" fmla="*/ 612 h 651"/>
                    <a:gd name="T66" fmla="*/ 16 w 575"/>
                    <a:gd name="T67" fmla="*/ 607 h 651"/>
                    <a:gd name="T68" fmla="*/ 1 w 575"/>
                    <a:gd name="T69" fmla="*/ 601 h 651"/>
                    <a:gd name="T70" fmla="*/ 0 w 575"/>
                    <a:gd name="T71" fmla="*/ 0 h 65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575" h="651">
                      <a:moveTo>
                        <a:pt x="0" y="0"/>
                      </a:moveTo>
                      <a:lnTo>
                        <a:pt x="574" y="0"/>
                      </a:lnTo>
                      <a:lnTo>
                        <a:pt x="574" y="526"/>
                      </a:lnTo>
                      <a:lnTo>
                        <a:pt x="571" y="540"/>
                      </a:lnTo>
                      <a:lnTo>
                        <a:pt x="566" y="553"/>
                      </a:lnTo>
                      <a:lnTo>
                        <a:pt x="557" y="564"/>
                      </a:lnTo>
                      <a:lnTo>
                        <a:pt x="547" y="574"/>
                      </a:lnTo>
                      <a:lnTo>
                        <a:pt x="532" y="584"/>
                      </a:lnTo>
                      <a:lnTo>
                        <a:pt x="515" y="596"/>
                      </a:lnTo>
                      <a:lnTo>
                        <a:pt x="497" y="605"/>
                      </a:lnTo>
                      <a:lnTo>
                        <a:pt x="475" y="614"/>
                      </a:lnTo>
                      <a:lnTo>
                        <a:pt x="452" y="622"/>
                      </a:lnTo>
                      <a:lnTo>
                        <a:pt x="426" y="629"/>
                      </a:lnTo>
                      <a:lnTo>
                        <a:pt x="398" y="635"/>
                      </a:lnTo>
                      <a:lnTo>
                        <a:pt x="370" y="641"/>
                      </a:lnTo>
                      <a:lnTo>
                        <a:pt x="339" y="644"/>
                      </a:lnTo>
                      <a:lnTo>
                        <a:pt x="308" y="649"/>
                      </a:lnTo>
                      <a:lnTo>
                        <a:pt x="274" y="650"/>
                      </a:lnTo>
                      <a:lnTo>
                        <a:pt x="241" y="650"/>
                      </a:lnTo>
                      <a:lnTo>
                        <a:pt x="223" y="650"/>
                      </a:lnTo>
                      <a:lnTo>
                        <a:pt x="206" y="650"/>
                      </a:lnTo>
                      <a:lnTo>
                        <a:pt x="191" y="650"/>
                      </a:lnTo>
                      <a:lnTo>
                        <a:pt x="173" y="649"/>
                      </a:lnTo>
                      <a:lnTo>
                        <a:pt x="158" y="644"/>
                      </a:lnTo>
                      <a:lnTo>
                        <a:pt x="141" y="644"/>
                      </a:lnTo>
                      <a:lnTo>
                        <a:pt x="125" y="643"/>
                      </a:lnTo>
                      <a:lnTo>
                        <a:pt x="109" y="640"/>
                      </a:lnTo>
                      <a:lnTo>
                        <a:pt x="96" y="638"/>
                      </a:lnTo>
                      <a:lnTo>
                        <a:pt x="81" y="632"/>
                      </a:lnTo>
                      <a:lnTo>
                        <a:pt x="67" y="631"/>
                      </a:lnTo>
                      <a:lnTo>
                        <a:pt x="52" y="626"/>
                      </a:lnTo>
                      <a:lnTo>
                        <a:pt x="38" y="622"/>
                      </a:lnTo>
                      <a:lnTo>
                        <a:pt x="26" y="619"/>
                      </a:lnTo>
                      <a:lnTo>
                        <a:pt x="12" y="614"/>
                      </a:lnTo>
                      <a:lnTo>
                        <a:pt x="1" y="60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8" name="Freeform 8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622" y="846"/>
                  <a:ext cx="227" cy="604"/>
                </a:xfrm>
                <a:custGeom>
                  <a:avLst/>
                  <a:gdLst>
                    <a:gd name="T0" fmla="*/ 219 w 90"/>
                    <a:gd name="T1" fmla="*/ 0 h 610"/>
                    <a:gd name="T2" fmla="*/ 224 w 90"/>
                    <a:gd name="T3" fmla="*/ 603 h 610"/>
                    <a:gd name="T4" fmla="*/ 174 w 90"/>
                    <a:gd name="T5" fmla="*/ 596 h 610"/>
                    <a:gd name="T6" fmla="*/ 129 w 90"/>
                    <a:gd name="T7" fmla="*/ 585 h 610"/>
                    <a:gd name="T8" fmla="*/ 93 w 90"/>
                    <a:gd name="T9" fmla="*/ 576 h 610"/>
                    <a:gd name="T10" fmla="*/ 61 w 90"/>
                    <a:gd name="T11" fmla="*/ 566 h 610"/>
                    <a:gd name="T12" fmla="*/ 33 w 90"/>
                    <a:gd name="T13" fmla="*/ 555 h 610"/>
                    <a:gd name="T14" fmla="*/ 13 w 90"/>
                    <a:gd name="T15" fmla="*/ 546 h 610"/>
                    <a:gd name="T16" fmla="*/ 3 w 90"/>
                    <a:gd name="T17" fmla="*/ 536 h 610"/>
                    <a:gd name="T18" fmla="*/ 0 w 90"/>
                    <a:gd name="T19" fmla="*/ 522 h 610"/>
                    <a:gd name="T20" fmla="*/ 0 w 90"/>
                    <a:gd name="T21" fmla="*/ 0 h 610"/>
                    <a:gd name="T22" fmla="*/ 219 w 90"/>
                    <a:gd name="T23" fmla="*/ 0 h 61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90" h="610">
                      <a:moveTo>
                        <a:pt x="87" y="0"/>
                      </a:moveTo>
                      <a:lnTo>
                        <a:pt x="89" y="609"/>
                      </a:lnTo>
                      <a:lnTo>
                        <a:pt x="69" y="602"/>
                      </a:lnTo>
                      <a:lnTo>
                        <a:pt x="51" y="591"/>
                      </a:lnTo>
                      <a:lnTo>
                        <a:pt x="37" y="582"/>
                      </a:lnTo>
                      <a:lnTo>
                        <a:pt x="24" y="572"/>
                      </a:lnTo>
                      <a:lnTo>
                        <a:pt x="13" y="561"/>
                      </a:lnTo>
                      <a:lnTo>
                        <a:pt x="5" y="551"/>
                      </a:lnTo>
                      <a:lnTo>
                        <a:pt x="1" y="541"/>
                      </a:lnTo>
                      <a:lnTo>
                        <a:pt x="0" y="527"/>
                      </a:lnTo>
                      <a:lnTo>
                        <a:pt x="0" y="0"/>
                      </a:lnTo>
                      <a:lnTo>
                        <a:pt x="87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9" name="Freeform 9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622" y="726"/>
                  <a:ext cx="868" cy="242"/>
                </a:xfrm>
                <a:custGeom>
                  <a:avLst/>
                  <a:gdLst>
                    <a:gd name="T0" fmla="*/ 477 w 666"/>
                    <a:gd name="T1" fmla="*/ 0 h 244"/>
                    <a:gd name="T2" fmla="*/ 560 w 666"/>
                    <a:gd name="T3" fmla="*/ 6 h 244"/>
                    <a:gd name="T4" fmla="*/ 640 w 666"/>
                    <a:gd name="T5" fmla="*/ 14 h 244"/>
                    <a:gd name="T6" fmla="*/ 708 w 666"/>
                    <a:gd name="T7" fmla="*/ 27 h 244"/>
                    <a:gd name="T8" fmla="*/ 766 w 666"/>
                    <a:gd name="T9" fmla="*/ 45 h 244"/>
                    <a:gd name="T10" fmla="*/ 813 w 666"/>
                    <a:gd name="T11" fmla="*/ 63 h 244"/>
                    <a:gd name="T12" fmla="*/ 847 w 666"/>
                    <a:gd name="T13" fmla="*/ 84 h 244"/>
                    <a:gd name="T14" fmla="*/ 864 w 666"/>
                    <a:gd name="T15" fmla="*/ 109 h 244"/>
                    <a:gd name="T16" fmla="*/ 864 w 666"/>
                    <a:gd name="T17" fmla="*/ 132 h 244"/>
                    <a:gd name="T18" fmla="*/ 847 w 666"/>
                    <a:gd name="T19" fmla="*/ 157 h 244"/>
                    <a:gd name="T20" fmla="*/ 813 w 666"/>
                    <a:gd name="T21" fmla="*/ 178 h 244"/>
                    <a:gd name="T22" fmla="*/ 766 w 666"/>
                    <a:gd name="T23" fmla="*/ 196 h 244"/>
                    <a:gd name="T24" fmla="*/ 708 w 666"/>
                    <a:gd name="T25" fmla="*/ 214 h 244"/>
                    <a:gd name="T26" fmla="*/ 640 w 666"/>
                    <a:gd name="T27" fmla="*/ 225 h 244"/>
                    <a:gd name="T28" fmla="*/ 560 w 666"/>
                    <a:gd name="T29" fmla="*/ 235 h 244"/>
                    <a:gd name="T30" fmla="*/ 477 w 666"/>
                    <a:gd name="T31" fmla="*/ 241 h 244"/>
                    <a:gd name="T32" fmla="*/ 390 w 666"/>
                    <a:gd name="T33" fmla="*/ 241 h 244"/>
                    <a:gd name="T34" fmla="*/ 304 w 666"/>
                    <a:gd name="T35" fmla="*/ 235 h 244"/>
                    <a:gd name="T36" fmla="*/ 225 w 666"/>
                    <a:gd name="T37" fmla="*/ 225 h 244"/>
                    <a:gd name="T38" fmla="*/ 156 w 666"/>
                    <a:gd name="T39" fmla="*/ 214 h 244"/>
                    <a:gd name="T40" fmla="*/ 98 w 666"/>
                    <a:gd name="T41" fmla="*/ 196 h 244"/>
                    <a:gd name="T42" fmla="*/ 53 w 666"/>
                    <a:gd name="T43" fmla="*/ 178 h 244"/>
                    <a:gd name="T44" fmla="*/ 18 w 666"/>
                    <a:gd name="T45" fmla="*/ 157 h 244"/>
                    <a:gd name="T46" fmla="*/ 1 w 666"/>
                    <a:gd name="T47" fmla="*/ 132 h 244"/>
                    <a:gd name="T48" fmla="*/ 1 w 666"/>
                    <a:gd name="T49" fmla="*/ 109 h 244"/>
                    <a:gd name="T50" fmla="*/ 18 w 666"/>
                    <a:gd name="T51" fmla="*/ 84 h 244"/>
                    <a:gd name="T52" fmla="*/ 53 w 666"/>
                    <a:gd name="T53" fmla="*/ 63 h 244"/>
                    <a:gd name="T54" fmla="*/ 98 w 666"/>
                    <a:gd name="T55" fmla="*/ 45 h 244"/>
                    <a:gd name="T56" fmla="*/ 156 w 666"/>
                    <a:gd name="T57" fmla="*/ 27 h 244"/>
                    <a:gd name="T58" fmla="*/ 225 w 666"/>
                    <a:gd name="T59" fmla="*/ 14 h 244"/>
                    <a:gd name="T60" fmla="*/ 304 w 666"/>
                    <a:gd name="T61" fmla="*/ 6 h 244"/>
                    <a:gd name="T62" fmla="*/ 390 w 666"/>
                    <a:gd name="T63" fmla="*/ 0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666" h="244">
                      <a:moveTo>
                        <a:pt x="333" y="0"/>
                      </a:moveTo>
                      <a:lnTo>
                        <a:pt x="366" y="0"/>
                      </a:lnTo>
                      <a:lnTo>
                        <a:pt x="399" y="1"/>
                      </a:lnTo>
                      <a:lnTo>
                        <a:pt x="430" y="6"/>
                      </a:lnTo>
                      <a:lnTo>
                        <a:pt x="461" y="9"/>
                      </a:lnTo>
                      <a:lnTo>
                        <a:pt x="491" y="14"/>
                      </a:lnTo>
                      <a:lnTo>
                        <a:pt x="517" y="22"/>
                      </a:lnTo>
                      <a:lnTo>
                        <a:pt x="543" y="27"/>
                      </a:lnTo>
                      <a:lnTo>
                        <a:pt x="568" y="35"/>
                      </a:lnTo>
                      <a:lnTo>
                        <a:pt x="588" y="45"/>
                      </a:lnTo>
                      <a:lnTo>
                        <a:pt x="606" y="55"/>
                      </a:lnTo>
                      <a:lnTo>
                        <a:pt x="624" y="64"/>
                      </a:lnTo>
                      <a:lnTo>
                        <a:pt x="638" y="75"/>
                      </a:lnTo>
                      <a:lnTo>
                        <a:pt x="650" y="85"/>
                      </a:lnTo>
                      <a:lnTo>
                        <a:pt x="657" y="98"/>
                      </a:lnTo>
                      <a:lnTo>
                        <a:pt x="663" y="110"/>
                      </a:lnTo>
                      <a:lnTo>
                        <a:pt x="665" y="122"/>
                      </a:lnTo>
                      <a:lnTo>
                        <a:pt x="663" y="133"/>
                      </a:lnTo>
                      <a:lnTo>
                        <a:pt x="657" y="145"/>
                      </a:lnTo>
                      <a:lnTo>
                        <a:pt x="650" y="158"/>
                      </a:lnTo>
                      <a:lnTo>
                        <a:pt x="638" y="168"/>
                      </a:lnTo>
                      <a:lnTo>
                        <a:pt x="624" y="179"/>
                      </a:lnTo>
                      <a:lnTo>
                        <a:pt x="606" y="191"/>
                      </a:lnTo>
                      <a:lnTo>
                        <a:pt x="588" y="198"/>
                      </a:lnTo>
                      <a:lnTo>
                        <a:pt x="568" y="208"/>
                      </a:lnTo>
                      <a:lnTo>
                        <a:pt x="543" y="216"/>
                      </a:lnTo>
                      <a:lnTo>
                        <a:pt x="517" y="223"/>
                      </a:lnTo>
                      <a:lnTo>
                        <a:pt x="491" y="227"/>
                      </a:lnTo>
                      <a:lnTo>
                        <a:pt x="461" y="233"/>
                      </a:lnTo>
                      <a:lnTo>
                        <a:pt x="430" y="237"/>
                      </a:lnTo>
                      <a:lnTo>
                        <a:pt x="399" y="240"/>
                      </a:lnTo>
                      <a:lnTo>
                        <a:pt x="366" y="243"/>
                      </a:lnTo>
                      <a:lnTo>
                        <a:pt x="333" y="243"/>
                      </a:lnTo>
                      <a:lnTo>
                        <a:pt x="299" y="243"/>
                      </a:lnTo>
                      <a:lnTo>
                        <a:pt x="267" y="240"/>
                      </a:lnTo>
                      <a:lnTo>
                        <a:pt x="233" y="237"/>
                      </a:lnTo>
                      <a:lnTo>
                        <a:pt x="202" y="233"/>
                      </a:lnTo>
                      <a:lnTo>
                        <a:pt x="173" y="227"/>
                      </a:lnTo>
                      <a:lnTo>
                        <a:pt x="146" y="223"/>
                      </a:lnTo>
                      <a:lnTo>
                        <a:pt x="120" y="216"/>
                      </a:lnTo>
                      <a:lnTo>
                        <a:pt x="96" y="208"/>
                      </a:lnTo>
                      <a:lnTo>
                        <a:pt x="75" y="198"/>
                      </a:lnTo>
                      <a:lnTo>
                        <a:pt x="55" y="191"/>
                      </a:lnTo>
                      <a:lnTo>
                        <a:pt x="41" y="179"/>
                      </a:lnTo>
                      <a:lnTo>
                        <a:pt x="26" y="168"/>
                      </a:lnTo>
                      <a:lnTo>
                        <a:pt x="14" y="158"/>
                      </a:lnTo>
                      <a:lnTo>
                        <a:pt x="7" y="145"/>
                      </a:lnTo>
                      <a:lnTo>
                        <a:pt x="1" y="133"/>
                      </a:lnTo>
                      <a:lnTo>
                        <a:pt x="0" y="122"/>
                      </a:lnTo>
                      <a:lnTo>
                        <a:pt x="1" y="110"/>
                      </a:lnTo>
                      <a:lnTo>
                        <a:pt x="7" y="98"/>
                      </a:lnTo>
                      <a:lnTo>
                        <a:pt x="14" y="85"/>
                      </a:lnTo>
                      <a:lnTo>
                        <a:pt x="26" y="75"/>
                      </a:lnTo>
                      <a:lnTo>
                        <a:pt x="41" y="64"/>
                      </a:lnTo>
                      <a:lnTo>
                        <a:pt x="55" y="55"/>
                      </a:lnTo>
                      <a:lnTo>
                        <a:pt x="75" y="45"/>
                      </a:lnTo>
                      <a:lnTo>
                        <a:pt x="96" y="35"/>
                      </a:lnTo>
                      <a:lnTo>
                        <a:pt x="120" y="27"/>
                      </a:lnTo>
                      <a:lnTo>
                        <a:pt x="146" y="22"/>
                      </a:lnTo>
                      <a:lnTo>
                        <a:pt x="173" y="14"/>
                      </a:lnTo>
                      <a:lnTo>
                        <a:pt x="202" y="9"/>
                      </a:lnTo>
                      <a:lnTo>
                        <a:pt x="233" y="6"/>
                      </a:lnTo>
                      <a:lnTo>
                        <a:pt x="267" y="1"/>
                      </a:lnTo>
                      <a:lnTo>
                        <a:pt x="299" y="0"/>
                      </a:lnTo>
                      <a:lnTo>
                        <a:pt x="333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0" name="Freeform 10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846" y="790"/>
                  <a:ext cx="417" cy="114"/>
                </a:xfrm>
                <a:custGeom>
                  <a:avLst/>
                  <a:gdLst>
                    <a:gd name="T0" fmla="*/ 231 w 322"/>
                    <a:gd name="T1" fmla="*/ 0 h 115"/>
                    <a:gd name="T2" fmla="*/ 272 w 322"/>
                    <a:gd name="T3" fmla="*/ 1 h 115"/>
                    <a:gd name="T4" fmla="*/ 306 w 322"/>
                    <a:gd name="T5" fmla="*/ 7 h 115"/>
                    <a:gd name="T6" fmla="*/ 341 w 322"/>
                    <a:gd name="T7" fmla="*/ 12 h 115"/>
                    <a:gd name="T8" fmla="*/ 368 w 322"/>
                    <a:gd name="T9" fmla="*/ 21 h 115"/>
                    <a:gd name="T10" fmla="*/ 391 w 322"/>
                    <a:gd name="T11" fmla="*/ 29 h 115"/>
                    <a:gd name="T12" fmla="*/ 405 w 322"/>
                    <a:gd name="T13" fmla="*/ 40 h 115"/>
                    <a:gd name="T14" fmla="*/ 416 w 322"/>
                    <a:gd name="T15" fmla="*/ 51 h 115"/>
                    <a:gd name="T16" fmla="*/ 416 w 322"/>
                    <a:gd name="T17" fmla="*/ 61 h 115"/>
                    <a:gd name="T18" fmla="*/ 405 w 322"/>
                    <a:gd name="T19" fmla="*/ 72 h 115"/>
                    <a:gd name="T20" fmla="*/ 391 w 322"/>
                    <a:gd name="T21" fmla="*/ 83 h 115"/>
                    <a:gd name="T22" fmla="*/ 368 w 322"/>
                    <a:gd name="T23" fmla="*/ 92 h 115"/>
                    <a:gd name="T24" fmla="*/ 341 w 322"/>
                    <a:gd name="T25" fmla="*/ 99 h 115"/>
                    <a:gd name="T26" fmla="*/ 306 w 322"/>
                    <a:gd name="T27" fmla="*/ 106 h 115"/>
                    <a:gd name="T28" fmla="*/ 272 w 322"/>
                    <a:gd name="T29" fmla="*/ 109 h 115"/>
                    <a:gd name="T30" fmla="*/ 231 w 322"/>
                    <a:gd name="T31" fmla="*/ 113 h 115"/>
                    <a:gd name="T32" fmla="*/ 188 w 322"/>
                    <a:gd name="T33" fmla="*/ 113 h 115"/>
                    <a:gd name="T34" fmla="*/ 148 w 322"/>
                    <a:gd name="T35" fmla="*/ 109 h 115"/>
                    <a:gd name="T36" fmla="*/ 110 w 322"/>
                    <a:gd name="T37" fmla="*/ 106 h 115"/>
                    <a:gd name="T38" fmla="*/ 75 w 322"/>
                    <a:gd name="T39" fmla="*/ 99 h 115"/>
                    <a:gd name="T40" fmla="*/ 48 w 322"/>
                    <a:gd name="T41" fmla="*/ 92 h 115"/>
                    <a:gd name="T42" fmla="*/ 26 w 322"/>
                    <a:gd name="T43" fmla="*/ 83 h 115"/>
                    <a:gd name="T44" fmla="*/ 10 w 322"/>
                    <a:gd name="T45" fmla="*/ 72 h 115"/>
                    <a:gd name="T46" fmla="*/ 3 w 322"/>
                    <a:gd name="T47" fmla="*/ 61 h 115"/>
                    <a:gd name="T48" fmla="*/ 3 w 322"/>
                    <a:gd name="T49" fmla="*/ 51 h 115"/>
                    <a:gd name="T50" fmla="*/ 10 w 322"/>
                    <a:gd name="T51" fmla="*/ 40 h 115"/>
                    <a:gd name="T52" fmla="*/ 26 w 322"/>
                    <a:gd name="T53" fmla="*/ 29 h 115"/>
                    <a:gd name="T54" fmla="*/ 48 w 322"/>
                    <a:gd name="T55" fmla="*/ 21 h 115"/>
                    <a:gd name="T56" fmla="*/ 75 w 322"/>
                    <a:gd name="T57" fmla="*/ 12 h 115"/>
                    <a:gd name="T58" fmla="*/ 110 w 322"/>
                    <a:gd name="T59" fmla="*/ 7 h 115"/>
                    <a:gd name="T60" fmla="*/ 148 w 322"/>
                    <a:gd name="T61" fmla="*/ 1 h 115"/>
                    <a:gd name="T62" fmla="*/ 188 w 322"/>
                    <a:gd name="T63" fmla="*/ 0 h 11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22" h="115">
                      <a:moveTo>
                        <a:pt x="161" y="0"/>
                      </a:moveTo>
                      <a:lnTo>
                        <a:pt x="178" y="0"/>
                      </a:lnTo>
                      <a:lnTo>
                        <a:pt x="193" y="1"/>
                      </a:lnTo>
                      <a:lnTo>
                        <a:pt x="210" y="1"/>
                      </a:lnTo>
                      <a:lnTo>
                        <a:pt x="223" y="4"/>
                      </a:lnTo>
                      <a:lnTo>
                        <a:pt x="236" y="7"/>
                      </a:lnTo>
                      <a:lnTo>
                        <a:pt x="250" y="8"/>
                      </a:lnTo>
                      <a:lnTo>
                        <a:pt x="263" y="12"/>
                      </a:lnTo>
                      <a:lnTo>
                        <a:pt x="274" y="16"/>
                      </a:lnTo>
                      <a:lnTo>
                        <a:pt x="284" y="21"/>
                      </a:lnTo>
                      <a:lnTo>
                        <a:pt x="294" y="23"/>
                      </a:lnTo>
                      <a:lnTo>
                        <a:pt x="302" y="29"/>
                      </a:lnTo>
                      <a:lnTo>
                        <a:pt x="309" y="34"/>
                      </a:lnTo>
                      <a:lnTo>
                        <a:pt x="313" y="40"/>
                      </a:lnTo>
                      <a:lnTo>
                        <a:pt x="318" y="45"/>
                      </a:lnTo>
                      <a:lnTo>
                        <a:pt x="321" y="51"/>
                      </a:lnTo>
                      <a:lnTo>
                        <a:pt x="321" y="56"/>
                      </a:lnTo>
                      <a:lnTo>
                        <a:pt x="321" y="62"/>
                      </a:lnTo>
                      <a:lnTo>
                        <a:pt x="318" y="67"/>
                      </a:lnTo>
                      <a:lnTo>
                        <a:pt x="313" y="73"/>
                      </a:lnTo>
                      <a:lnTo>
                        <a:pt x="309" y="78"/>
                      </a:lnTo>
                      <a:lnTo>
                        <a:pt x="302" y="84"/>
                      </a:lnTo>
                      <a:lnTo>
                        <a:pt x="294" y="89"/>
                      </a:lnTo>
                      <a:lnTo>
                        <a:pt x="284" y="93"/>
                      </a:lnTo>
                      <a:lnTo>
                        <a:pt x="274" y="96"/>
                      </a:lnTo>
                      <a:lnTo>
                        <a:pt x="263" y="100"/>
                      </a:lnTo>
                      <a:lnTo>
                        <a:pt x="250" y="104"/>
                      </a:lnTo>
                      <a:lnTo>
                        <a:pt x="236" y="107"/>
                      </a:lnTo>
                      <a:lnTo>
                        <a:pt x="223" y="109"/>
                      </a:lnTo>
                      <a:lnTo>
                        <a:pt x="210" y="110"/>
                      </a:lnTo>
                      <a:lnTo>
                        <a:pt x="193" y="113"/>
                      </a:lnTo>
                      <a:lnTo>
                        <a:pt x="178" y="114"/>
                      </a:lnTo>
                      <a:lnTo>
                        <a:pt x="161" y="114"/>
                      </a:lnTo>
                      <a:lnTo>
                        <a:pt x="145" y="114"/>
                      </a:lnTo>
                      <a:lnTo>
                        <a:pt x="129" y="113"/>
                      </a:lnTo>
                      <a:lnTo>
                        <a:pt x="114" y="110"/>
                      </a:lnTo>
                      <a:lnTo>
                        <a:pt x="98" y="109"/>
                      </a:lnTo>
                      <a:lnTo>
                        <a:pt x="85" y="107"/>
                      </a:lnTo>
                      <a:lnTo>
                        <a:pt x="71" y="104"/>
                      </a:lnTo>
                      <a:lnTo>
                        <a:pt x="58" y="100"/>
                      </a:lnTo>
                      <a:lnTo>
                        <a:pt x="49" y="96"/>
                      </a:lnTo>
                      <a:lnTo>
                        <a:pt x="37" y="93"/>
                      </a:lnTo>
                      <a:lnTo>
                        <a:pt x="29" y="89"/>
                      </a:lnTo>
                      <a:lnTo>
                        <a:pt x="20" y="84"/>
                      </a:lnTo>
                      <a:lnTo>
                        <a:pt x="13" y="78"/>
                      </a:lnTo>
                      <a:lnTo>
                        <a:pt x="8" y="73"/>
                      </a:lnTo>
                      <a:lnTo>
                        <a:pt x="4" y="67"/>
                      </a:lnTo>
                      <a:lnTo>
                        <a:pt x="2" y="62"/>
                      </a:lnTo>
                      <a:lnTo>
                        <a:pt x="0" y="56"/>
                      </a:lnTo>
                      <a:lnTo>
                        <a:pt x="2" y="51"/>
                      </a:lnTo>
                      <a:lnTo>
                        <a:pt x="4" y="45"/>
                      </a:lnTo>
                      <a:lnTo>
                        <a:pt x="8" y="40"/>
                      </a:lnTo>
                      <a:lnTo>
                        <a:pt x="13" y="34"/>
                      </a:lnTo>
                      <a:lnTo>
                        <a:pt x="20" y="29"/>
                      </a:lnTo>
                      <a:lnTo>
                        <a:pt x="29" y="23"/>
                      </a:lnTo>
                      <a:lnTo>
                        <a:pt x="37" y="21"/>
                      </a:lnTo>
                      <a:lnTo>
                        <a:pt x="49" y="16"/>
                      </a:lnTo>
                      <a:lnTo>
                        <a:pt x="58" y="12"/>
                      </a:lnTo>
                      <a:lnTo>
                        <a:pt x="71" y="8"/>
                      </a:lnTo>
                      <a:lnTo>
                        <a:pt x="85" y="7"/>
                      </a:lnTo>
                      <a:lnTo>
                        <a:pt x="98" y="4"/>
                      </a:lnTo>
                      <a:lnTo>
                        <a:pt x="114" y="1"/>
                      </a:lnTo>
                      <a:lnTo>
                        <a:pt x="129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1" name="Freeform 11"/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846" y="790"/>
                  <a:ext cx="417" cy="62"/>
                </a:xfrm>
                <a:custGeom>
                  <a:avLst/>
                  <a:gdLst>
                    <a:gd name="T0" fmla="*/ 404 w 322"/>
                    <a:gd name="T1" fmla="*/ 56 h 63"/>
                    <a:gd name="T2" fmla="*/ 391 w 322"/>
                    <a:gd name="T3" fmla="*/ 48 h 63"/>
                    <a:gd name="T4" fmla="*/ 373 w 322"/>
                    <a:gd name="T5" fmla="*/ 41 h 63"/>
                    <a:gd name="T6" fmla="*/ 350 w 322"/>
                    <a:gd name="T7" fmla="*/ 36 h 63"/>
                    <a:gd name="T8" fmla="*/ 324 w 322"/>
                    <a:gd name="T9" fmla="*/ 31 h 63"/>
                    <a:gd name="T10" fmla="*/ 294 w 322"/>
                    <a:gd name="T11" fmla="*/ 27 h 63"/>
                    <a:gd name="T12" fmla="*/ 262 w 322"/>
                    <a:gd name="T13" fmla="*/ 23 h 63"/>
                    <a:gd name="T14" fmla="*/ 225 w 322"/>
                    <a:gd name="T15" fmla="*/ 22 h 63"/>
                    <a:gd name="T16" fmla="*/ 190 w 322"/>
                    <a:gd name="T17" fmla="*/ 22 h 63"/>
                    <a:gd name="T18" fmla="*/ 154 w 322"/>
                    <a:gd name="T19" fmla="*/ 23 h 63"/>
                    <a:gd name="T20" fmla="*/ 120 w 322"/>
                    <a:gd name="T21" fmla="*/ 27 h 63"/>
                    <a:gd name="T22" fmla="*/ 91 w 322"/>
                    <a:gd name="T23" fmla="*/ 31 h 63"/>
                    <a:gd name="T24" fmla="*/ 63 w 322"/>
                    <a:gd name="T25" fmla="*/ 36 h 63"/>
                    <a:gd name="T26" fmla="*/ 40 w 322"/>
                    <a:gd name="T27" fmla="*/ 41 h 63"/>
                    <a:gd name="T28" fmla="*/ 23 w 322"/>
                    <a:gd name="T29" fmla="*/ 48 h 63"/>
                    <a:gd name="T30" fmla="*/ 10 w 322"/>
                    <a:gd name="T31" fmla="*/ 58 h 63"/>
                    <a:gd name="T32" fmla="*/ 4 w 322"/>
                    <a:gd name="T33" fmla="*/ 60 h 63"/>
                    <a:gd name="T34" fmla="*/ 0 w 322"/>
                    <a:gd name="T35" fmla="*/ 53 h 63"/>
                    <a:gd name="T36" fmla="*/ 0 w 322"/>
                    <a:gd name="T37" fmla="*/ 46 h 63"/>
                    <a:gd name="T38" fmla="*/ 8 w 322"/>
                    <a:gd name="T39" fmla="*/ 36 h 63"/>
                    <a:gd name="T40" fmla="*/ 25 w 322"/>
                    <a:gd name="T41" fmla="*/ 27 h 63"/>
                    <a:gd name="T42" fmla="*/ 48 w 322"/>
                    <a:gd name="T43" fmla="*/ 18 h 63"/>
                    <a:gd name="T44" fmla="*/ 75 w 322"/>
                    <a:gd name="T45" fmla="*/ 11 h 63"/>
                    <a:gd name="T46" fmla="*/ 110 w 322"/>
                    <a:gd name="T47" fmla="*/ 6 h 63"/>
                    <a:gd name="T48" fmla="*/ 144 w 322"/>
                    <a:gd name="T49" fmla="*/ 1 h 63"/>
                    <a:gd name="T50" fmla="*/ 188 w 322"/>
                    <a:gd name="T51" fmla="*/ 0 h 63"/>
                    <a:gd name="T52" fmla="*/ 231 w 322"/>
                    <a:gd name="T53" fmla="*/ 0 h 63"/>
                    <a:gd name="T54" fmla="*/ 268 w 322"/>
                    <a:gd name="T55" fmla="*/ 1 h 63"/>
                    <a:gd name="T56" fmla="*/ 306 w 322"/>
                    <a:gd name="T57" fmla="*/ 6 h 63"/>
                    <a:gd name="T58" fmla="*/ 338 w 322"/>
                    <a:gd name="T59" fmla="*/ 10 h 63"/>
                    <a:gd name="T60" fmla="*/ 368 w 322"/>
                    <a:gd name="T61" fmla="*/ 16 h 63"/>
                    <a:gd name="T62" fmla="*/ 391 w 322"/>
                    <a:gd name="T63" fmla="*/ 25 h 63"/>
                    <a:gd name="T64" fmla="*/ 405 w 322"/>
                    <a:gd name="T65" fmla="*/ 33 h 63"/>
                    <a:gd name="T66" fmla="*/ 413 w 322"/>
                    <a:gd name="T67" fmla="*/ 45 h 63"/>
                    <a:gd name="T68" fmla="*/ 416 w 322"/>
                    <a:gd name="T69" fmla="*/ 53 h 63"/>
                    <a:gd name="T70" fmla="*/ 412 w 322"/>
                    <a:gd name="T71" fmla="*/ 60 h 6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22" h="63">
                      <a:moveTo>
                        <a:pt x="317" y="62"/>
                      </a:moveTo>
                      <a:lnTo>
                        <a:pt x="312" y="57"/>
                      </a:lnTo>
                      <a:lnTo>
                        <a:pt x="308" y="53"/>
                      </a:lnTo>
                      <a:lnTo>
                        <a:pt x="302" y="49"/>
                      </a:lnTo>
                      <a:lnTo>
                        <a:pt x="294" y="47"/>
                      </a:lnTo>
                      <a:lnTo>
                        <a:pt x="288" y="42"/>
                      </a:lnTo>
                      <a:lnTo>
                        <a:pt x="280" y="39"/>
                      </a:lnTo>
                      <a:lnTo>
                        <a:pt x="270" y="37"/>
                      </a:lnTo>
                      <a:lnTo>
                        <a:pt x="260" y="32"/>
                      </a:lnTo>
                      <a:lnTo>
                        <a:pt x="250" y="32"/>
                      </a:lnTo>
                      <a:lnTo>
                        <a:pt x="239" y="28"/>
                      </a:lnTo>
                      <a:lnTo>
                        <a:pt x="227" y="27"/>
                      </a:lnTo>
                      <a:lnTo>
                        <a:pt x="214" y="25"/>
                      </a:lnTo>
                      <a:lnTo>
                        <a:pt x="202" y="23"/>
                      </a:lnTo>
                      <a:lnTo>
                        <a:pt x="188" y="22"/>
                      </a:lnTo>
                      <a:lnTo>
                        <a:pt x="174" y="22"/>
                      </a:lnTo>
                      <a:lnTo>
                        <a:pt x="161" y="22"/>
                      </a:lnTo>
                      <a:lnTo>
                        <a:pt x="147" y="22"/>
                      </a:lnTo>
                      <a:lnTo>
                        <a:pt x="133" y="22"/>
                      </a:lnTo>
                      <a:lnTo>
                        <a:pt x="119" y="23"/>
                      </a:lnTo>
                      <a:lnTo>
                        <a:pt x="106" y="25"/>
                      </a:lnTo>
                      <a:lnTo>
                        <a:pt x="93" y="27"/>
                      </a:lnTo>
                      <a:lnTo>
                        <a:pt x="81" y="28"/>
                      </a:lnTo>
                      <a:lnTo>
                        <a:pt x="70" y="32"/>
                      </a:lnTo>
                      <a:lnTo>
                        <a:pt x="60" y="33"/>
                      </a:lnTo>
                      <a:lnTo>
                        <a:pt x="49" y="37"/>
                      </a:lnTo>
                      <a:lnTo>
                        <a:pt x="40" y="39"/>
                      </a:lnTo>
                      <a:lnTo>
                        <a:pt x="31" y="42"/>
                      </a:lnTo>
                      <a:lnTo>
                        <a:pt x="25" y="47"/>
                      </a:lnTo>
                      <a:lnTo>
                        <a:pt x="18" y="49"/>
                      </a:lnTo>
                      <a:lnTo>
                        <a:pt x="12" y="54"/>
                      </a:lnTo>
                      <a:lnTo>
                        <a:pt x="8" y="59"/>
                      </a:lnTo>
                      <a:lnTo>
                        <a:pt x="4" y="62"/>
                      </a:lnTo>
                      <a:lnTo>
                        <a:pt x="3" y="61"/>
                      </a:lnTo>
                      <a:lnTo>
                        <a:pt x="2" y="57"/>
                      </a:lnTo>
                      <a:lnTo>
                        <a:pt x="0" y="54"/>
                      </a:lnTo>
                      <a:lnTo>
                        <a:pt x="0" y="52"/>
                      </a:lnTo>
                      <a:lnTo>
                        <a:pt x="0" y="47"/>
                      </a:lnTo>
                      <a:lnTo>
                        <a:pt x="3" y="40"/>
                      </a:lnTo>
                      <a:lnTo>
                        <a:pt x="6" y="37"/>
                      </a:lnTo>
                      <a:lnTo>
                        <a:pt x="12" y="32"/>
                      </a:lnTo>
                      <a:lnTo>
                        <a:pt x="19" y="27"/>
                      </a:lnTo>
                      <a:lnTo>
                        <a:pt x="27" y="23"/>
                      </a:lnTo>
                      <a:lnTo>
                        <a:pt x="37" y="18"/>
                      </a:lnTo>
                      <a:lnTo>
                        <a:pt x="46" y="15"/>
                      </a:lnTo>
                      <a:lnTo>
                        <a:pt x="58" y="11"/>
                      </a:lnTo>
                      <a:lnTo>
                        <a:pt x="71" y="9"/>
                      </a:lnTo>
                      <a:lnTo>
                        <a:pt x="85" y="6"/>
                      </a:lnTo>
                      <a:lnTo>
                        <a:pt x="98" y="5"/>
                      </a:lnTo>
                      <a:lnTo>
                        <a:pt x="111" y="1"/>
                      </a:lnTo>
                      <a:lnTo>
                        <a:pt x="128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  <a:lnTo>
                        <a:pt x="178" y="0"/>
                      </a:lnTo>
                      <a:lnTo>
                        <a:pt x="192" y="1"/>
                      </a:lnTo>
                      <a:lnTo>
                        <a:pt x="207" y="1"/>
                      </a:lnTo>
                      <a:lnTo>
                        <a:pt x="223" y="3"/>
                      </a:lnTo>
                      <a:lnTo>
                        <a:pt x="236" y="6"/>
                      </a:lnTo>
                      <a:lnTo>
                        <a:pt x="250" y="8"/>
                      </a:lnTo>
                      <a:lnTo>
                        <a:pt x="261" y="10"/>
                      </a:lnTo>
                      <a:lnTo>
                        <a:pt x="274" y="14"/>
                      </a:lnTo>
                      <a:lnTo>
                        <a:pt x="284" y="16"/>
                      </a:lnTo>
                      <a:lnTo>
                        <a:pt x="294" y="22"/>
                      </a:lnTo>
                      <a:lnTo>
                        <a:pt x="302" y="25"/>
                      </a:lnTo>
                      <a:lnTo>
                        <a:pt x="308" y="30"/>
                      </a:lnTo>
                      <a:lnTo>
                        <a:pt x="313" y="34"/>
                      </a:lnTo>
                      <a:lnTo>
                        <a:pt x="317" y="40"/>
                      </a:lnTo>
                      <a:lnTo>
                        <a:pt x="319" y="46"/>
                      </a:lnTo>
                      <a:lnTo>
                        <a:pt x="321" y="52"/>
                      </a:lnTo>
                      <a:lnTo>
                        <a:pt x="321" y="54"/>
                      </a:lnTo>
                      <a:lnTo>
                        <a:pt x="319" y="57"/>
                      </a:lnTo>
                      <a:lnTo>
                        <a:pt x="318" y="61"/>
                      </a:lnTo>
                      <a:lnTo>
                        <a:pt x="317" y="62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66" name="Rectangle 12"/>
              <p:cNvSpPr>
                <a:spLocks noChangeArrowheads="1"/>
              </p:cNvSpPr>
              <p:nvPr/>
            </p:nvSpPr>
            <p:spPr bwMode="auto">
              <a:xfrm>
                <a:off x="2109" y="3679"/>
                <a:ext cx="1497" cy="345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de-DE" sz="1800" b="1">
                    <a:solidFill>
                      <a:schemeClr val="bg1"/>
                    </a:solidFill>
                  </a:rPr>
                  <a:t>Quellsystem</a:t>
                </a:r>
              </a:p>
            </p:txBody>
          </p:sp>
        </p:grpSp>
        <p:grpSp>
          <p:nvGrpSpPr>
            <p:cNvPr id="44039" name="Group 13"/>
            <p:cNvGrpSpPr>
              <a:grpSpLocks/>
            </p:cNvGrpSpPr>
            <p:nvPr/>
          </p:nvGrpSpPr>
          <p:grpSpPr bwMode="auto">
            <a:xfrm>
              <a:off x="2109" y="2559"/>
              <a:ext cx="1927" cy="604"/>
              <a:chOff x="2109" y="2559"/>
              <a:chExt cx="1927" cy="604"/>
            </a:xfrm>
          </p:grpSpPr>
          <p:grpSp>
            <p:nvGrpSpPr>
              <p:cNvPr id="44058" name="Group 14"/>
              <p:cNvGrpSpPr>
                <a:grpSpLocks/>
              </p:cNvGrpSpPr>
              <p:nvPr/>
            </p:nvGrpSpPr>
            <p:grpSpPr bwMode="auto">
              <a:xfrm>
                <a:off x="3288" y="2559"/>
                <a:ext cx="748" cy="474"/>
                <a:chOff x="1622" y="726"/>
                <a:chExt cx="868" cy="764"/>
              </a:xfrm>
            </p:grpSpPr>
            <p:sp>
              <p:nvSpPr>
                <p:cNvPr id="44060" name="Freeform 15"/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1741" y="846"/>
                  <a:ext cx="749" cy="644"/>
                </a:xfrm>
                <a:custGeom>
                  <a:avLst/>
                  <a:gdLst>
                    <a:gd name="T0" fmla="*/ 0 w 575"/>
                    <a:gd name="T1" fmla="*/ 0 h 651"/>
                    <a:gd name="T2" fmla="*/ 748 w 575"/>
                    <a:gd name="T3" fmla="*/ 0 h 651"/>
                    <a:gd name="T4" fmla="*/ 748 w 575"/>
                    <a:gd name="T5" fmla="*/ 520 h 651"/>
                    <a:gd name="T6" fmla="*/ 744 w 575"/>
                    <a:gd name="T7" fmla="*/ 534 h 651"/>
                    <a:gd name="T8" fmla="*/ 737 w 575"/>
                    <a:gd name="T9" fmla="*/ 547 h 651"/>
                    <a:gd name="T10" fmla="*/ 726 w 575"/>
                    <a:gd name="T11" fmla="*/ 558 h 651"/>
                    <a:gd name="T12" fmla="*/ 713 w 575"/>
                    <a:gd name="T13" fmla="*/ 568 h 651"/>
                    <a:gd name="T14" fmla="*/ 693 w 575"/>
                    <a:gd name="T15" fmla="*/ 578 h 651"/>
                    <a:gd name="T16" fmla="*/ 671 w 575"/>
                    <a:gd name="T17" fmla="*/ 590 h 651"/>
                    <a:gd name="T18" fmla="*/ 647 w 575"/>
                    <a:gd name="T19" fmla="*/ 598 h 651"/>
                    <a:gd name="T20" fmla="*/ 619 w 575"/>
                    <a:gd name="T21" fmla="*/ 607 h 651"/>
                    <a:gd name="T22" fmla="*/ 589 w 575"/>
                    <a:gd name="T23" fmla="*/ 615 h 651"/>
                    <a:gd name="T24" fmla="*/ 555 w 575"/>
                    <a:gd name="T25" fmla="*/ 622 h 651"/>
                    <a:gd name="T26" fmla="*/ 518 w 575"/>
                    <a:gd name="T27" fmla="*/ 628 h 651"/>
                    <a:gd name="T28" fmla="*/ 482 w 575"/>
                    <a:gd name="T29" fmla="*/ 634 h 651"/>
                    <a:gd name="T30" fmla="*/ 442 w 575"/>
                    <a:gd name="T31" fmla="*/ 637 h 651"/>
                    <a:gd name="T32" fmla="*/ 401 w 575"/>
                    <a:gd name="T33" fmla="*/ 642 h 651"/>
                    <a:gd name="T34" fmla="*/ 357 w 575"/>
                    <a:gd name="T35" fmla="*/ 643 h 651"/>
                    <a:gd name="T36" fmla="*/ 314 w 575"/>
                    <a:gd name="T37" fmla="*/ 643 h 651"/>
                    <a:gd name="T38" fmla="*/ 290 w 575"/>
                    <a:gd name="T39" fmla="*/ 643 h 651"/>
                    <a:gd name="T40" fmla="*/ 268 w 575"/>
                    <a:gd name="T41" fmla="*/ 643 h 651"/>
                    <a:gd name="T42" fmla="*/ 249 w 575"/>
                    <a:gd name="T43" fmla="*/ 643 h 651"/>
                    <a:gd name="T44" fmla="*/ 225 w 575"/>
                    <a:gd name="T45" fmla="*/ 642 h 651"/>
                    <a:gd name="T46" fmla="*/ 206 w 575"/>
                    <a:gd name="T47" fmla="*/ 637 h 651"/>
                    <a:gd name="T48" fmla="*/ 184 w 575"/>
                    <a:gd name="T49" fmla="*/ 637 h 651"/>
                    <a:gd name="T50" fmla="*/ 163 w 575"/>
                    <a:gd name="T51" fmla="*/ 636 h 651"/>
                    <a:gd name="T52" fmla="*/ 142 w 575"/>
                    <a:gd name="T53" fmla="*/ 633 h 651"/>
                    <a:gd name="T54" fmla="*/ 125 w 575"/>
                    <a:gd name="T55" fmla="*/ 631 h 651"/>
                    <a:gd name="T56" fmla="*/ 106 w 575"/>
                    <a:gd name="T57" fmla="*/ 625 h 651"/>
                    <a:gd name="T58" fmla="*/ 87 w 575"/>
                    <a:gd name="T59" fmla="*/ 624 h 651"/>
                    <a:gd name="T60" fmla="*/ 68 w 575"/>
                    <a:gd name="T61" fmla="*/ 619 h 651"/>
                    <a:gd name="T62" fmla="*/ 49 w 575"/>
                    <a:gd name="T63" fmla="*/ 615 h 651"/>
                    <a:gd name="T64" fmla="*/ 34 w 575"/>
                    <a:gd name="T65" fmla="*/ 612 h 651"/>
                    <a:gd name="T66" fmla="*/ 16 w 575"/>
                    <a:gd name="T67" fmla="*/ 607 h 651"/>
                    <a:gd name="T68" fmla="*/ 1 w 575"/>
                    <a:gd name="T69" fmla="*/ 601 h 651"/>
                    <a:gd name="T70" fmla="*/ 0 w 575"/>
                    <a:gd name="T71" fmla="*/ 0 h 65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575" h="651">
                      <a:moveTo>
                        <a:pt x="0" y="0"/>
                      </a:moveTo>
                      <a:lnTo>
                        <a:pt x="574" y="0"/>
                      </a:lnTo>
                      <a:lnTo>
                        <a:pt x="574" y="526"/>
                      </a:lnTo>
                      <a:lnTo>
                        <a:pt x="571" y="540"/>
                      </a:lnTo>
                      <a:lnTo>
                        <a:pt x="566" y="553"/>
                      </a:lnTo>
                      <a:lnTo>
                        <a:pt x="557" y="564"/>
                      </a:lnTo>
                      <a:lnTo>
                        <a:pt x="547" y="574"/>
                      </a:lnTo>
                      <a:lnTo>
                        <a:pt x="532" y="584"/>
                      </a:lnTo>
                      <a:lnTo>
                        <a:pt x="515" y="596"/>
                      </a:lnTo>
                      <a:lnTo>
                        <a:pt x="497" y="605"/>
                      </a:lnTo>
                      <a:lnTo>
                        <a:pt x="475" y="614"/>
                      </a:lnTo>
                      <a:lnTo>
                        <a:pt x="452" y="622"/>
                      </a:lnTo>
                      <a:lnTo>
                        <a:pt x="426" y="629"/>
                      </a:lnTo>
                      <a:lnTo>
                        <a:pt x="398" y="635"/>
                      </a:lnTo>
                      <a:lnTo>
                        <a:pt x="370" y="641"/>
                      </a:lnTo>
                      <a:lnTo>
                        <a:pt x="339" y="644"/>
                      </a:lnTo>
                      <a:lnTo>
                        <a:pt x="308" y="649"/>
                      </a:lnTo>
                      <a:lnTo>
                        <a:pt x="274" y="650"/>
                      </a:lnTo>
                      <a:lnTo>
                        <a:pt x="241" y="650"/>
                      </a:lnTo>
                      <a:lnTo>
                        <a:pt x="223" y="650"/>
                      </a:lnTo>
                      <a:lnTo>
                        <a:pt x="206" y="650"/>
                      </a:lnTo>
                      <a:lnTo>
                        <a:pt x="191" y="650"/>
                      </a:lnTo>
                      <a:lnTo>
                        <a:pt x="173" y="649"/>
                      </a:lnTo>
                      <a:lnTo>
                        <a:pt x="158" y="644"/>
                      </a:lnTo>
                      <a:lnTo>
                        <a:pt x="141" y="644"/>
                      </a:lnTo>
                      <a:lnTo>
                        <a:pt x="125" y="643"/>
                      </a:lnTo>
                      <a:lnTo>
                        <a:pt x="109" y="640"/>
                      </a:lnTo>
                      <a:lnTo>
                        <a:pt x="96" y="638"/>
                      </a:lnTo>
                      <a:lnTo>
                        <a:pt x="81" y="632"/>
                      </a:lnTo>
                      <a:lnTo>
                        <a:pt x="67" y="631"/>
                      </a:lnTo>
                      <a:lnTo>
                        <a:pt x="52" y="626"/>
                      </a:lnTo>
                      <a:lnTo>
                        <a:pt x="38" y="622"/>
                      </a:lnTo>
                      <a:lnTo>
                        <a:pt x="26" y="619"/>
                      </a:lnTo>
                      <a:lnTo>
                        <a:pt x="12" y="614"/>
                      </a:lnTo>
                      <a:lnTo>
                        <a:pt x="1" y="60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1" name="Freeform 16"/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1622" y="846"/>
                  <a:ext cx="227" cy="604"/>
                </a:xfrm>
                <a:custGeom>
                  <a:avLst/>
                  <a:gdLst>
                    <a:gd name="T0" fmla="*/ 219 w 90"/>
                    <a:gd name="T1" fmla="*/ 0 h 610"/>
                    <a:gd name="T2" fmla="*/ 224 w 90"/>
                    <a:gd name="T3" fmla="*/ 603 h 610"/>
                    <a:gd name="T4" fmla="*/ 174 w 90"/>
                    <a:gd name="T5" fmla="*/ 596 h 610"/>
                    <a:gd name="T6" fmla="*/ 129 w 90"/>
                    <a:gd name="T7" fmla="*/ 585 h 610"/>
                    <a:gd name="T8" fmla="*/ 93 w 90"/>
                    <a:gd name="T9" fmla="*/ 576 h 610"/>
                    <a:gd name="T10" fmla="*/ 61 w 90"/>
                    <a:gd name="T11" fmla="*/ 566 h 610"/>
                    <a:gd name="T12" fmla="*/ 33 w 90"/>
                    <a:gd name="T13" fmla="*/ 555 h 610"/>
                    <a:gd name="T14" fmla="*/ 13 w 90"/>
                    <a:gd name="T15" fmla="*/ 546 h 610"/>
                    <a:gd name="T16" fmla="*/ 3 w 90"/>
                    <a:gd name="T17" fmla="*/ 536 h 610"/>
                    <a:gd name="T18" fmla="*/ 0 w 90"/>
                    <a:gd name="T19" fmla="*/ 522 h 610"/>
                    <a:gd name="T20" fmla="*/ 0 w 90"/>
                    <a:gd name="T21" fmla="*/ 0 h 610"/>
                    <a:gd name="T22" fmla="*/ 219 w 90"/>
                    <a:gd name="T23" fmla="*/ 0 h 61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90" h="610">
                      <a:moveTo>
                        <a:pt x="87" y="0"/>
                      </a:moveTo>
                      <a:lnTo>
                        <a:pt x="89" y="609"/>
                      </a:lnTo>
                      <a:lnTo>
                        <a:pt x="69" y="602"/>
                      </a:lnTo>
                      <a:lnTo>
                        <a:pt x="51" y="591"/>
                      </a:lnTo>
                      <a:lnTo>
                        <a:pt x="37" y="582"/>
                      </a:lnTo>
                      <a:lnTo>
                        <a:pt x="24" y="572"/>
                      </a:lnTo>
                      <a:lnTo>
                        <a:pt x="13" y="561"/>
                      </a:lnTo>
                      <a:lnTo>
                        <a:pt x="5" y="551"/>
                      </a:lnTo>
                      <a:lnTo>
                        <a:pt x="1" y="541"/>
                      </a:lnTo>
                      <a:lnTo>
                        <a:pt x="0" y="527"/>
                      </a:lnTo>
                      <a:lnTo>
                        <a:pt x="0" y="0"/>
                      </a:lnTo>
                      <a:lnTo>
                        <a:pt x="87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2" name="Freeform 17"/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1622" y="726"/>
                  <a:ext cx="868" cy="242"/>
                </a:xfrm>
                <a:custGeom>
                  <a:avLst/>
                  <a:gdLst>
                    <a:gd name="T0" fmla="*/ 477 w 666"/>
                    <a:gd name="T1" fmla="*/ 0 h 244"/>
                    <a:gd name="T2" fmla="*/ 560 w 666"/>
                    <a:gd name="T3" fmla="*/ 6 h 244"/>
                    <a:gd name="T4" fmla="*/ 640 w 666"/>
                    <a:gd name="T5" fmla="*/ 14 h 244"/>
                    <a:gd name="T6" fmla="*/ 708 w 666"/>
                    <a:gd name="T7" fmla="*/ 27 h 244"/>
                    <a:gd name="T8" fmla="*/ 766 w 666"/>
                    <a:gd name="T9" fmla="*/ 45 h 244"/>
                    <a:gd name="T10" fmla="*/ 813 w 666"/>
                    <a:gd name="T11" fmla="*/ 63 h 244"/>
                    <a:gd name="T12" fmla="*/ 847 w 666"/>
                    <a:gd name="T13" fmla="*/ 84 h 244"/>
                    <a:gd name="T14" fmla="*/ 864 w 666"/>
                    <a:gd name="T15" fmla="*/ 109 h 244"/>
                    <a:gd name="T16" fmla="*/ 864 w 666"/>
                    <a:gd name="T17" fmla="*/ 132 h 244"/>
                    <a:gd name="T18" fmla="*/ 847 w 666"/>
                    <a:gd name="T19" fmla="*/ 157 h 244"/>
                    <a:gd name="T20" fmla="*/ 813 w 666"/>
                    <a:gd name="T21" fmla="*/ 178 h 244"/>
                    <a:gd name="T22" fmla="*/ 766 w 666"/>
                    <a:gd name="T23" fmla="*/ 196 h 244"/>
                    <a:gd name="T24" fmla="*/ 708 w 666"/>
                    <a:gd name="T25" fmla="*/ 214 h 244"/>
                    <a:gd name="T26" fmla="*/ 640 w 666"/>
                    <a:gd name="T27" fmla="*/ 225 h 244"/>
                    <a:gd name="T28" fmla="*/ 560 w 666"/>
                    <a:gd name="T29" fmla="*/ 235 h 244"/>
                    <a:gd name="T30" fmla="*/ 477 w 666"/>
                    <a:gd name="T31" fmla="*/ 241 h 244"/>
                    <a:gd name="T32" fmla="*/ 390 w 666"/>
                    <a:gd name="T33" fmla="*/ 241 h 244"/>
                    <a:gd name="T34" fmla="*/ 304 w 666"/>
                    <a:gd name="T35" fmla="*/ 235 h 244"/>
                    <a:gd name="T36" fmla="*/ 225 w 666"/>
                    <a:gd name="T37" fmla="*/ 225 h 244"/>
                    <a:gd name="T38" fmla="*/ 156 w 666"/>
                    <a:gd name="T39" fmla="*/ 214 h 244"/>
                    <a:gd name="T40" fmla="*/ 98 w 666"/>
                    <a:gd name="T41" fmla="*/ 196 h 244"/>
                    <a:gd name="T42" fmla="*/ 53 w 666"/>
                    <a:gd name="T43" fmla="*/ 178 h 244"/>
                    <a:gd name="T44" fmla="*/ 18 w 666"/>
                    <a:gd name="T45" fmla="*/ 157 h 244"/>
                    <a:gd name="T46" fmla="*/ 1 w 666"/>
                    <a:gd name="T47" fmla="*/ 132 h 244"/>
                    <a:gd name="T48" fmla="*/ 1 w 666"/>
                    <a:gd name="T49" fmla="*/ 109 h 244"/>
                    <a:gd name="T50" fmla="*/ 18 w 666"/>
                    <a:gd name="T51" fmla="*/ 84 h 244"/>
                    <a:gd name="T52" fmla="*/ 53 w 666"/>
                    <a:gd name="T53" fmla="*/ 63 h 244"/>
                    <a:gd name="T54" fmla="*/ 98 w 666"/>
                    <a:gd name="T55" fmla="*/ 45 h 244"/>
                    <a:gd name="T56" fmla="*/ 156 w 666"/>
                    <a:gd name="T57" fmla="*/ 27 h 244"/>
                    <a:gd name="T58" fmla="*/ 225 w 666"/>
                    <a:gd name="T59" fmla="*/ 14 h 244"/>
                    <a:gd name="T60" fmla="*/ 304 w 666"/>
                    <a:gd name="T61" fmla="*/ 6 h 244"/>
                    <a:gd name="T62" fmla="*/ 390 w 666"/>
                    <a:gd name="T63" fmla="*/ 0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666" h="244">
                      <a:moveTo>
                        <a:pt x="333" y="0"/>
                      </a:moveTo>
                      <a:lnTo>
                        <a:pt x="366" y="0"/>
                      </a:lnTo>
                      <a:lnTo>
                        <a:pt x="399" y="1"/>
                      </a:lnTo>
                      <a:lnTo>
                        <a:pt x="430" y="6"/>
                      </a:lnTo>
                      <a:lnTo>
                        <a:pt x="461" y="9"/>
                      </a:lnTo>
                      <a:lnTo>
                        <a:pt x="491" y="14"/>
                      </a:lnTo>
                      <a:lnTo>
                        <a:pt x="517" y="22"/>
                      </a:lnTo>
                      <a:lnTo>
                        <a:pt x="543" y="27"/>
                      </a:lnTo>
                      <a:lnTo>
                        <a:pt x="568" y="35"/>
                      </a:lnTo>
                      <a:lnTo>
                        <a:pt x="588" y="45"/>
                      </a:lnTo>
                      <a:lnTo>
                        <a:pt x="606" y="55"/>
                      </a:lnTo>
                      <a:lnTo>
                        <a:pt x="624" y="64"/>
                      </a:lnTo>
                      <a:lnTo>
                        <a:pt x="638" y="75"/>
                      </a:lnTo>
                      <a:lnTo>
                        <a:pt x="650" y="85"/>
                      </a:lnTo>
                      <a:lnTo>
                        <a:pt x="657" y="98"/>
                      </a:lnTo>
                      <a:lnTo>
                        <a:pt x="663" y="110"/>
                      </a:lnTo>
                      <a:lnTo>
                        <a:pt x="665" y="122"/>
                      </a:lnTo>
                      <a:lnTo>
                        <a:pt x="663" y="133"/>
                      </a:lnTo>
                      <a:lnTo>
                        <a:pt x="657" y="145"/>
                      </a:lnTo>
                      <a:lnTo>
                        <a:pt x="650" y="158"/>
                      </a:lnTo>
                      <a:lnTo>
                        <a:pt x="638" y="168"/>
                      </a:lnTo>
                      <a:lnTo>
                        <a:pt x="624" y="179"/>
                      </a:lnTo>
                      <a:lnTo>
                        <a:pt x="606" y="191"/>
                      </a:lnTo>
                      <a:lnTo>
                        <a:pt x="588" y="198"/>
                      </a:lnTo>
                      <a:lnTo>
                        <a:pt x="568" y="208"/>
                      </a:lnTo>
                      <a:lnTo>
                        <a:pt x="543" y="216"/>
                      </a:lnTo>
                      <a:lnTo>
                        <a:pt x="517" y="223"/>
                      </a:lnTo>
                      <a:lnTo>
                        <a:pt x="491" y="227"/>
                      </a:lnTo>
                      <a:lnTo>
                        <a:pt x="461" y="233"/>
                      </a:lnTo>
                      <a:lnTo>
                        <a:pt x="430" y="237"/>
                      </a:lnTo>
                      <a:lnTo>
                        <a:pt x="399" y="240"/>
                      </a:lnTo>
                      <a:lnTo>
                        <a:pt x="366" y="243"/>
                      </a:lnTo>
                      <a:lnTo>
                        <a:pt x="333" y="243"/>
                      </a:lnTo>
                      <a:lnTo>
                        <a:pt x="299" y="243"/>
                      </a:lnTo>
                      <a:lnTo>
                        <a:pt x="267" y="240"/>
                      </a:lnTo>
                      <a:lnTo>
                        <a:pt x="233" y="237"/>
                      </a:lnTo>
                      <a:lnTo>
                        <a:pt x="202" y="233"/>
                      </a:lnTo>
                      <a:lnTo>
                        <a:pt x="173" y="227"/>
                      </a:lnTo>
                      <a:lnTo>
                        <a:pt x="146" y="223"/>
                      </a:lnTo>
                      <a:lnTo>
                        <a:pt x="120" y="216"/>
                      </a:lnTo>
                      <a:lnTo>
                        <a:pt x="96" y="208"/>
                      </a:lnTo>
                      <a:lnTo>
                        <a:pt x="75" y="198"/>
                      </a:lnTo>
                      <a:lnTo>
                        <a:pt x="55" y="191"/>
                      </a:lnTo>
                      <a:lnTo>
                        <a:pt x="41" y="179"/>
                      </a:lnTo>
                      <a:lnTo>
                        <a:pt x="26" y="168"/>
                      </a:lnTo>
                      <a:lnTo>
                        <a:pt x="14" y="158"/>
                      </a:lnTo>
                      <a:lnTo>
                        <a:pt x="7" y="145"/>
                      </a:lnTo>
                      <a:lnTo>
                        <a:pt x="1" y="133"/>
                      </a:lnTo>
                      <a:lnTo>
                        <a:pt x="0" y="122"/>
                      </a:lnTo>
                      <a:lnTo>
                        <a:pt x="1" y="110"/>
                      </a:lnTo>
                      <a:lnTo>
                        <a:pt x="7" y="98"/>
                      </a:lnTo>
                      <a:lnTo>
                        <a:pt x="14" y="85"/>
                      </a:lnTo>
                      <a:lnTo>
                        <a:pt x="26" y="75"/>
                      </a:lnTo>
                      <a:lnTo>
                        <a:pt x="41" y="64"/>
                      </a:lnTo>
                      <a:lnTo>
                        <a:pt x="55" y="55"/>
                      </a:lnTo>
                      <a:lnTo>
                        <a:pt x="75" y="45"/>
                      </a:lnTo>
                      <a:lnTo>
                        <a:pt x="96" y="35"/>
                      </a:lnTo>
                      <a:lnTo>
                        <a:pt x="120" y="27"/>
                      </a:lnTo>
                      <a:lnTo>
                        <a:pt x="146" y="22"/>
                      </a:lnTo>
                      <a:lnTo>
                        <a:pt x="173" y="14"/>
                      </a:lnTo>
                      <a:lnTo>
                        <a:pt x="202" y="9"/>
                      </a:lnTo>
                      <a:lnTo>
                        <a:pt x="233" y="6"/>
                      </a:lnTo>
                      <a:lnTo>
                        <a:pt x="267" y="1"/>
                      </a:lnTo>
                      <a:lnTo>
                        <a:pt x="299" y="0"/>
                      </a:lnTo>
                      <a:lnTo>
                        <a:pt x="333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3" name="Freeform 18"/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1846" y="790"/>
                  <a:ext cx="417" cy="114"/>
                </a:xfrm>
                <a:custGeom>
                  <a:avLst/>
                  <a:gdLst>
                    <a:gd name="T0" fmla="*/ 231 w 322"/>
                    <a:gd name="T1" fmla="*/ 0 h 115"/>
                    <a:gd name="T2" fmla="*/ 272 w 322"/>
                    <a:gd name="T3" fmla="*/ 1 h 115"/>
                    <a:gd name="T4" fmla="*/ 306 w 322"/>
                    <a:gd name="T5" fmla="*/ 7 h 115"/>
                    <a:gd name="T6" fmla="*/ 341 w 322"/>
                    <a:gd name="T7" fmla="*/ 12 h 115"/>
                    <a:gd name="T8" fmla="*/ 368 w 322"/>
                    <a:gd name="T9" fmla="*/ 21 h 115"/>
                    <a:gd name="T10" fmla="*/ 391 w 322"/>
                    <a:gd name="T11" fmla="*/ 29 h 115"/>
                    <a:gd name="T12" fmla="*/ 405 w 322"/>
                    <a:gd name="T13" fmla="*/ 40 h 115"/>
                    <a:gd name="T14" fmla="*/ 416 w 322"/>
                    <a:gd name="T15" fmla="*/ 51 h 115"/>
                    <a:gd name="T16" fmla="*/ 416 w 322"/>
                    <a:gd name="T17" fmla="*/ 61 h 115"/>
                    <a:gd name="T18" fmla="*/ 405 w 322"/>
                    <a:gd name="T19" fmla="*/ 72 h 115"/>
                    <a:gd name="T20" fmla="*/ 391 w 322"/>
                    <a:gd name="T21" fmla="*/ 83 h 115"/>
                    <a:gd name="T22" fmla="*/ 368 w 322"/>
                    <a:gd name="T23" fmla="*/ 92 h 115"/>
                    <a:gd name="T24" fmla="*/ 341 w 322"/>
                    <a:gd name="T25" fmla="*/ 99 h 115"/>
                    <a:gd name="T26" fmla="*/ 306 w 322"/>
                    <a:gd name="T27" fmla="*/ 106 h 115"/>
                    <a:gd name="T28" fmla="*/ 272 w 322"/>
                    <a:gd name="T29" fmla="*/ 109 h 115"/>
                    <a:gd name="T30" fmla="*/ 231 w 322"/>
                    <a:gd name="T31" fmla="*/ 113 h 115"/>
                    <a:gd name="T32" fmla="*/ 188 w 322"/>
                    <a:gd name="T33" fmla="*/ 113 h 115"/>
                    <a:gd name="T34" fmla="*/ 148 w 322"/>
                    <a:gd name="T35" fmla="*/ 109 h 115"/>
                    <a:gd name="T36" fmla="*/ 110 w 322"/>
                    <a:gd name="T37" fmla="*/ 106 h 115"/>
                    <a:gd name="T38" fmla="*/ 75 w 322"/>
                    <a:gd name="T39" fmla="*/ 99 h 115"/>
                    <a:gd name="T40" fmla="*/ 48 w 322"/>
                    <a:gd name="T41" fmla="*/ 92 h 115"/>
                    <a:gd name="T42" fmla="*/ 26 w 322"/>
                    <a:gd name="T43" fmla="*/ 83 h 115"/>
                    <a:gd name="T44" fmla="*/ 10 w 322"/>
                    <a:gd name="T45" fmla="*/ 72 h 115"/>
                    <a:gd name="T46" fmla="*/ 3 w 322"/>
                    <a:gd name="T47" fmla="*/ 61 h 115"/>
                    <a:gd name="T48" fmla="*/ 3 w 322"/>
                    <a:gd name="T49" fmla="*/ 51 h 115"/>
                    <a:gd name="T50" fmla="*/ 10 w 322"/>
                    <a:gd name="T51" fmla="*/ 40 h 115"/>
                    <a:gd name="T52" fmla="*/ 26 w 322"/>
                    <a:gd name="T53" fmla="*/ 29 h 115"/>
                    <a:gd name="T54" fmla="*/ 48 w 322"/>
                    <a:gd name="T55" fmla="*/ 21 h 115"/>
                    <a:gd name="T56" fmla="*/ 75 w 322"/>
                    <a:gd name="T57" fmla="*/ 12 h 115"/>
                    <a:gd name="T58" fmla="*/ 110 w 322"/>
                    <a:gd name="T59" fmla="*/ 7 h 115"/>
                    <a:gd name="T60" fmla="*/ 148 w 322"/>
                    <a:gd name="T61" fmla="*/ 1 h 115"/>
                    <a:gd name="T62" fmla="*/ 188 w 322"/>
                    <a:gd name="T63" fmla="*/ 0 h 11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22" h="115">
                      <a:moveTo>
                        <a:pt x="161" y="0"/>
                      </a:moveTo>
                      <a:lnTo>
                        <a:pt x="178" y="0"/>
                      </a:lnTo>
                      <a:lnTo>
                        <a:pt x="193" y="1"/>
                      </a:lnTo>
                      <a:lnTo>
                        <a:pt x="210" y="1"/>
                      </a:lnTo>
                      <a:lnTo>
                        <a:pt x="223" y="4"/>
                      </a:lnTo>
                      <a:lnTo>
                        <a:pt x="236" y="7"/>
                      </a:lnTo>
                      <a:lnTo>
                        <a:pt x="250" y="8"/>
                      </a:lnTo>
                      <a:lnTo>
                        <a:pt x="263" y="12"/>
                      </a:lnTo>
                      <a:lnTo>
                        <a:pt x="274" y="16"/>
                      </a:lnTo>
                      <a:lnTo>
                        <a:pt x="284" y="21"/>
                      </a:lnTo>
                      <a:lnTo>
                        <a:pt x="294" y="23"/>
                      </a:lnTo>
                      <a:lnTo>
                        <a:pt x="302" y="29"/>
                      </a:lnTo>
                      <a:lnTo>
                        <a:pt x="309" y="34"/>
                      </a:lnTo>
                      <a:lnTo>
                        <a:pt x="313" y="40"/>
                      </a:lnTo>
                      <a:lnTo>
                        <a:pt x="318" y="45"/>
                      </a:lnTo>
                      <a:lnTo>
                        <a:pt x="321" y="51"/>
                      </a:lnTo>
                      <a:lnTo>
                        <a:pt x="321" y="56"/>
                      </a:lnTo>
                      <a:lnTo>
                        <a:pt x="321" y="62"/>
                      </a:lnTo>
                      <a:lnTo>
                        <a:pt x="318" y="67"/>
                      </a:lnTo>
                      <a:lnTo>
                        <a:pt x="313" y="73"/>
                      </a:lnTo>
                      <a:lnTo>
                        <a:pt x="309" y="78"/>
                      </a:lnTo>
                      <a:lnTo>
                        <a:pt x="302" y="84"/>
                      </a:lnTo>
                      <a:lnTo>
                        <a:pt x="294" y="89"/>
                      </a:lnTo>
                      <a:lnTo>
                        <a:pt x="284" y="93"/>
                      </a:lnTo>
                      <a:lnTo>
                        <a:pt x="274" y="96"/>
                      </a:lnTo>
                      <a:lnTo>
                        <a:pt x="263" y="100"/>
                      </a:lnTo>
                      <a:lnTo>
                        <a:pt x="250" y="104"/>
                      </a:lnTo>
                      <a:lnTo>
                        <a:pt x="236" y="107"/>
                      </a:lnTo>
                      <a:lnTo>
                        <a:pt x="223" y="109"/>
                      </a:lnTo>
                      <a:lnTo>
                        <a:pt x="210" y="110"/>
                      </a:lnTo>
                      <a:lnTo>
                        <a:pt x="193" y="113"/>
                      </a:lnTo>
                      <a:lnTo>
                        <a:pt x="178" y="114"/>
                      </a:lnTo>
                      <a:lnTo>
                        <a:pt x="161" y="114"/>
                      </a:lnTo>
                      <a:lnTo>
                        <a:pt x="145" y="114"/>
                      </a:lnTo>
                      <a:lnTo>
                        <a:pt x="129" y="113"/>
                      </a:lnTo>
                      <a:lnTo>
                        <a:pt x="114" y="110"/>
                      </a:lnTo>
                      <a:lnTo>
                        <a:pt x="98" y="109"/>
                      </a:lnTo>
                      <a:lnTo>
                        <a:pt x="85" y="107"/>
                      </a:lnTo>
                      <a:lnTo>
                        <a:pt x="71" y="104"/>
                      </a:lnTo>
                      <a:lnTo>
                        <a:pt x="58" y="100"/>
                      </a:lnTo>
                      <a:lnTo>
                        <a:pt x="49" y="96"/>
                      </a:lnTo>
                      <a:lnTo>
                        <a:pt x="37" y="93"/>
                      </a:lnTo>
                      <a:lnTo>
                        <a:pt x="29" y="89"/>
                      </a:lnTo>
                      <a:lnTo>
                        <a:pt x="20" y="84"/>
                      </a:lnTo>
                      <a:lnTo>
                        <a:pt x="13" y="78"/>
                      </a:lnTo>
                      <a:lnTo>
                        <a:pt x="8" y="73"/>
                      </a:lnTo>
                      <a:lnTo>
                        <a:pt x="4" y="67"/>
                      </a:lnTo>
                      <a:lnTo>
                        <a:pt x="2" y="62"/>
                      </a:lnTo>
                      <a:lnTo>
                        <a:pt x="0" y="56"/>
                      </a:lnTo>
                      <a:lnTo>
                        <a:pt x="2" y="51"/>
                      </a:lnTo>
                      <a:lnTo>
                        <a:pt x="4" y="45"/>
                      </a:lnTo>
                      <a:lnTo>
                        <a:pt x="8" y="40"/>
                      </a:lnTo>
                      <a:lnTo>
                        <a:pt x="13" y="34"/>
                      </a:lnTo>
                      <a:lnTo>
                        <a:pt x="20" y="29"/>
                      </a:lnTo>
                      <a:lnTo>
                        <a:pt x="29" y="23"/>
                      </a:lnTo>
                      <a:lnTo>
                        <a:pt x="37" y="21"/>
                      </a:lnTo>
                      <a:lnTo>
                        <a:pt x="49" y="16"/>
                      </a:lnTo>
                      <a:lnTo>
                        <a:pt x="58" y="12"/>
                      </a:lnTo>
                      <a:lnTo>
                        <a:pt x="71" y="8"/>
                      </a:lnTo>
                      <a:lnTo>
                        <a:pt x="85" y="7"/>
                      </a:lnTo>
                      <a:lnTo>
                        <a:pt x="98" y="4"/>
                      </a:lnTo>
                      <a:lnTo>
                        <a:pt x="114" y="1"/>
                      </a:lnTo>
                      <a:lnTo>
                        <a:pt x="129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5C81AA">
                        <a:alpha val="54999"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64" name="Freeform 19"/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846" y="790"/>
                  <a:ext cx="417" cy="62"/>
                </a:xfrm>
                <a:custGeom>
                  <a:avLst/>
                  <a:gdLst>
                    <a:gd name="T0" fmla="*/ 404 w 322"/>
                    <a:gd name="T1" fmla="*/ 56 h 63"/>
                    <a:gd name="T2" fmla="*/ 391 w 322"/>
                    <a:gd name="T3" fmla="*/ 48 h 63"/>
                    <a:gd name="T4" fmla="*/ 373 w 322"/>
                    <a:gd name="T5" fmla="*/ 41 h 63"/>
                    <a:gd name="T6" fmla="*/ 350 w 322"/>
                    <a:gd name="T7" fmla="*/ 36 h 63"/>
                    <a:gd name="T8" fmla="*/ 324 w 322"/>
                    <a:gd name="T9" fmla="*/ 31 h 63"/>
                    <a:gd name="T10" fmla="*/ 294 w 322"/>
                    <a:gd name="T11" fmla="*/ 27 h 63"/>
                    <a:gd name="T12" fmla="*/ 262 w 322"/>
                    <a:gd name="T13" fmla="*/ 23 h 63"/>
                    <a:gd name="T14" fmla="*/ 225 w 322"/>
                    <a:gd name="T15" fmla="*/ 22 h 63"/>
                    <a:gd name="T16" fmla="*/ 190 w 322"/>
                    <a:gd name="T17" fmla="*/ 22 h 63"/>
                    <a:gd name="T18" fmla="*/ 154 w 322"/>
                    <a:gd name="T19" fmla="*/ 23 h 63"/>
                    <a:gd name="T20" fmla="*/ 120 w 322"/>
                    <a:gd name="T21" fmla="*/ 27 h 63"/>
                    <a:gd name="T22" fmla="*/ 91 w 322"/>
                    <a:gd name="T23" fmla="*/ 31 h 63"/>
                    <a:gd name="T24" fmla="*/ 63 w 322"/>
                    <a:gd name="T25" fmla="*/ 36 h 63"/>
                    <a:gd name="T26" fmla="*/ 40 w 322"/>
                    <a:gd name="T27" fmla="*/ 41 h 63"/>
                    <a:gd name="T28" fmla="*/ 23 w 322"/>
                    <a:gd name="T29" fmla="*/ 48 h 63"/>
                    <a:gd name="T30" fmla="*/ 10 w 322"/>
                    <a:gd name="T31" fmla="*/ 58 h 63"/>
                    <a:gd name="T32" fmla="*/ 4 w 322"/>
                    <a:gd name="T33" fmla="*/ 60 h 63"/>
                    <a:gd name="T34" fmla="*/ 0 w 322"/>
                    <a:gd name="T35" fmla="*/ 53 h 63"/>
                    <a:gd name="T36" fmla="*/ 0 w 322"/>
                    <a:gd name="T37" fmla="*/ 46 h 63"/>
                    <a:gd name="T38" fmla="*/ 8 w 322"/>
                    <a:gd name="T39" fmla="*/ 36 h 63"/>
                    <a:gd name="T40" fmla="*/ 25 w 322"/>
                    <a:gd name="T41" fmla="*/ 27 h 63"/>
                    <a:gd name="T42" fmla="*/ 48 w 322"/>
                    <a:gd name="T43" fmla="*/ 18 h 63"/>
                    <a:gd name="T44" fmla="*/ 75 w 322"/>
                    <a:gd name="T45" fmla="*/ 11 h 63"/>
                    <a:gd name="T46" fmla="*/ 110 w 322"/>
                    <a:gd name="T47" fmla="*/ 6 h 63"/>
                    <a:gd name="T48" fmla="*/ 144 w 322"/>
                    <a:gd name="T49" fmla="*/ 1 h 63"/>
                    <a:gd name="T50" fmla="*/ 188 w 322"/>
                    <a:gd name="T51" fmla="*/ 0 h 63"/>
                    <a:gd name="T52" fmla="*/ 231 w 322"/>
                    <a:gd name="T53" fmla="*/ 0 h 63"/>
                    <a:gd name="T54" fmla="*/ 268 w 322"/>
                    <a:gd name="T55" fmla="*/ 1 h 63"/>
                    <a:gd name="T56" fmla="*/ 306 w 322"/>
                    <a:gd name="T57" fmla="*/ 6 h 63"/>
                    <a:gd name="T58" fmla="*/ 338 w 322"/>
                    <a:gd name="T59" fmla="*/ 10 h 63"/>
                    <a:gd name="T60" fmla="*/ 368 w 322"/>
                    <a:gd name="T61" fmla="*/ 16 h 63"/>
                    <a:gd name="T62" fmla="*/ 391 w 322"/>
                    <a:gd name="T63" fmla="*/ 25 h 63"/>
                    <a:gd name="T64" fmla="*/ 405 w 322"/>
                    <a:gd name="T65" fmla="*/ 33 h 63"/>
                    <a:gd name="T66" fmla="*/ 413 w 322"/>
                    <a:gd name="T67" fmla="*/ 45 h 63"/>
                    <a:gd name="T68" fmla="*/ 416 w 322"/>
                    <a:gd name="T69" fmla="*/ 53 h 63"/>
                    <a:gd name="T70" fmla="*/ 412 w 322"/>
                    <a:gd name="T71" fmla="*/ 60 h 6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22" h="63">
                      <a:moveTo>
                        <a:pt x="317" y="62"/>
                      </a:moveTo>
                      <a:lnTo>
                        <a:pt x="312" y="57"/>
                      </a:lnTo>
                      <a:lnTo>
                        <a:pt x="308" y="53"/>
                      </a:lnTo>
                      <a:lnTo>
                        <a:pt x="302" y="49"/>
                      </a:lnTo>
                      <a:lnTo>
                        <a:pt x="294" y="47"/>
                      </a:lnTo>
                      <a:lnTo>
                        <a:pt x="288" y="42"/>
                      </a:lnTo>
                      <a:lnTo>
                        <a:pt x="280" y="39"/>
                      </a:lnTo>
                      <a:lnTo>
                        <a:pt x="270" y="37"/>
                      </a:lnTo>
                      <a:lnTo>
                        <a:pt x="260" y="32"/>
                      </a:lnTo>
                      <a:lnTo>
                        <a:pt x="250" y="32"/>
                      </a:lnTo>
                      <a:lnTo>
                        <a:pt x="239" y="28"/>
                      </a:lnTo>
                      <a:lnTo>
                        <a:pt x="227" y="27"/>
                      </a:lnTo>
                      <a:lnTo>
                        <a:pt x="214" y="25"/>
                      </a:lnTo>
                      <a:lnTo>
                        <a:pt x="202" y="23"/>
                      </a:lnTo>
                      <a:lnTo>
                        <a:pt x="188" y="22"/>
                      </a:lnTo>
                      <a:lnTo>
                        <a:pt x="174" y="22"/>
                      </a:lnTo>
                      <a:lnTo>
                        <a:pt x="161" y="22"/>
                      </a:lnTo>
                      <a:lnTo>
                        <a:pt x="147" y="22"/>
                      </a:lnTo>
                      <a:lnTo>
                        <a:pt x="133" y="22"/>
                      </a:lnTo>
                      <a:lnTo>
                        <a:pt x="119" y="23"/>
                      </a:lnTo>
                      <a:lnTo>
                        <a:pt x="106" y="25"/>
                      </a:lnTo>
                      <a:lnTo>
                        <a:pt x="93" y="27"/>
                      </a:lnTo>
                      <a:lnTo>
                        <a:pt x="81" y="28"/>
                      </a:lnTo>
                      <a:lnTo>
                        <a:pt x="70" y="32"/>
                      </a:lnTo>
                      <a:lnTo>
                        <a:pt x="60" y="33"/>
                      </a:lnTo>
                      <a:lnTo>
                        <a:pt x="49" y="37"/>
                      </a:lnTo>
                      <a:lnTo>
                        <a:pt x="40" y="39"/>
                      </a:lnTo>
                      <a:lnTo>
                        <a:pt x="31" y="42"/>
                      </a:lnTo>
                      <a:lnTo>
                        <a:pt x="25" y="47"/>
                      </a:lnTo>
                      <a:lnTo>
                        <a:pt x="18" y="49"/>
                      </a:lnTo>
                      <a:lnTo>
                        <a:pt x="12" y="54"/>
                      </a:lnTo>
                      <a:lnTo>
                        <a:pt x="8" y="59"/>
                      </a:lnTo>
                      <a:lnTo>
                        <a:pt x="4" y="62"/>
                      </a:lnTo>
                      <a:lnTo>
                        <a:pt x="3" y="61"/>
                      </a:lnTo>
                      <a:lnTo>
                        <a:pt x="2" y="57"/>
                      </a:lnTo>
                      <a:lnTo>
                        <a:pt x="0" y="54"/>
                      </a:lnTo>
                      <a:lnTo>
                        <a:pt x="0" y="52"/>
                      </a:lnTo>
                      <a:lnTo>
                        <a:pt x="0" y="47"/>
                      </a:lnTo>
                      <a:lnTo>
                        <a:pt x="3" y="40"/>
                      </a:lnTo>
                      <a:lnTo>
                        <a:pt x="6" y="37"/>
                      </a:lnTo>
                      <a:lnTo>
                        <a:pt x="12" y="32"/>
                      </a:lnTo>
                      <a:lnTo>
                        <a:pt x="19" y="27"/>
                      </a:lnTo>
                      <a:lnTo>
                        <a:pt x="27" y="23"/>
                      </a:lnTo>
                      <a:lnTo>
                        <a:pt x="37" y="18"/>
                      </a:lnTo>
                      <a:lnTo>
                        <a:pt x="46" y="15"/>
                      </a:lnTo>
                      <a:lnTo>
                        <a:pt x="58" y="11"/>
                      </a:lnTo>
                      <a:lnTo>
                        <a:pt x="71" y="9"/>
                      </a:lnTo>
                      <a:lnTo>
                        <a:pt x="85" y="6"/>
                      </a:lnTo>
                      <a:lnTo>
                        <a:pt x="98" y="5"/>
                      </a:lnTo>
                      <a:lnTo>
                        <a:pt x="111" y="1"/>
                      </a:lnTo>
                      <a:lnTo>
                        <a:pt x="128" y="1"/>
                      </a:lnTo>
                      <a:lnTo>
                        <a:pt x="145" y="0"/>
                      </a:lnTo>
                      <a:lnTo>
                        <a:pt x="161" y="0"/>
                      </a:lnTo>
                      <a:lnTo>
                        <a:pt x="178" y="0"/>
                      </a:lnTo>
                      <a:lnTo>
                        <a:pt x="192" y="1"/>
                      </a:lnTo>
                      <a:lnTo>
                        <a:pt x="207" y="1"/>
                      </a:lnTo>
                      <a:lnTo>
                        <a:pt x="223" y="3"/>
                      </a:lnTo>
                      <a:lnTo>
                        <a:pt x="236" y="6"/>
                      </a:lnTo>
                      <a:lnTo>
                        <a:pt x="250" y="8"/>
                      </a:lnTo>
                      <a:lnTo>
                        <a:pt x="261" y="10"/>
                      </a:lnTo>
                      <a:lnTo>
                        <a:pt x="274" y="14"/>
                      </a:lnTo>
                      <a:lnTo>
                        <a:pt x="284" y="16"/>
                      </a:lnTo>
                      <a:lnTo>
                        <a:pt x="294" y="22"/>
                      </a:lnTo>
                      <a:lnTo>
                        <a:pt x="302" y="25"/>
                      </a:lnTo>
                      <a:lnTo>
                        <a:pt x="308" y="30"/>
                      </a:lnTo>
                      <a:lnTo>
                        <a:pt x="313" y="34"/>
                      </a:lnTo>
                      <a:lnTo>
                        <a:pt x="317" y="40"/>
                      </a:lnTo>
                      <a:lnTo>
                        <a:pt x="319" y="46"/>
                      </a:lnTo>
                      <a:lnTo>
                        <a:pt x="321" y="52"/>
                      </a:lnTo>
                      <a:lnTo>
                        <a:pt x="321" y="54"/>
                      </a:lnTo>
                      <a:lnTo>
                        <a:pt x="319" y="57"/>
                      </a:lnTo>
                      <a:lnTo>
                        <a:pt x="318" y="61"/>
                      </a:lnTo>
                      <a:lnTo>
                        <a:pt x="317" y="62"/>
                      </a:lnTo>
                    </a:path>
                  </a:pathLst>
                </a:custGeom>
                <a:gradFill rotWithShape="0">
                  <a:gsLst>
                    <a:gs pos="0">
                      <a:srgbClr val="5C81AA">
                        <a:alpha val="54999"/>
                      </a:srgbClr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59" name="Rectangle 20"/>
              <p:cNvSpPr>
                <a:spLocks noChangeArrowheads="1"/>
              </p:cNvSpPr>
              <p:nvPr/>
            </p:nvSpPr>
            <p:spPr bwMode="auto">
              <a:xfrm>
                <a:off x="2109" y="2818"/>
                <a:ext cx="1497" cy="345"/>
              </a:xfrm>
              <a:prstGeom prst="rect">
                <a:avLst/>
              </a:prstGeom>
              <a:solidFill>
                <a:srgbClr val="7B7C7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de-DE" sz="1800" b="1">
                    <a:solidFill>
                      <a:schemeClr val="bg1"/>
                    </a:solidFill>
                  </a:rPr>
                  <a:t>DataSource (PSA)</a:t>
                </a:r>
              </a:p>
            </p:txBody>
          </p:sp>
        </p:grpSp>
        <p:sp>
          <p:nvSpPr>
            <p:cNvPr id="44040" name="Freeform 21" descr="Cube"/>
            <p:cNvSpPr>
              <a:spLocks noChangeAspect="1"/>
            </p:cNvSpPr>
            <p:nvPr/>
          </p:nvSpPr>
          <p:spPr bwMode="auto">
            <a:xfrm>
              <a:off x="884" y="663"/>
              <a:ext cx="1003" cy="847"/>
            </a:xfrm>
            <a:custGeom>
              <a:avLst/>
              <a:gdLst>
                <a:gd name="T0" fmla="*/ 0 w 1208"/>
                <a:gd name="T1" fmla="*/ 171 h 1212"/>
                <a:gd name="T2" fmla="*/ 0 w 1208"/>
                <a:gd name="T3" fmla="*/ 710 h 1212"/>
                <a:gd name="T4" fmla="*/ 568 w 1208"/>
                <a:gd name="T5" fmla="*/ 847 h 1212"/>
                <a:gd name="T6" fmla="*/ 1003 w 1208"/>
                <a:gd name="T7" fmla="*/ 640 h 1212"/>
                <a:gd name="T8" fmla="*/ 1003 w 1208"/>
                <a:gd name="T9" fmla="*/ 123 h 1212"/>
                <a:gd name="T10" fmla="*/ 418 w 1208"/>
                <a:gd name="T11" fmla="*/ 0 h 1212"/>
                <a:gd name="T12" fmla="*/ 0 w 1208"/>
                <a:gd name="T13" fmla="*/ 171 h 12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8" h="1212">
                  <a:moveTo>
                    <a:pt x="0" y="244"/>
                  </a:moveTo>
                  <a:lnTo>
                    <a:pt x="0" y="1016"/>
                  </a:lnTo>
                  <a:lnTo>
                    <a:pt x="684" y="1212"/>
                  </a:lnTo>
                  <a:lnTo>
                    <a:pt x="1208" y="916"/>
                  </a:lnTo>
                  <a:lnTo>
                    <a:pt x="1208" y="176"/>
                  </a:lnTo>
                  <a:lnTo>
                    <a:pt x="504" y="0"/>
                  </a:lnTo>
                  <a:lnTo>
                    <a:pt x="0" y="244"/>
                  </a:lnTo>
                  <a:close/>
                </a:path>
              </a:pathLst>
            </a:custGeom>
            <a:blipFill dpi="0" rotWithShape="0">
              <a:blip r:embed="rId13"/>
              <a:srcRect/>
              <a:stretch>
                <a:fillRect/>
              </a:stretch>
            </a:blipFill>
            <a:ln w="31750" cap="flat" cmpd="sng">
              <a:solidFill>
                <a:schemeClr val="bg1">
                  <a:alpha val="36862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Freeform 22"/>
            <p:cNvSpPr>
              <a:spLocks/>
            </p:cNvSpPr>
            <p:nvPr/>
          </p:nvSpPr>
          <p:spPr bwMode="auto">
            <a:xfrm>
              <a:off x="2880" y="3152"/>
              <a:ext cx="1" cy="528"/>
            </a:xfrm>
            <a:custGeom>
              <a:avLst/>
              <a:gdLst>
                <a:gd name="T0" fmla="*/ 0 w 1"/>
                <a:gd name="T1" fmla="*/ 528 h 556"/>
                <a:gd name="T2" fmla="*/ 0 w 1"/>
                <a:gd name="T3" fmla="*/ 0 h 5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56">
                  <a:moveTo>
                    <a:pt x="0" y="556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Oval 23"/>
            <p:cNvSpPr>
              <a:spLocks noChangeArrowheads="1"/>
            </p:cNvSpPr>
            <p:nvPr/>
          </p:nvSpPr>
          <p:spPr bwMode="auto">
            <a:xfrm>
              <a:off x="340" y="3292"/>
              <a:ext cx="1179" cy="30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sz="1800"/>
                <a:t>InfoPackage</a:t>
              </a:r>
            </a:p>
          </p:txBody>
        </p:sp>
        <p:sp>
          <p:nvSpPr>
            <p:cNvPr id="44043" name="Oval 24"/>
            <p:cNvSpPr>
              <a:spLocks noChangeArrowheads="1"/>
            </p:cNvSpPr>
            <p:nvPr/>
          </p:nvSpPr>
          <p:spPr bwMode="auto">
            <a:xfrm>
              <a:off x="0" y="2300"/>
              <a:ext cx="1678" cy="30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sz="1800"/>
                <a:t>Datentransferprozess</a:t>
              </a:r>
            </a:p>
          </p:txBody>
        </p:sp>
        <p:cxnSp>
          <p:nvCxnSpPr>
            <p:cNvPr id="44044" name="AutoShape 25"/>
            <p:cNvCxnSpPr>
              <a:cxnSpLocks noChangeShapeType="1"/>
              <a:stCxn id="44066" idx="1"/>
              <a:endCxn id="44042" idx="4"/>
            </p:cNvCxnSpPr>
            <p:nvPr/>
          </p:nvCxnSpPr>
          <p:spPr bwMode="auto">
            <a:xfrm rot="10800000">
              <a:off x="930" y="3593"/>
              <a:ext cx="1179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45" name="AutoShape 26"/>
            <p:cNvCxnSpPr>
              <a:cxnSpLocks noChangeShapeType="1"/>
              <a:stCxn id="44042" idx="0"/>
              <a:endCxn id="44059" idx="1"/>
            </p:cNvCxnSpPr>
            <p:nvPr/>
          </p:nvCxnSpPr>
          <p:spPr bwMode="auto">
            <a:xfrm rot="-5400000">
              <a:off x="1369" y="2552"/>
              <a:ext cx="301" cy="117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46" name="AutoShape 27"/>
            <p:cNvCxnSpPr>
              <a:cxnSpLocks noChangeShapeType="1"/>
              <a:stCxn id="44059" idx="1"/>
              <a:endCxn id="44043" idx="4"/>
            </p:cNvCxnSpPr>
            <p:nvPr/>
          </p:nvCxnSpPr>
          <p:spPr bwMode="auto">
            <a:xfrm rot="10800000">
              <a:off x="839" y="2601"/>
              <a:ext cx="1270" cy="39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47" name="AutoShape 28"/>
            <p:cNvCxnSpPr>
              <a:cxnSpLocks noChangeShapeType="1"/>
              <a:stCxn id="44043" idx="0"/>
              <a:endCxn id="44040" idx="1"/>
            </p:cNvCxnSpPr>
            <p:nvPr/>
          </p:nvCxnSpPr>
          <p:spPr bwMode="auto">
            <a:xfrm rot="-5400000">
              <a:off x="393" y="1819"/>
              <a:ext cx="927" cy="3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048" name="Line 29"/>
            <p:cNvSpPr>
              <a:spLocks noChangeShapeType="1"/>
            </p:cNvSpPr>
            <p:nvPr/>
          </p:nvSpPr>
          <p:spPr bwMode="auto">
            <a:xfrm flipH="1" flipV="1">
              <a:off x="1474" y="1482"/>
              <a:ext cx="1406" cy="1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Freeform 30" descr="Cube"/>
            <p:cNvSpPr>
              <a:spLocks noChangeAspect="1"/>
            </p:cNvSpPr>
            <p:nvPr/>
          </p:nvSpPr>
          <p:spPr bwMode="auto">
            <a:xfrm>
              <a:off x="3742" y="706"/>
              <a:ext cx="1003" cy="846"/>
            </a:xfrm>
            <a:custGeom>
              <a:avLst/>
              <a:gdLst>
                <a:gd name="T0" fmla="*/ 0 w 1208"/>
                <a:gd name="T1" fmla="*/ 170 h 1212"/>
                <a:gd name="T2" fmla="*/ 0 w 1208"/>
                <a:gd name="T3" fmla="*/ 709 h 1212"/>
                <a:gd name="T4" fmla="*/ 568 w 1208"/>
                <a:gd name="T5" fmla="*/ 846 h 1212"/>
                <a:gd name="T6" fmla="*/ 1003 w 1208"/>
                <a:gd name="T7" fmla="*/ 639 h 1212"/>
                <a:gd name="T8" fmla="*/ 1003 w 1208"/>
                <a:gd name="T9" fmla="*/ 123 h 1212"/>
                <a:gd name="T10" fmla="*/ 418 w 1208"/>
                <a:gd name="T11" fmla="*/ 0 h 1212"/>
                <a:gd name="T12" fmla="*/ 0 w 1208"/>
                <a:gd name="T13" fmla="*/ 170 h 12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8" h="1212">
                  <a:moveTo>
                    <a:pt x="0" y="244"/>
                  </a:moveTo>
                  <a:lnTo>
                    <a:pt x="0" y="1016"/>
                  </a:lnTo>
                  <a:lnTo>
                    <a:pt x="684" y="1212"/>
                  </a:lnTo>
                  <a:lnTo>
                    <a:pt x="1208" y="916"/>
                  </a:lnTo>
                  <a:lnTo>
                    <a:pt x="1208" y="176"/>
                  </a:lnTo>
                  <a:lnTo>
                    <a:pt x="504" y="0"/>
                  </a:lnTo>
                  <a:lnTo>
                    <a:pt x="0" y="244"/>
                  </a:lnTo>
                  <a:close/>
                </a:path>
              </a:pathLst>
            </a:custGeom>
            <a:blipFill dpi="0" rotWithShape="0">
              <a:blip r:embed="rId13"/>
              <a:srcRect/>
              <a:stretch>
                <a:fillRect/>
              </a:stretch>
            </a:blipFill>
            <a:ln w="31750" cap="flat" cmpd="sng">
              <a:solidFill>
                <a:schemeClr val="bg1">
                  <a:alpha val="36862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31"/>
            <p:cNvSpPr>
              <a:spLocks noChangeShapeType="1"/>
            </p:cNvSpPr>
            <p:nvPr/>
          </p:nvSpPr>
          <p:spPr bwMode="auto">
            <a:xfrm flipV="1">
              <a:off x="2880" y="1482"/>
              <a:ext cx="1134" cy="1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Rectangle 32"/>
            <p:cNvSpPr>
              <a:spLocks noChangeArrowheads="1"/>
            </p:cNvSpPr>
            <p:nvPr/>
          </p:nvSpPr>
          <p:spPr bwMode="auto">
            <a:xfrm>
              <a:off x="3243" y="1611"/>
              <a:ext cx="1270" cy="2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b="1"/>
                <a:t>Transformation 3</a:t>
              </a:r>
            </a:p>
          </p:txBody>
        </p:sp>
        <p:sp>
          <p:nvSpPr>
            <p:cNvPr id="44052" name="Rectangle 33"/>
            <p:cNvSpPr>
              <a:spLocks noChangeArrowheads="1"/>
            </p:cNvSpPr>
            <p:nvPr/>
          </p:nvSpPr>
          <p:spPr bwMode="auto">
            <a:xfrm>
              <a:off x="1111" y="1740"/>
              <a:ext cx="1270" cy="2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b="1"/>
                <a:t>Transformation 1</a:t>
              </a:r>
            </a:p>
          </p:txBody>
        </p:sp>
        <p:sp>
          <p:nvSpPr>
            <p:cNvPr id="44053" name="Rectangle 34"/>
            <p:cNvSpPr>
              <a:spLocks noChangeArrowheads="1"/>
            </p:cNvSpPr>
            <p:nvPr/>
          </p:nvSpPr>
          <p:spPr bwMode="auto">
            <a:xfrm>
              <a:off x="2925" y="1955"/>
              <a:ext cx="1270" cy="2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b="1"/>
                <a:t>InfoSource</a:t>
              </a:r>
            </a:p>
          </p:txBody>
        </p:sp>
        <p:sp>
          <p:nvSpPr>
            <p:cNvPr id="44054" name="Rectangle 35"/>
            <p:cNvSpPr>
              <a:spLocks noChangeArrowheads="1"/>
            </p:cNvSpPr>
            <p:nvPr/>
          </p:nvSpPr>
          <p:spPr bwMode="auto">
            <a:xfrm>
              <a:off x="2699" y="2344"/>
              <a:ext cx="1270" cy="2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b="1"/>
                <a:t>Transformation 2</a:t>
              </a:r>
            </a:p>
          </p:txBody>
        </p:sp>
        <p:sp>
          <p:nvSpPr>
            <p:cNvPr id="44055" name="Oval 36"/>
            <p:cNvSpPr>
              <a:spLocks noChangeArrowheads="1"/>
            </p:cNvSpPr>
            <p:nvPr/>
          </p:nvSpPr>
          <p:spPr bwMode="auto">
            <a:xfrm>
              <a:off x="4082" y="2214"/>
              <a:ext cx="1678" cy="3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de-DE" sz="1800"/>
                <a:t>Datentransferprozess</a:t>
              </a:r>
            </a:p>
          </p:txBody>
        </p:sp>
        <p:cxnSp>
          <p:nvCxnSpPr>
            <p:cNvPr id="44056" name="AutoShape 37"/>
            <p:cNvCxnSpPr>
              <a:cxnSpLocks noChangeShapeType="1"/>
              <a:stCxn id="44059" idx="3"/>
              <a:endCxn id="44055" idx="4"/>
            </p:cNvCxnSpPr>
            <p:nvPr/>
          </p:nvCxnSpPr>
          <p:spPr bwMode="auto">
            <a:xfrm flipV="1">
              <a:off x="3606" y="2516"/>
              <a:ext cx="1315" cy="4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057" name="AutoShape 38"/>
            <p:cNvCxnSpPr>
              <a:cxnSpLocks noChangeShapeType="1"/>
              <a:stCxn id="44055" idx="0"/>
              <a:endCxn id="44049" idx="3"/>
            </p:cNvCxnSpPr>
            <p:nvPr/>
          </p:nvCxnSpPr>
          <p:spPr bwMode="auto">
            <a:xfrm rot="5400000" flipH="1">
              <a:off x="4403" y="1697"/>
              <a:ext cx="869" cy="1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4036" name="Rectangle 39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PSA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971550" y="858838"/>
            <a:ext cx="7200900" cy="5541962"/>
            <a:chOff x="657" y="591"/>
            <a:chExt cx="4536" cy="3491"/>
          </a:xfrm>
        </p:grpSpPr>
        <p:pic>
          <p:nvPicPr>
            <p:cNvPr id="45061" name="Picture 4" descr="Diese Grafik wird im zugehörigen Text erklä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671"/>
              <a:ext cx="4536" cy="34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062" name="AutoShape 5"/>
            <p:cNvSpPr>
              <a:spLocks noChangeArrowheads="1"/>
            </p:cNvSpPr>
            <p:nvPr/>
          </p:nvSpPr>
          <p:spPr bwMode="auto">
            <a:xfrm rot="5678946">
              <a:off x="3248" y="-22"/>
              <a:ext cx="1270" cy="2495"/>
            </a:xfrm>
            <a:custGeom>
              <a:avLst/>
              <a:gdLst>
                <a:gd name="T0" fmla="*/ 1162 w 21600"/>
                <a:gd name="T1" fmla="*/ 1248 h 21600"/>
                <a:gd name="T2" fmla="*/ 635 w 21600"/>
                <a:gd name="T3" fmla="*/ 2495 h 21600"/>
                <a:gd name="T4" fmla="*/ 108 w 21600"/>
                <a:gd name="T5" fmla="*/ 1248 h 21600"/>
                <a:gd name="T6" fmla="*/ 63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40 w 21600"/>
                <a:gd name="T13" fmla="*/ 3636 h 21600"/>
                <a:gd name="T14" fmla="*/ 17960 w 21600"/>
                <a:gd name="T15" fmla="*/ 179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73" y="21600"/>
                  </a:lnTo>
                  <a:lnTo>
                    <a:pt x="1792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AutoShape 6"/>
            <p:cNvSpPr>
              <a:spLocks noChangeArrowheads="1"/>
            </p:cNvSpPr>
            <p:nvPr/>
          </p:nvSpPr>
          <p:spPr bwMode="auto">
            <a:xfrm rot="-4260146">
              <a:off x="1740" y="2470"/>
              <a:ext cx="633" cy="2100"/>
            </a:xfrm>
            <a:custGeom>
              <a:avLst/>
              <a:gdLst>
                <a:gd name="T0" fmla="*/ 579 w 21600"/>
                <a:gd name="T1" fmla="*/ 1050 h 21600"/>
                <a:gd name="T2" fmla="*/ 317 w 21600"/>
                <a:gd name="T3" fmla="*/ 2100 h 21600"/>
                <a:gd name="T4" fmla="*/ 54 w 21600"/>
                <a:gd name="T5" fmla="*/ 1050 h 21600"/>
                <a:gd name="T6" fmla="*/ 31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51 w 21600"/>
                <a:gd name="T13" fmla="*/ 3641 h 21600"/>
                <a:gd name="T14" fmla="*/ 17949 w 21600"/>
                <a:gd name="T15" fmla="*/ 179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73" y="21600"/>
                  </a:lnTo>
                  <a:lnTo>
                    <a:pt x="1792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Rectangle 7"/>
            <p:cNvSpPr>
              <a:spLocks noChangeArrowheads="1"/>
            </p:cNvSpPr>
            <p:nvPr/>
          </p:nvSpPr>
          <p:spPr bwMode="auto">
            <a:xfrm>
              <a:off x="1247" y="3475"/>
              <a:ext cx="1315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Oval 8"/>
            <p:cNvSpPr>
              <a:spLocks noChangeArrowheads="1"/>
            </p:cNvSpPr>
            <p:nvPr/>
          </p:nvSpPr>
          <p:spPr bwMode="auto">
            <a:xfrm>
              <a:off x="2200" y="2523"/>
              <a:ext cx="634" cy="6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0" name="Rectangle 9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PSA 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Persistent Staging Area</a:t>
            </a:r>
          </a:p>
          <a:p>
            <a:pPr lvl="1" eaLnBrk="1" hangingPunct="1"/>
            <a:r>
              <a:rPr lang="de-DE">
                <a:latin typeface="Arial" charset="0"/>
              </a:rPr>
              <a:t>Eingangsablage für Daten aus den Quellsystemen.</a:t>
            </a:r>
          </a:p>
          <a:p>
            <a:pPr lvl="1" eaLnBrk="1" hangingPunct="1"/>
            <a:r>
              <a:rPr lang="de-DE">
                <a:latin typeface="Arial" charset="0"/>
              </a:rPr>
              <a:t>Die angeforderten Daten werden unverändert zum Quellsystem gespeichert.</a:t>
            </a:r>
          </a:p>
          <a:p>
            <a:pPr lvl="1" eaLnBrk="1" hangingPunct="1"/>
            <a:r>
              <a:rPr lang="de-DE">
                <a:latin typeface="Arial" charset="0"/>
              </a:rPr>
              <a:t>Die Speicherung der Daten erfolgt in transparenten, relationalen Datenbanktabellen</a:t>
            </a:r>
          </a:p>
          <a:p>
            <a:pPr lvl="1" eaLnBrk="1" hangingPunct="1"/>
            <a:r>
              <a:rPr lang="de-DE">
                <a:latin typeface="Arial" charset="0"/>
              </a:rPr>
              <a:t>im Format der Transferstruktur.</a:t>
            </a:r>
          </a:p>
          <a:p>
            <a:pPr lvl="1" eaLnBrk="1" hangingPunct="1"/>
            <a:r>
              <a:rPr lang="de-DE">
                <a:latin typeface="Arial" charset="0"/>
              </a:rPr>
              <a:t>Das Datenformat bleibt also unverändert, d.h. es erfolgen keinerlei Verdichtungen oder Transformationen.</a:t>
            </a:r>
          </a:p>
          <a:p>
            <a:pPr lvl="1" eaLnBrk="1" hangingPunct="1"/>
            <a:r>
              <a:rPr lang="de-DE">
                <a:latin typeface="Arial" charset="0"/>
              </a:rPr>
              <a:t>Die PSA dient als temporärer Zwischenspeicher</a:t>
            </a:r>
          </a:p>
          <a:p>
            <a:pPr lvl="2" eaLnBrk="1" hangingPunct="1"/>
            <a:r>
              <a:rPr lang="de-DE">
                <a:latin typeface="Arial" charset="0"/>
              </a:rPr>
              <a:t>der Qualitätskontrolle und</a:t>
            </a:r>
          </a:p>
          <a:p>
            <a:pPr lvl="2" eaLnBrk="1" hangingPunct="1"/>
            <a:r>
              <a:rPr lang="de-DE">
                <a:latin typeface="Arial" charset="0"/>
              </a:rPr>
              <a:t>dem Performance-Tuning.</a:t>
            </a:r>
          </a:p>
          <a:p>
            <a:pPr lvl="2" eaLnBrk="1" hangingPunct="1"/>
            <a:endParaRPr lang="de-DE">
              <a:latin typeface="Arial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Datenziele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971550" y="882650"/>
            <a:ext cx="7200900" cy="5529263"/>
            <a:chOff x="657" y="591"/>
            <a:chExt cx="4536" cy="3483"/>
          </a:xfrm>
        </p:grpSpPr>
        <p:pic>
          <p:nvPicPr>
            <p:cNvPr id="47109" name="Picture 4" descr="Diese Grafik wird im zugehörigen Text erklä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663"/>
              <a:ext cx="4536" cy="34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10" name="AutoShape 5"/>
            <p:cNvSpPr>
              <a:spLocks noChangeArrowheads="1"/>
            </p:cNvSpPr>
            <p:nvPr/>
          </p:nvSpPr>
          <p:spPr bwMode="auto">
            <a:xfrm rot="5678946">
              <a:off x="3248" y="-22"/>
              <a:ext cx="1270" cy="2495"/>
            </a:xfrm>
            <a:custGeom>
              <a:avLst/>
              <a:gdLst>
                <a:gd name="T0" fmla="*/ 1162 w 21600"/>
                <a:gd name="T1" fmla="*/ 1248 h 21600"/>
                <a:gd name="T2" fmla="*/ 635 w 21600"/>
                <a:gd name="T3" fmla="*/ 2495 h 21600"/>
                <a:gd name="T4" fmla="*/ 108 w 21600"/>
                <a:gd name="T5" fmla="*/ 1248 h 21600"/>
                <a:gd name="T6" fmla="*/ 63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40 w 21600"/>
                <a:gd name="T13" fmla="*/ 3636 h 21600"/>
                <a:gd name="T14" fmla="*/ 17960 w 21600"/>
                <a:gd name="T15" fmla="*/ 179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73" y="21600"/>
                  </a:lnTo>
                  <a:lnTo>
                    <a:pt x="1792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AutoShape 6"/>
            <p:cNvSpPr>
              <a:spLocks noChangeArrowheads="1"/>
            </p:cNvSpPr>
            <p:nvPr/>
          </p:nvSpPr>
          <p:spPr bwMode="auto">
            <a:xfrm rot="-4260146">
              <a:off x="1740" y="2470"/>
              <a:ext cx="633" cy="2100"/>
            </a:xfrm>
            <a:custGeom>
              <a:avLst/>
              <a:gdLst>
                <a:gd name="T0" fmla="*/ 579 w 21600"/>
                <a:gd name="T1" fmla="*/ 1050 h 21600"/>
                <a:gd name="T2" fmla="*/ 317 w 21600"/>
                <a:gd name="T3" fmla="*/ 2100 h 21600"/>
                <a:gd name="T4" fmla="*/ 54 w 21600"/>
                <a:gd name="T5" fmla="*/ 1050 h 21600"/>
                <a:gd name="T6" fmla="*/ 31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51 w 21600"/>
                <a:gd name="T13" fmla="*/ 3641 h 21600"/>
                <a:gd name="T14" fmla="*/ 17949 w 21600"/>
                <a:gd name="T15" fmla="*/ 179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73" y="21600"/>
                  </a:lnTo>
                  <a:lnTo>
                    <a:pt x="1792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1247" y="3475"/>
              <a:ext cx="1315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2828" y="2502"/>
              <a:ext cx="634" cy="6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9"/>
            <p:cNvSpPr>
              <a:spLocks noChangeArrowheads="1"/>
            </p:cNvSpPr>
            <p:nvPr/>
          </p:nvSpPr>
          <p:spPr bwMode="auto">
            <a:xfrm>
              <a:off x="1791" y="2296"/>
              <a:ext cx="634" cy="6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Rectangle 10"/>
            <p:cNvSpPr>
              <a:spLocks noChangeArrowheads="1"/>
            </p:cNvSpPr>
            <p:nvPr/>
          </p:nvSpPr>
          <p:spPr bwMode="auto">
            <a:xfrm>
              <a:off x="3243" y="1933"/>
              <a:ext cx="680" cy="7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8" name="Rectangle 11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InfoObject 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InfoObjects</a:t>
            </a:r>
          </a:p>
          <a:p>
            <a:pPr lvl="1" eaLnBrk="1" hangingPunct="1"/>
            <a:r>
              <a:rPr lang="de-DE">
                <a:latin typeface="Arial" charset="0"/>
              </a:rPr>
              <a:t>sind die kleinsten Informationsbausteine und mit den Feldern in einem OLTP-System vergleichbar.</a:t>
            </a:r>
          </a:p>
          <a:p>
            <a:pPr lvl="1" eaLnBrk="1" hangingPunct="1"/>
            <a:r>
              <a:rPr lang="de-DE">
                <a:latin typeface="Arial" charset="0"/>
              </a:rPr>
              <a:t>sind betriebswirtschaftliche Auswertungsobjekte.</a:t>
            </a:r>
          </a:p>
          <a:p>
            <a:pPr lvl="1" eaLnBrk="1" hangingPunct="1"/>
            <a:r>
              <a:rPr lang="de-DE">
                <a:latin typeface="Arial" charset="0"/>
              </a:rPr>
              <a:t>sind in 2 Klassen unterteilbar:</a:t>
            </a:r>
          </a:p>
          <a:p>
            <a:pPr lvl="2" eaLnBrk="1" hangingPunct="1"/>
            <a:r>
              <a:rPr lang="de-DE">
                <a:latin typeface="Arial" charset="0"/>
              </a:rPr>
              <a:t>Merkmale</a:t>
            </a:r>
          </a:p>
          <a:p>
            <a:pPr lvl="3" eaLnBrk="1" hangingPunct="1"/>
            <a:r>
              <a:rPr lang="de-DE">
                <a:latin typeface="Arial" charset="0"/>
              </a:rPr>
              <a:t>betriebswirtschaftliche Merkmale</a:t>
            </a:r>
          </a:p>
          <a:p>
            <a:pPr lvl="3" eaLnBrk="1" hangingPunct="1"/>
            <a:r>
              <a:rPr lang="de-DE">
                <a:latin typeface="Arial" charset="0"/>
              </a:rPr>
              <a:t>Zeitmerkmale</a:t>
            </a:r>
          </a:p>
          <a:p>
            <a:pPr lvl="3" eaLnBrk="1" hangingPunct="1"/>
            <a:r>
              <a:rPr lang="de-DE">
                <a:latin typeface="Arial" charset="0"/>
              </a:rPr>
              <a:t>Einheiten</a:t>
            </a:r>
          </a:p>
          <a:p>
            <a:pPr lvl="3" eaLnBrk="1" hangingPunct="1"/>
            <a:r>
              <a:rPr lang="de-DE">
                <a:latin typeface="Arial" charset="0"/>
              </a:rPr>
              <a:t>technische Merkmale</a:t>
            </a:r>
          </a:p>
          <a:p>
            <a:pPr lvl="2" eaLnBrk="1" hangingPunct="1"/>
            <a:r>
              <a:rPr lang="de-DE">
                <a:latin typeface="Arial" charset="0"/>
              </a:rPr>
              <a:t>Kennzahlen</a:t>
            </a:r>
          </a:p>
          <a:p>
            <a:pPr lvl="1" eaLnBrk="1" hangingPunct="1"/>
            <a:r>
              <a:rPr lang="de-DE">
                <a:latin typeface="Arial" charset="0"/>
              </a:rPr>
              <a:t>dienen im Wesentlichen dem Aufbau von Datenzielen, wie den InfoCubes oder DS-Objects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Definition Business Intelligence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4294967295"/>
          </p:nvPr>
        </p:nvSpPr>
        <p:spPr>
          <a:xfrm>
            <a:off x="649288" y="2589213"/>
            <a:ext cx="8335962" cy="2314575"/>
          </a:xfrm>
        </p:spPr>
        <p:txBody>
          <a:bodyPr/>
          <a:lstStyle/>
          <a:p>
            <a:pPr eaLnBrk="1" hangingPunct="1"/>
            <a:endParaRPr lang="de-DE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de-DE">
                <a:latin typeface="Arial" charset="0"/>
              </a:rPr>
              <a:t>	BI macht Daten verwertbar, mit Hilfe des Einsatzes verschiedener BI-Prozesse</a:t>
            </a:r>
          </a:p>
          <a:p>
            <a:pPr lvl="1" eaLnBrk="1" hangingPunct="1"/>
            <a:r>
              <a:rPr lang="de-DE" b="0">
                <a:latin typeface="Arial" charset="0"/>
              </a:rPr>
              <a:t>Sammeln von Daten</a:t>
            </a:r>
            <a:r>
              <a:rPr lang="de-DE">
                <a:latin typeface="Arial" charset="0"/>
              </a:rPr>
              <a:t>.</a:t>
            </a:r>
          </a:p>
          <a:p>
            <a:pPr lvl="1" eaLnBrk="1" hangingPunct="1"/>
            <a:r>
              <a:rPr lang="de-DE" b="0">
                <a:latin typeface="Arial" charset="0"/>
              </a:rPr>
              <a:t>Umwandeln von Daten in nützliche Informationen</a:t>
            </a:r>
            <a:endParaRPr lang="de-DE">
              <a:latin typeface="Arial" charset="0"/>
            </a:endParaRPr>
          </a:p>
          <a:p>
            <a:pPr lvl="1" eaLnBrk="1" hangingPunct="1"/>
            <a:r>
              <a:rPr lang="de-DE" b="0">
                <a:latin typeface="Arial" charset="0"/>
              </a:rPr>
              <a:t>Vermitteln von Wissen durch Informationen</a:t>
            </a:r>
            <a:endParaRPr lang="de-DE">
              <a:latin typeface="Arial" charset="0"/>
            </a:endParaRPr>
          </a:p>
          <a:p>
            <a:pPr lvl="1" eaLnBrk="1" hangingPunct="1"/>
            <a:r>
              <a:rPr lang="de-DE" b="0">
                <a:latin typeface="Arial" charset="0"/>
              </a:rPr>
              <a:t>Umwandeln von Wissen in Handlungen</a:t>
            </a:r>
          </a:p>
          <a:p>
            <a:pPr lvl="1" eaLnBrk="1" hangingPunct="1"/>
            <a:endParaRPr lang="de-DE" b="0">
              <a:latin typeface="Arial" charset="0"/>
            </a:endParaRPr>
          </a:p>
          <a:p>
            <a:pPr lvl="1" eaLnBrk="1" hangingPunct="1"/>
            <a:endParaRPr lang="de-DE" b="0">
              <a:latin typeface="Arial" charset="0"/>
            </a:endParaRPr>
          </a:p>
          <a:p>
            <a:pPr lvl="1" eaLnBrk="1" hangingPunct="1"/>
            <a:endParaRPr lang="de-DE" b="0">
              <a:latin typeface="Arial" charset="0"/>
            </a:endParaRPr>
          </a:p>
          <a:p>
            <a:pPr lvl="1" eaLnBrk="1" hangingPunct="1"/>
            <a:endParaRPr lang="de-DE">
              <a:latin typeface="Arial" charset="0"/>
            </a:endParaRPr>
          </a:p>
          <a:p>
            <a:pPr eaLnBrk="1" hangingPunct="1"/>
            <a:endParaRPr lang="de-DE">
              <a:latin typeface="Arial" charset="0"/>
            </a:endParaRPr>
          </a:p>
          <a:p>
            <a:pPr eaLnBrk="1" hangingPunct="1"/>
            <a:endParaRPr lang="de-DE">
              <a:latin typeface="Arial" charset="0"/>
            </a:endParaRPr>
          </a:p>
        </p:txBody>
      </p:sp>
      <p:sp>
        <p:nvSpPr>
          <p:cNvPr id="11268" name="Rechteck 6"/>
          <p:cNvSpPr>
            <a:spLocks noChangeArrowheads="1"/>
          </p:cNvSpPr>
          <p:nvPr/>
        </p:nvSpPr>
        <p:spPr bwMode="auto">
          <a:xfrm>
            <a:off x="649288" y="1425575"/>
            <a:ext cx="7896225" cy="925513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r>
              <a:rPr lang="de-DE" sz="1800">
                <a:solidFill>
                  <a:schemeClr val="bg1"/>
                </a:solidFill>
              </a:rPr>
              <a:t>„Business Intelligence (BI) oder Business-Performance Management (BPM) bezeichnet eine Reihe von Technologien, die ein besseres Verständnis von Geschäftsprozessen und Daten ermöglichen, auf denen diese basieren.</a:t>
            </a:r>
            <a:r>
              <a:rPr lang="ja-JP" altLang="de-DE" sz="1800">
                <a:solidFill>
                  <a:schemeClr val="bg1"/>
                </a:solidFill>
              </a:rPr>
              <a:t>“</a:t>
            </a:r>
            <a:endParaRPr lang="de-DE" sz="1800">
              <a:solidFill>
                <a:schemeClr val="bg1"/>
              </a:solidFill>
            </a:endParaRPr>
          </a:p>
        </p:txBody>
      </p:sp>
      <p:grpSp>
        <p:nvGrpSpPr>
          <p:cNvPr id="2" name="Gruppieren 12"/>
          <p:cNvGrpSpPr/>
          <p:nvPr/>
        </p:nvGrpSpPr>
        <p:grpSpPr>
          <a:xfrm>
            <a:off x="518663" y="4943942"/>
            <a:ext cx="8280400" cy="673087"/>
            <a:chOff x="518663" y="4943942"/>
            <a:chExt cx="8280400" cy="67308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18663" y="4943943"/>
              <a:ext cx="2144713" cy="673086"/>
            </a:xfrm>
            <a:prstGeom prst="chevron">
              <a:avLst>
                <a:gd name="adj" fmla="val 14097"/>
              </a:avLst>
            </a:prstGeom>
            <a:gradFill rotWithShape="1">
              <a:gsLst>
                <a:gs pos="0">
                  <a:schemeClr val="accent1">
                    <a:alpha val="8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de-DE" b="1" dirty="0">
                  <a:solidFill>
                    <a:schemeClr val="tx1"/>
                  </a:solidFill>
                  <a:ea typeface="+mn-ea"/>
                </a:rPr>
                <a:t>Sammeln</a:t>
              </a:r>
              <a:endParaRPr lang="de-DE" sz="2000" b="1" dirty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558601" y="4943943"/>
              <a:ext cx="2138362" cy="673086"/>
            </a:xfrm>
            <a:prstGeom prst="chevron">
              <a:avLst>
                <a:gd name="adj" fmla="val 14055"/>
              </a:avLst>
            </a:prstGeom>
            <a:gradFill rotWithShape="1">
              <a:gsLst>
                <a:gs pos="0">
                  <a:schemeClr val="accent1">
                    <a:alpha val="8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de-DE" sz="1800" b="1" dirty="0">
                  <a:solidFill>
                    <a:schemeClr val="tx1"/>
                  </a:solidFill>
                  <a:ea typeface="+mn-ea"/>
                </a:rPr>
                <a:t>Umwandeln</a:t>
              </a:r>
              <a:endParaRPr lang="de-DE" sz="2000" b="1" dirty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4605651" y="4943942"/>
              <a:ext cx="2136775" cy="673087"/>
            </a:xfrm>
            <a:prstGeom prst="chevron">
              <a:avLst>
                <a:gd name="adj" fmla="val 14045"/>
              </a:avLst>
            </a:prstGeom>
            <a:gradFill rotWithShape="1">
              <a:gsLst>
                <a:gs pos="0">
                  <a:schemeClr val="accent1">
                    <a:alpha val="8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de-DE" sz="2000" b="1" dirty="0">
                  <a:solidFill>
                    <a:schemeClr val="tx1"/>
                  </a:solidFill>
                  <a:ea typeface="+mn-ea"/>
                </a:rPr>
                <a:t>Informieren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616251" y="4943943"/>
              <a:ext cx="2182812" cy="673086"/>
            </a:xfrm>
            <a:prstGeom prst="chevron">
              <a:avLst>
                <a:gd name="adj" fmla="val 14348"/>
              </a:avLst>
            </a:prstGeom>
            <a:gradFill rotWithShape="1">
              <a:gsLst>
                <a:gs pos="0">
                  <a:schemeClr val="accent1">
                    <a:alpha val="8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de-DE" sz="2400" b="1" dirty="0">
                  <a:solidFill>
                    <a:schemeClr val="tx1"/>
                  </a:solidFill>
                  <a:ea typeface="+mn-ea"/>
                </a:rPr>
                <a:t>Wissen</a:t>
              </a:r>
              <a:endParaRPr lang="de-DE" sz="2000" b="1" dirty="0">
                <a:solidFill>
                  <a:schemeClr val="tx1"/>
                </a:solidFill>
                <a:ea typeface="+mn-ea"/>
              </a:endParaRPr>
            </a:p>
          </p:txBody>
        </p:sp>
      </p:grp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BI Grundlagen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InfoObject II</a:t>
            </a:r>
          </a:p>
        </p:txBody>
      </p:sp>
      <p:pic>
        <p:nvPicPr>
          <p:cNvPr id="49155" name="Picture 3" descr="InfoObjects_Verwend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249363"/>
            <a:ext cx="7743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Zylinder 7"/>
          <p:cNvSpPr>
            <a:spLocks noChangeArrowheads="1"/>
          </p:cNvSpPr>
          <p:nvPr/>
        </p:nvSpPr>
        <p:spPr bwMode="auto">
          <a:xfrm>
            <a:off x="708025" y="3644900"/>
            <a:ext cx="8104188" cy="2409825"/>
          </a:xfrm>
          <a:prstGeom prst="can">
            <a:avLst>
              <a:gd name="adj" fmla="val 25000"/>
            </a:avLst>
          </a:prstGeom>
          <a:solidFill>
            <a:srgbClr val="00224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DSO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708025" y="1104900"/>
            <a:ext cx="802005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 typeface="Wingdings" charset="0"/>
              <a:buNone/>
            </a:pPr>
            <a:r>
              <a:rPr lang="de-DE" b="1" u="sng"/>
              <a:t>D</a:t>
            </a:r>
            <a:r>
              <a:rPr lang="de-DE" b="1"/>
              <a:t>ata </a:t>
            </a:r>
            <a:r>
              <a:rPr lang="de-DE" b="1" u="sng"/>
              <a:t>S</a:t>
            </a:r>
            <a:r>
              <a:rPr lang="de-DE" b="1"/>
              <a:t>tore </a:t>
            </a:r>
            <a:r>
              <a:rPr lang="de-DE" b="1" u="sng"/>
              <a:t>O</a:t>
            </a:r>
            <a:r>
              <a:rPr lang="de-DE" b="1"/>
              <a:t>bject (DSO)</a:t>
            </a:r>
            <a:endParaRPr lang="de-DE" b="1">
              <a:cs typeface="Arial" charset="0"/>
            </a:endParaRPr>
          </a:p>
          <a:p>
            <a:pPr algn="l">
              <a:spcBef>
                <a:spcPct val="0"/>
              </a:spcBef>
              <a:buFont typeface="Wingdings" charset="0"/>
              <a:buNone/>
            </a:pPr>
            <a:endParaRPr lang="de-DE" sz="1400">
              <a:cs typeface="Arial" charset="0"/>
            </a:endParaRPr>
          </a:p>
          <a:p>
            <a:pPr lvl="1" algn="l">
              <a:spcBef>
                <a:spcPct val="0"/>
              </a:spcBef>
              <a:buFont typeface="Wingdings" charset="0"/>
              <a:buNone/>
            </a:pPr>
            <a:r>
              <a:rPr lang="ja-JP" altLang="de-DE" sz="1400">
                <a:cs typeface="Arial" charset="0"/>
              </a:rPr>
              <a:t>“</a:t>
            </a:r>
            <a:r>
              <a:rPr lang="de-DE" sz="1400">
                <a:cs typeface="Arial" charset="0"/>
              </a:rPr>
              <a:t>Ein </a:t>
            </a:r>
            <a:r>
              <a:rPr lang="de-DE" sz="1400" b="1" u="sng">
                <a:cs typeface="Arial" charset="0"/>
              </a:rPr>
              <a:t>D</a:t>
            </a:r>
            <a:r>
              <a:rPr lang="de-DE" sz="1400" b="1">
                <a:cs typeface="Arial" charset="0"/>
              </a:rPr>
              <a:t>ata</a:t>
            </a:r>
            <a:r>
              <a:rPr lang="de-DE" sz="1400" b="1" u="sng">
                <a:cs typeface="Arial" charset="0"/>
              </a:rPr>
              <a:t>S</a:t>
            </a:r>
            <a:r>
              <a:rPr lang="de-DE" sz="1400" b="1">
                <a:cs typeface="Arial" charset="0"/>
              </a:rPr>
              <a:t>tore-</a:t>
            </a:r>
            <a:r>
              <a:rPr lang="de-DE" sz="1400" b="1" u="sng">
                <a:cs typeface="Arial" charset="0"/>
              </a:rPr>
              <a:t>O</a:t>
            </a:r>
            <a:r>
              <a:rPr lang="de-DE" sz="1400" b="1">
                <a:cs typeface="Arial" charset="0"/>
              </a:rPr>
              <a:t>bjekt </a:t>
            </a:r>
            <a:r>
              <a:rPr lang="de-DE" sz="1400">
                <a:cs typeface="Arial" charset="0"/>
              </a:rPr>
              <a:t>(DSO) dient der </a:t>
            </a:r>
            <a:r>
              <a:rPr lang="de-DE" sz="1400" b="1">
                <a:cs typeface="Arial" charset="0"/>
              </a:rPr>
              <a:t>Ablage </a:t>
            </a:r>
            <a:r>
              <a:rPr lang="de-DE" sz="1400">
                <a:cs typeface="Arial" charset="0"/>
              </a:rPr>
              <a:t>von </a:t>
            </a:r>
            <a:r>
              <a:rPr lang="de-DE" sz="1400" b="1">
                <a:cs typeface="Arial" charset="0"/>
              </a:rPr>
              <a:t>konsolidierten </a:t>
            </a:r>
            <a:r>
              <a:rPr lang="de-DE" sz="1400">
                <a:cs typeface="Arial" charset="0"/>
              </a:rPr>
              <a:t>und </a:t>
            </a:r>
            <a:r>
              <a:rPr lang="de-DE" sz="1400" b="1">
                <a:cs typeface="Arial" charset="0"/>
              </a:rPr>
              <a:t>bereinigten Daten</a:t>
            </a:r>
            <a:r>
              <a:rPr lang="de-DE" sz="1400">
                <a:cs typeface="Arial" charset="0"/>
              </a:rPr>
              <a:t> (z.B. Bewegungsdaten oder Stammdaten) auf </a:t>
            </a:r>
            <a:r>
              <a:rPr lang="de-DE" sz="1400" b="1">
                <a:cs typeface="Arial" charset="0"/>
              </a:rPr>
              <a:t>Belegebene </a:t>
            </a:r>
            <a:r>
              <a:rPr lang="de-DE" sz="1400">
                <a:cs typeface="Arial" charset="0"/>
              </a:rPr>
              <a:t>(atomarer Ebene).</a:t>
            </a:r>
            <a:r>
              <a:rPr lang="ja-JP" altLang="de-DE" sz="1400">
                <a:cs typeface="Arial" charset="0"/>
              </a:rPr>
              <a:t>”</a:t>
            </a:r>
            <a:endParaRPr lang="de-DE" sz="1400">
              <a:cs typeface="Arial" charset="0"/>
            </a:endParaRPr>
          </a:p>
          <a:p>
            <a:pPr lvl="1" algn="l">
              <a:spcBef>
                <a:spcPct val="0"/>
              </a:spcBef>
              <a:buFont typeface="Wingdings" charset="0"/>
              <a:buNone/>
            </a:pPr>
            <a:endParaRPr lang="de-DE" sz="1400">
              <a:cs typeface="Arial" charset="0"/>
            </a:endParaRPr>
          </a:p>
          <a:p>
            <a:pPr lvl="1" algn="l">
              <a:spcBef>
                <a:spcPct val="0"/>
              </a:spcBef>
              <a:buFont typeface="Wingdings" charset="0"/>
              <a:buNone/>
            </a:pPr>
            <a:r>
              <a:rPr lang="ja-JP" altLang="de-DE" sz="1400">
                <a:cs typeface="Arial" charset="0"/>
              </a:rPr>
              <a:t>“</a:t>
            </a:r>
            <a:r>
              <a:rPr lang="de-DE" sz="1400">
                <a:cs typeface="Arial" charset="0"/>
              </a:rPr>
              <a:t>Es beschreibt einen </a:t>
            </a:r>
            <a:r>
              <a:rPr lang="de-DE" sz="1400" b="1">
                <a:cs typeface="Arial" charset="0"/>
              </a:rPr>
              <a:t>konsolidierten Datenbestand </a:t>
            </a:r>
            <a:r>
              <a:rPr lang="de-DE" sz="1400">
                <a:cs typeface="Arial" charset="0"/>
              </a:rPr>
              <a:t>aus einer oder mehreren </a:t>
            </a:r>
            <a:r>
              <a:rPr lang="de-DE" sz="1400" b="1">
                <a:cs typeface="Arial" charset="0"/>
              </a:rPr>
              <a:t>Quellen</a:t>
            </a:r>
            <a:r>
              <a:rPr lang="de-DE" sz="1400">
                <a:cs typeface="Arial" charset="0"/>
              </a:rPr>
              <a:t>. Dieser Datenbestand kann mittels </a:t>
            </a:r>
            <a:r>
              <a:rPr lang="de-DE" sz="1400" b="1">
                <a:cs typeface="Arial" charset="0"/>
              </a:rPr>
              <a:t>BEx Query</a:t>
            </a:r>
            <a:r>
              <a:rPr lang="de-DE" sz="1400">
                <a:cs typeface="Arial" charset="0"/>
              </a:rPr>
              <a:t>, </a:t>
            </a:r>
            <a:r>
              <a:rPr lang="de-DE" sz="1400" b="1">
                <a:cs typeface="Arial" charset="0"/>
              </a:rPr>
              <a:t>Web Application Designer </a:t>
            </a:r>
            <a:r>
              <a:rPr lang="de-DE" sz="1400">
                <a:cs typeface="Arial" charset="0"/>
              </a:rPr>
              <a:t>oder </a:t>
            </a:r>
            <a:r>
              <a:rPr lang="de-DE" sz="1400" b="1">
                <a:cs typeface="Arial" charset="0"/>
              </a:rPr>
              <a:t>Report </a:t>
            </a:r>
            <a:r>
              <a:rPr lang="de-DE" sz="1400">
                <a:cs typeface="Arial" charset="0"/>
              </a:rPr>
              <a:t>ausgewertet werden.</a:t>
            </a:r>
            <a:r>
              <a:rPr lang="ja-JP" altLang="de-DE" sz="1400">
                <a:cs typeface="Arial" charset="0"/>
              </a:rPr>
              <a:t>”</a:t>
            </a:r>
            <a:endParaRPr lang="de-DE" sz="1400">
              <a:cs typeface="Arial" charset="0"/>
            </a:endParaRPr>
          </a:p>
        </p:txBody>
      </p:sp>
      <p:graphicFrame>
        <p:nvGraphicFramePr>
          <p:cNvPr id="779269" name="Group 5"/>
          <p:cNvGraphicFramePr>
            <a:graphicFrameLocks noGrp="1"/>
          </p:cNvGraphicFramePr>
          <p:nvPr/>
        </p:nvGraphicFramePr>
        <p:xfrm>
          <a:off x="938213" y="4416425"/>
          <a:ext cx="7659687" cy="1346200"/>
        </p:xfrm>
        <a:graphic>
          <a:graphicData uri="http://schemas.openxmlformats.org/drawingml/2006/table">
            <a:tbl>
              <a:tblPr/>
              <a:tblGrid>
                <a:gridCol w="957262"/>
                <a:gridCol w="957263"/>
                <a:gridCol w="957262"/>
                <a:gridCol w="957263"/>
                <a:gridCol w="958850"/>
                <a:gridCol w="957262"/>
                <a:gridCol w="957263"/>
                <a:gridCol w="9572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MatNr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Kunde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Menge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Einheit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Prio.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23A534A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4711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20.10.08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10.10.08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A348CD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4712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27.10.08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13.10.08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DB2313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23.10.08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14.10.08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0228" name="Rectangle 52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Typen von DSO Objekten</a:t>
            </a:r>
          </a:p>
        </p:txBody>
      </p:sp>
      <p:grpSp>
        <p:nvGrpSpPr>
          <p:cNvPr id="51203" name="Group 5"/>
          <p:cNvGrpSpPr>
            <a:grpSpLocks noChangeAspect="1"/>
          </p:cNvGrpSpPr>
          <p:nvPr/>
        </p:nvGrpSpPr>
        <p:grpSpPr bwMode="auto">
          <a:xfrm>
            <a:off x="417513" y="1052513"/>
            <a:ext cx="8308975" cy="2212975"/>
            <a:chOff x="314" y="1457"/>
            <a:chExt cx="5234" cy="1394"/>
          </a:xfrm>
        </p:grpSpPr>
        <p:sp>
          <p:nvSpPr>
            <p:cNvPr id="51206" name="Rectangle 7"/>
            <p:cNvSpPr>
              <a:spLocks noChangeArrowheads="1"/>
            </p:cNvSpPr>
            <p:nvPr/>
          </p:nvSpPr>
          <p:spPr bwMode="auto">
            <a:xfrm>
              <a:off x="1476" y="1650"/>
              <a:ext cx="54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 b="1">
                  <a:solidFill>
                    <a:srgbClr val="000000"/>
                  </a:solidFill>
                </a:rPr>
                <a:t>Vornehmliche 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07" name="Rectangle 8"/>
            <p:cNvSpPr>
              <a:spLocks noChangeArrowheads="1"/>
            </p:cNvSpPr>
            <p:nvPr/>
          </p:nvSpPr>
          <p:spPr bwMode="auto">
            <a:xfrm>
              <a:off x="1501" y="1753"/>
              <a:ext cx="47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 b="1">
                  <a:solidFill>
                    <a:srgbClr val="000000"/>
                  </a:solidFill>
                </a:rPr>
                <a:t>Verwendung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08" name="Rectangle 9"/>
            <p:cNvSpPr>
              <a:spLocks noChangeArrowheads="1"/>
            </p:cNvSpPr>
            <p:nvPr/>
          </p:nvSpPr>
          <p:spPr bwMode="auto">
            <a:xfrm>
              <a:off x="2223" y="1650"/>
              <a:ext cx="63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 b="1">
                  <a:solidFill>
                    <a:srgbClr val="000000"/>
                  </a:solidFill>
                </a:rPr>
                <a:t>Schneller Zugriff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09" name="Rectangle 10"/>
            <p:cNvSpPr>
              <a:spLocks noChangeArrowheads="1"/>
            </p:cNvSpPr>
            <p:nvPr/>
          </p:nvSpPr>
          <p:spPr bwMode="auto">
            <a:xfrm>
              <a:off x="2181" y="1753"/>
              <a:ext cx="71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 b="1">
                  <a:solidFill>
                    <a:srgbClr val="000000"/>
                  </a:solidFill>
                </a:rPr>
                <a:t>(keine Aktivierung)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0" name="Rectangle 11"/>
            <p:cNvSpPr>
              <a:spLocks noChangeArrowheads="1"/>
            </p:cNvSpPr>
            <p:nvPr/>
          </p:nvSpPr>
          <p:spPr bwMode="auto">
            <a:xfrm>
              <a:off x="3277" y="1704"/>
              <a:ext cx="38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 b="1">
                  <a:solidFill>
                    <a:srgbClr val="000000"/>
                  </a:solidFill>
                </a:rPr>
                <a:t>Sonstiges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1" name="Rectangle 12"/>
            <p:cNvSpPr>
              <a:spLocks noChangeArrowheads="1"/>
            </p:cNvSpPr>
            <p:nvPr/>
          </p:nvSpPr>
          <p:spPr bwMode="auto">
            <a:xfrm>
              <a:off x="4018" y="1704"/>
              <a:ext cx="48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 b="1">
                  <a:solidFill>
                    <a:srgbClr val="000000"/>
                  </a:solidFill>
                </a:rPr>
                <a:t>Aktive Daten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2" name="Rectangle 13"/>
            <p:cNvSpPr>
              <a:spLocks noChangeArrowheads="1"/>
            </p:cNvSpPr>
            <p:nvPr/>
          </p:nvSpPr>
          <p:spPr bwMode="auto">
            <a:xfrm>
              <a:off x="4542" y="1704"/>
              <a:ext cx="4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 b="1">
                  <a:solidFill>
                    <a:srgbClr val="000000"/>
                  </a:solidFill>
                </a:rPr>
                <a:t>ChangeLog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3" name="Rectangle 14"/>
            <p:cNvSpPr>
              <a:spLocks noChangeArrowheads="1"/>
            </p:cNvSpPr>
            <p:nvPr/>
          </p:nvSpPr>
          <p:spPr bwMode="auto">
            <a:xfrm>
              <a:off x="5024" y="1650"/>
              <a:ext cx="5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 b="1">
                  <a:solidFill>
                    <a:srgbClr val="000000"/>
                  </a:solidFill>
                </a:rPr>
                <a:t>Aktivierungs-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4" name="Rectangle 15"/>
            <p:cNvSpPr>
              <a:spLocks noChangeArrowheads="1"/>
            </p:cNvSpPr>
            <p:nvPr/>
          </p:nvSpPr>
          <p:spPr bwMode="auto">
            <a:xfrm>
              <a:off x="5144" y="1753"/>
              <a:ext cx="2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 b="1">
                  <a:solidFill>
                    <a:srgbClr val="000000"/>
                  </a:solidFill>
                </a:rPr>
                <a:t>Queue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5" name="Rectangle 16"/>
            <p:cNvSpPr>
              <a:spLocks noChangeArrowheads="1"/>
            </p:cNvSpPr>
            <p:nvPr/>
          </p:nvSpPr>
          <p:spPr bwMode="auto">
            <a:xfrm>
              <a:off x="338" y="1928"/>
              <a:ext cx="65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Standard-DSO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6" name="Rectangle 17"/>
            <p:cNvSpPr>
              <a:spLocks noChangeArrowheads="1"/>
            </p:cNvSpPr>
            <p:nvPr/>
          </p:nvSpPr>
          <p:spPr bwMode="auto">
            <a:xfrm>
              <a:off x="1344" y="1922"/>
              <a:ext cx="7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Delta-Ermittlung aus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7" name="Rectangle 18"/>
            <p:cNvSpPr>
              <a:spLocks noChangeArrowheads="1"/>
            </p:cNvSpPr>
            <p:nvPr/>
          </p:nvSpPr>
          <p:spPr bwMode="auto">
            <a:xfrm>
              <a:off x="1344" y="2024"/>
              <a:ext cx="58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After Images auf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8" name="Rectangle 19"/>
            <p:cNvSpPr>
              <a:spLocks noChangeArrowheads="1"/>
            </p:cNvSpPr>
            <p:nvPr/>
          </p:nvSpPr>
          <p:spPr bwMode="auto">
            <a:xfrm>
              <a:off x="1344" y="2127"/>
              <a:ext cx="37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Satzebene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19" name="Rectangle 20"/>
            <p:cNvSpPr>
              <a:spLocks noChangeArrowheads="1"/>
            </p:cNvSpPr>
            <p:nvPr/>
          </p:nvSpPr>
          <p:spPr bwMode="auto">
            <a:xfrm>
              <a:off x="4241" y="1922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X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0" name="Rectangle 21"/>
            <p:cNvSpPr>
              <a:spLocks noChangeArrowheads="1"/>
            </p:cNvSpPr>
            <p:nvPr/>
          </p:nvSpPr>
          <p:spPr bwMode="auto">
            <a:xfrm>
              <a:off x="4741" y="1922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X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1" name="Rectangle 22"/>
            <p:cNvSpPr>
              <a:spLocks noChangeArrowheads="1"/>
            </p:cNvSpPr>
            <p:nvPr/>
          </p:nvSpPr>
          <p:spPr bwMode="auto">
            <a:xfrm>
              <a:off x="5253" y="1922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X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2" name="Rectangle 23"/>
            <p:cNvSpPr>
              <a:spLocks noChangeArrowheads="1"/>
            </p:cNvSpPr>
            <p:nvPr/>
          </p:nvSpPr>
          <p:spPr bwMode="auto">
            <a:xfrm>
              <a:off x="338" y="2235"/>
              <a:ext cx="8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Schreiboptimiertes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3" name="Rectangle 24"/>
            <p:cNvSpPr>
              <a:spLocks noChangeArrowheads="1"/>
            </p:cNvSpPr>
            <p:nvPr/>
          </p:nvSpPr>
          <p:spPr bwMode="auto">
            <a:xfrm>
              <a:off x="338" y="2362"/>
              <a:ext cx="20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DSO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4" name="Rectangle 25"/>
            <p:cNvSpPr>
              <a:spLocks noChangeArrowheads="1"/>
            </p:cNvSpPr>
            <p:nvPr/>
          </p:nvSpPr>
          <p:spPr bwMode="auto">
            <a:xfrm>
              <a:off x="1344" y="2229"/>
              <a:ext cx="69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Auf Request-Ebene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5" name="Rectangle 26"/>
            <p:cNvSpPr>
              <a:spLocks noChangeArrowheads="1"/>
            </p:cNvSpPr>
            <p:nvPr/>
          </p:nvSpPr>
          <p:spPr bwMode="auto">
            <a:xfrm>
              <a:off x="2524" y="2229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X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6" name="Rectangle 27"/>
            <p:cNvSpPr>
              <a:spLocks noChangeArrowheads="1"/>
            </p:cNvSpPr>
            <p:nvPr/>
          </p:nvSpPr>
          <p:spPr bwMode="auto">
            <a:xfrm>
              <a:off x="2940" y="2229"/>
              <a:ext cx="65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Speziell für grosse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7" name="Rectangle 28"/>
            <p:cNvSpPr>
              <a:spLocks noChangeArrowheads="1"/>
            </p:cNvSpPr>
            <p:nvPr/>
          </p:nvSpPr>
          <p:spPr bwMode="auto">
            <a:xfrm>
              <a:off x="2940" y="2332"/>
              <a:ext cx="83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Datensätze mit generell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8" name="Rectangle 29"/>
            <p:cNvSpPr>
              <a:spLocks noChangeArrowheads="1"/>
            </p:cNvSpPr>
            <p:nvPr/>
          </p:nvSpPr>
          <p:spPr bwMode="auto">
            <a:xfrm>
              <a:off x="2940" y="2435"/>
              <a:ext cx="77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eindeutigen Schlüssel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29" name="Rectangle 30"/>
            <p:cNvSpPr>
              <a:spLocks noChangeArrowheads="1"/>
            </p:cNvSpPr>
            <p:nvPr/>
          </p:nvSpPr>
          <p:spPr bwMode="auto">
            <a:xfrm>
              <a:off x="4241" y="2229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X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0" name="Rectangle 31"/>
            <p:cNvSpPr>
              <a:spLocks noChangeArrowheads="1"/>
            </p:cNvSpPr>
            <p:nvPr/>
          </p:nvSpPr>
          <p:spPr bwMode="auto">
            <a:xfrm>
              <a:off x="338" y="2543"/>
              <a:ext cx="7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DSO für direkte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1" name="Rectangle 32"/>
            <p:cNvSpPr>
              <a:spLocks noChangeArrowheads="1"/>
            </p:cNvSpPr>
            <p:nvPr/>
          </p:nvSpPr>
          <p:spPr bwMode="auto">
            <a:xfrm>
              <a:off x="338" y="2670"/>
              <a:ext cx="70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Fortschreibung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2" name="Rectangle 33"/>
            <p:cNvSpPr>
              <a:spLocks noChangeArrowheads="1"/>
            </p:cNvSpPr>
            <p:nvPr/>
          </p:nvSpPr>
          <p:spPr bwMode="auto">
            <a:xfrm>
              <a:off x="1344" y="2537"/>
              <a:ext cx="16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Nein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3" name="Rectangle 34"/>
            <p:cNvSpPr>
              <a:spLocks noChangeArrowheads="1"/>
            </p:cNvSpPr>
            <p:nvPr/>
          </p:nvSpPr>
          <p:spPr bwMode="auto">
            <a:xfrm>
              <a:off x="2524" y="2537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X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4" name="Rectangle 35"/>
            <p:cNvSpPr>
              <a:spLocks noChangeArrowheads="1"/>
            </p:cNvSpPr>
            <p:nvPr/>
          </p:nvSpPr>
          <p:spPr bwMode="auto">
            <a:xfrm>
              <a:off x="2940" y="2537"/>
              <a:ext cx="93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Für externe Anwendungen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5" name="Rectangle 36"/>
            <p:cNvSpPr>
              <a:spLocks noChangeArrowheads="1"/>
            </p:cNvSpPr>
            <p:nvPr/>
          </p:nvSpPr>
          <p:spPr bwMode="auto">
            <a:xfrm>
              <a:off x="2940" y="2640"/>
              <a:ext cx="103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und AnalyseprozessDesigner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6" name="Rectangle 37"/>
            <p:cNvSpPr>
              <a:spLocks noChangeArrowheads="1"/>
            </p:cNvSpPr>
            <p:nvPr/>
          </p:nvSpPr>
          <p:spPr bwMode="auto">
            <a:xfrm>
              <a:off x="2940" y="2742"/>
              <a:ext cx="21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(APD)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7" name="Rectangle 38"/>
            <p:cNvSpPr>
              <a:spLocks noChangeArrowheads="1"/>
            </p:cNvSpPr>
            <p:nvPr/>
          </p:nvSpPr>
          <p:spPr bwMode="auto">
            <a:xfrm>
              <a:off x="4241" y="2537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000">
                  <a:solidFill>
                    <a:srgbClr val="000000"/>
                  </a:solidFill>
                </a:rPr>
                <a:t>X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8" name="Rectangle 39"/>
            <p:cNvSpPr>
              <a:spLocks noChangeArrowheads="1"/>
            </p:cNvSpPr>
            <p:nvPr/>
          </p:nvSpPr>
          <p:spPr bwMode="auto">
            <a:xfrm>
              <a:off x="4584" y="1469"/>
              <a:ext cx="37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Struktur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39" name="Rectangle 40"/>
            <p:cNvSpPr>
              <a:spLocks noChangeArrowheads="1"/>
            </p:cNvSpPr>
            <p:nvPr/>
          </p:nvSpPr>
          <p:spPr bwMode="auto">
            <a:xfrm>
              <a:off x="2037" y="1469"/>
              <a:ext cx="12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Vornehmliche Verwendung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40" name="Rectangle 41"/>
            <p:cNvSpPr>
              <a:spLocks noChangeArrowheads="1"/>
            </p:cNvSpPr>
            <p:nvPr/>
          </p:nvSpPr>
          <p:spPr bwMode="auto">
            <a:xfrm>
              <a:off x="579" y="1674"/>
              <a:ext cx="4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DataStore-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41" name="Rectangle 42"/>
            <p:cNvSpPr>
              <a:spLocks noChangeArrowheads="1"/>
            </p:cNvSpPr>
            <p:nvPr/>
          </p:nvSpPr>
          <p:spPr bwMode="auto">
            <a:xfrm>
              <a:off x="603" y="1801"/>
              <a:ext cx="44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Objekttyp</a:t>
              </a:r>
              <a:endParaRPr lang="de-DE" sz="1800">
                <a:solidFill>
                  <a:schemeClr val="tx1"/>
                </a:solidFill>
              </a:endParaRPr>
            </a:p>
          </p:txBody>
        </p:sp>
        <p:sp>
          <p:nvSpPr>
            <p:cNvPr id="51242" name="Rectangle 43"/>
            <p:cNvSpPr>
              <a:spLocks noChangeArrowheads="1"/>
            </p:cNvSpPr>
            <p:nvPr/>
          </p:nvSpPr>
          <p:spPr bwMode="auto">
            <a:xfrm>
              <a:off x="314" y="1457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43" name="Rectangle 44"/>
            <p:cNvSpPr>
              <a:spLocks noChangeArrowheads="1"/>
            </p:cNvSpPr>
            <p:nvPr/>
          </p:nvSpPr>
          <p:spPr bwMode="auto">
            <a:xfrm>
              <a:off x="1326" y="1457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44" name="Rectangle 45"/>
            <p:cNvSpPr>
              <a:spLocks noChangeArrowheads="1"/>
            </p:cNvSpPr>
            <p:nvPr/>
          </p:nvSpPr>
          <p:spPr bwMode="auto">
            <a:xfrm>
              <a:off x="3994" y="1457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45" name="Line 46"/>
            <p:cNvSpPr>
              <a:spLocks noChangeShapeType="1"/>
            </p:cNvSpPr>
            <p:nvPr/>
          </p:nvSpPr>
          <p:spPr bwMode="auto">
            <a:xfrm>
              <a:off x="320" y="1457"/>
              <a:ext cx="5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Rectangle 47"/>
            <p:cNvSpPr>
              <a:spLocks noChangeArrowheads="1"/>
            </p:cNvSpPr>
            <p:nvPr/>
          </p:nvSpPr>
          <p:spPr bwMode="auto">
            <a:xfrm>
              <a:off x="320" y="1457"/>
              <a:ext cx="522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47" name="Rectangle 48"/>
            <p:cNvSpPr>
              <a:spLocks noChangeArrowheads="1"/>
            </p:cNvSpPr>
            <p:nvPr/>
          </p:nvSpPr>
          <p:spPr bwMode="auto">
            <a:xfrm>
              <a:off x="5536" y="1457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48" name="Rectangle 49"/>
            <p:cNvSpPr>
              <a:spLocks noChangeArrowheads="1"/>
            </p:cNvSpPr>
            <p:nvPr/>
          </p:nvSpPr>
          <p:spPr bwMode="auto">
            <a:xfrm>
              <a:off x="2157" y="1457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49" name="Rectangle 50"/>
            <p:cNvSpPr>
              <a:spLocks noChangeArrowheads="1"/>
            </p:cNvSpPr>
            <p:nvPr/>
          </p:nvSpPr>
          <p:spPr bwMode="auto">
            <a:xfrm>
              <a:off x="2922" y="1457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50" name="Rectangle 51"/>
            <p:cNvSpPr>
              <a:spLocks noChangeArrowheads="1"/>
            </p:cNvSpPr>
            <p:nvPr/>
          </p:nvSpPr>
          <p:spPr bwMode="auto">
            <a:xfrm>
              <a:off x="4518" y="1457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51" name="Rectangle 52"/>
            <p:cNvSpPr>
              <a:spLocks noChangeArrowheads="1"/>
            </p:cNvSpPr>
            <p:nvPr/>
          </p:nvSpPr>
          <p:spPr bwMode="auto">
            <a:xfrm>
              <a:off x="5000" y="1457"/>
              <a:ext cx="6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52" name="Line 53"/>
            <p:cNvSpPr>
              <a:spLocks noChangeShapeType="1"/>
            </p:cNvSpPr>
            <p:nvPr/>
          </p:nvSpPr>
          <p:spPr bwMode="auto">
            <a:xfrm>
              <a:off x="1332" y="1584"/>
              <a:ext cx="421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3" name="Rectangle 54"/>
            <p:cNvSpPr>
              <a:spLocks noChangeArrowheads="1"/>
            </p:cNvSpPr>
            <p:nvPr/>
          </p:nvSpPr>
          <p:spPr bwMode="auto">
            <a:xfrm>
              <a:off x="1332" y="1584"/>
              <a:ext cx="42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54" name="Line 55"/>
            <p:cNvSpPr>
              <a:spLocks noChangeShapeType="1"/>
            </p:cNvSpPr>
            <p:nvPr/>
          </p:nvSpPr>
          <p:spPr bwMode="auto">
            <a:xfrm>
              <a:off x="320" y="1916"/>
              <a:ext cx="5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5" name="Rectangle 56"/>
            <p:cNvSpPr>
              <a:spLocks noChangeArrowheads="1"/>
            </p:cNvSpPr>
            <p:nvPr/>
          </p:nvSpPr>
          <p:spPr bwMode="auto">
            <a:xfrm>
              <a:off x="320" y="1916"/>
              <a:ext cx="522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56" name="Line 57"/>
            <p:cNvSpPr>
              <a:spLocks noChangeShapeType="1"/>
            </p:cNvSpPr>
            <p:nvPr/>
          </p:nvSpPr>
          <p:spPr bwMode="auto">
            <a:xfrm>
              <a:off x="320" y="2223"/>
              <a:ext cx="5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7" name="Rectangle 58"/>
            <p:cNvSpPr>
              <a:spLocks noChangeArrowheads="1"/>
            </p:cNvSpPr>
            <p:nvPr/>
          </p:nvSpPr>
          <p:spPr bwMode="auto">
            <a:xfrm>
              <a:off x="320" y="2223"/>
              <a:ext cx="522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58" name="Line 59"/>
            <p:cNvSpPr>
              <a:spLocks noChangeShapeType="1"/>
            </p:cNvSpPr>
            <p:nvPr/>
          </p:nvSpPr>
          <p:spPr bwMode="auto">
            <a:xfrm>
              <a:off x="320" y="2531"/>
              <a:ext cx="5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9" name="Rectangle 60"/>
            <p:cNvSpPr>
              <a:spLocks noChangeArrowheads="1"/>
            </p:cNvSpPr>
            <p:nvPr/>
          </p:nvSpPr>
          <p:spPr bwMode="auto">
            <a:xfrm>
              <a:off x="320" y="2531"/>
              <a:ext cx="522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60" name="Line 61"/>
            <p:cNvSpPr>
              <a:spLocks noChangeShapeType="1"/>
            </p:cNvSpPr>
            <p:nvPr/>
          </p:nvSpPr>
          <p:spPr bwMode="auto">
            <a:xfrm>
              <a:off x="314" y="1457"/>
              <a:ext cx="0" cy="1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1" name="Rectangle 62"/>
            <p:cNvSpPr>
              <a:spLocks noChangeArrowheads="1"/>
            </p:cNvSpPr>
            <p:nvPr/>
          </p:nvSpPr>
          <p:spPr bwMode="auto">
            <a:xfrm>
              <a:off x="314" y="1457"/>
              <a:ext cx="6" cy="1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62" name="Line 63"/>
            <p:cNvSpPr>
              <a:spLocks noChangeShapeType="1"/>
            </p:cNvSpPr>
            <p:nvPr/>
          </p:nvSpPr>
          <p:spPr bwMode="auto">
            <a:xfrm>
              <a:off x="1326" y="1463"/>
              <a:ext cx="0" cy="13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3" name="Rectangle 64"/>
            <p:cNvSpPr>
              <a:spLocks noChangeArrowheads="1"/>
            </p:cNvSpPr>
            <p:nvPr/>
          </p:nvSpPr>
          <p:spPr bwMode="auto">
            <a:xfrm>
              <a:off x="1326" y="1463"/>
              <a:ext cx="6" cy="13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64" name="Line 65"/>
            <p:cNvSpPr>
              <a:spLocks noChangeShapeType="1"/>
            </p:cNvSpPr>
            <p:nvPr/>
          </p:nvSpPr>
          <p:spPr bwMode="auto">
            <a:xfrm>
              <a:off x="2157" y="1590"/>
              <a:ext cx="0" cy="12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5" name="Rectangle 66"/>
            <p:cNvSpPr>
              <a:spLocks noChangeArrowheads="1"/>
            </p:cNvSpPr>
            <p:nvPr/>
          </p:nvSpPr>
          <p:spPr bwMode="auto">
            <a:xfrm>
              <a:off x="2157" y="1590"/>
              <a:ext cx="6" cy="12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66" name="Line 67"/>
            <p:cNvSpPr>
              <a:spLocks noChangeShapeType="1"/>
            </p:cNvSpPr>
            <p:nvPr/>
          </p:nvSpPr>
          <p:spPr bwMode="auto">
            <a:xfrm>
              <a:off x="2922" y="1590"/>
              <a:ext cx="0" cy="12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2922" y="1590"/>
              <a:ext cx="6" cy="12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68" name="Line 69"/>
            <p:cNvSpPr>
              <a:spLocks noChangeShapeType="1"/>
            </p:cNvSpPr>
            <p:nvPr/>
          </p:nvSpPr>
          <p:spPr bwMode="auto">
            <a:xfrm>
              <a:off x="3994" y="1463"/>
              <a:ext cx="0" cy="13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Rectangle 70"/>
            <p:cNvSpPr>
              <a:spLocks noChangeArrowheads="1"/>
            </p:cNvSpPr>
            <p:nvPr/>
          </p:nvSpPr>
          <p:spPr bwMode="auto">
            <a:xfrm>
              <a:off x="3994" y="1463"/>
              <a:ext cx="6" cy="13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70" name="Line 71"/>
            <p:cNvSpPr>
              <a:spLocks noChangeShapeType="1"/>
            </p:cNvSpPr>
            <p:nvPr/>
          </p:nvSpPr>
          <p:spPr bwMode="auto">
            <a:xfrm>
              <a:off x="4518" y="1590"/>
              <a:ext cx="0" cy="12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1" name="Rectangle 72"/>
            <p:cNvSpPr>
              <a:spLocks noChangeArrowheads="1"/>
            </p:cNvSpPr>
            <p:nvPr/>
          </p:nvSpPr>
          <p:spPr bwMode="auto">
            <a:xfrm>
              <a:off x="4518" y="1590"/>
              <a:ext cx="6" cy="12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72" name="Line 73"/>
            <p:cNvSpPr>
              <a:spLocks noChangeShapeType="1"/>
            </p:cNvSpPr>
            <p:nvPr/>
          </p:nvSpPr>
          <p:spPr bwMode="auto">
            <a:xfrm>
              <a:off x="5000" y="1590"/>
              <a:ext cx="0" cy="12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3" name="Rectangle 74"/>
            <p:cNvSpPr>
              <a:spLocks noChangeArrowheads="1"/>
            </p:cNvSpPr>
            <p:nvPr/>
          </p:nvSpPr>
          <p:spPr bwMode="auto">
            <a:xfrm>
              <a:off x="5000" y="1590"/>
              <a:ext cx="6" cy="12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74" name="Line 75"/>
            <p:cNvSpPr>
              <a:spLocks noChangeShapeType="1"/>
            </p:cNvSpPr>
            <p:nvPr/>
          </p:nvSpPr>
          <p:spPr bwMode="auto">
            <a:xfrm>
              <a:off x="320" y="2839"/>
              <a:ext cx="5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5" name="Rectangle 76"/>
            <p:cNvSpPr>
              <a:spLocks noChangeArrowheads="1"/>
            </p:cNvSpPr>
            <p:nvPr/>
          </p:nvSpPr>
          <p:spPr bwMode="auto">
            <a:xfrm>
              <a:off x="320" y="2839"/>
              <a:ext cx="522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76" name="Line 77"/>
            <p:cNvSpPr>
              <a:spLocks noChangeShapeType="1"/>
            </p:cNvSpPr>
            <p:nvPr/>
          </p:nvSpPr>
          <p:spPr bwMode="auto">
            <a:xfrm>
              <a:off x="5536" y="1463"/>
              <a:ext cx="0" cy="13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7" name="Rectangle 78"/>
            <p:cNvSpPr>
              <a:spLocks noChangeArrowheads="1"/>
            </p:cNvSpPr>
            <p:nvPr/>
          </p:nvSpPr>
          <p:spPr bwMode="auto">
            <a:xfrm>
              <a:off x="5536" y="1463"/>
              <a:ext cx="6" cy="13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78" name="Line 79"/>
            <p:cNvSpPr>
              <a:spLocks noChangeShapeType="1"/>
            </p:cNvSpPr>
            <p:nvPr/>
          </p:nvSpPr>
          <p:spPr bwMode="auto">
            <a:xfrm>
              <a:off x="314" y="28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9" name="Rectangle 80"/>
            <p:cNvSpPr>
              <a:spLocks noChangeArrowheads="1"/>
            </p:cNvSpPr>
            <p:nvPr/>
          </p:nvSpPr>
          <p:spPr bwMode="auto">
            <a:xfrm>
              <a:off x="314" y="2845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80" name="Line 81"/>
            <p:cNvSpPr>
              <a:spLocks noChangeShapeType="1"/>
            </p:cNvSpPr>
            <p:nvPr/>
          </p:nvSpPr>
          <p:spPr bwMode="auto">
            <a:xfrm>
              <a:off x="1326" y="28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1" name="Rectangle 82"/>
            <p:cNvSpPr>
              <a:spLocks noChangeArrowheads="1"/>
            </p:cNvSpPr>
            <p:nvPr/>
          </p:nvSpPr>
          <p:spPr bwMode="auto">
            <a:xfrm>
              <a:off x="1326" y="2845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82" name="Line 83"/>
            <p:cNvSpPr>
              <a:spLocks noChangeShapeType="1"/>
            </p:cNvSpPr>
            <p:nvPr/>
          </p:nvSpPr>
          <p:spPr bwMode="auto">
            <a:xfrm>
              <a:off x="2157" y="28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Rectangle 84"/>
            <p:cNvSpPr>
              <a:spLocks noChangeArrowheads="1"/>
            </p:cNvSpPr>
            <p:nvPr/>
          </p:nvSpPr>
          <p:spPr bwMode="auto">
            <a:xfrm>
              <a:off x="2157" y="2845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84" name="Line 85"/>
            <p:cNvSpPr>
              <a:spLocks noChangeShapeType="1"/>
            </p:cNvSpPr>
            <p:nvPr/>
          </p:nvSpPr>
          <p:spPr bwMode="auto">
            <a:xfrm>
              <a:off x="2922" y="28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5" name="Rectangle 86"/>
            <p:cNvSpPr>
              <a:spLocks noChangeArrowheads="1"/>
            </p:cNvSpPr>
            <p:nvPr/>
          </p:nvSpPr>
          <p:spPr bwMode="auto">
            <a:xfrm>
              <a:off x="2922" y="2845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86" name="Line 87"/>
            <p:cNvSpPr>
              <a:spLocks noChangeShapeType="1"/>
            </p:cNvSpPr>
            <p:nvPr/>
          </p:nvSpPr>
          <p:spPr bwMode="auto">
            <a:xfrm>
              <a:off x="3994" y="28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7" name="Rectangle 88"/>
            <p:cNvSpPr>
              <a:spLocks noChangeArrowheads="1"/>
            </p:cNvSpPr>
            <p:nvPr/>
          </p:nvSpPr>
          <p:spPr bwMode="auto">
            <a:xfrm>
              <a:off x="3994" y="2845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88" name="Line 89"/>
            <p:cNvSpPr>
              <a:spLocks noChangeShapeType="1"/>
            </p:cNvSpPr>
            <p:nvPr/>
          </p:nvSpPr>
          <p:spPr bwMode="auto">
            <a:xfrm>
              <a:off x="4518" y="28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9" name="Rectangle 90"/>
            <p:cNvSpPr>
              <a:spLocks noChangeArrowheads="1"/>
            </p:cNvSpPr>
            <p:nvPr/>
          </p:nvSpPr>
          <p:spPr bwMode="auto">
            <a:xfrm>
              <a:off x="4518" y="2845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90" name="Line 91"/>
            <p:cNvSpPr>
              <a:spLocks noChangeShapeType="1"/>
            </p:cNvSpPr>
            <p:nvPr/>
          </p:nvSpPr>
          <p:spPr bwMode="auto">
            <a:xfrm>
              <a:off x="5000" y="28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1" name="Rectangle 92"/>
            <p:cNvSpPr>
              <a:spLocks noChangeArrowheads="1"/>
            </p:cNvSpPr>
            <p:nvPr/>
          </p:nvSpPr>
          <p:spPr bwMode="auto">
            <a:xfrm>
              <a:off x="5000" y="2845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92" name="Line 93"/>
            <p:cNvSpPr>
              <a:spLocks noChangeShapeType="1"/>
            </p:cNvSpPr>
            <p:nvPr/>
          </p:nvSpPr>
          <p:spPr bwMode="auto">
            <a:xfrm>
              <a:off x="5536" y="28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3" name="Rectangle 94"/>
            <p:cNvSpPr>
              <a:spLocks noChangeArrowheads="1"/>
            </p:cNvSpPr>
            <p:nvPr/>
          </p:nvSpPr>
          <p:spPr bwMode="auto">
            <a:xfrm>
              <a:off x="5536" y="2845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94" name="Line 95"/>
            <p:cNvSpPr>
              <a:spLocks noChangeShapeType="1"/>
            </p:cNvSpPr>
            <p:nvPr/>
          </p:nvSpPr>
          <p:spPr bwMode="auto">
            <a:xfrm>
              <a:off x="5542" y="1457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5" name="Rectangle 96"/>
            <p:cNvSpPr>
              <a:spLocks noChangeArrowheads="1"/>
            </p:cNvSpPr>
            <p:nvPr/>
          </p:nvSpPr>
          <p:spPr bwMode="auto">
            <a:xfrm>
              <a:off x="5542" y="1457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96" name="Line 97"/>
            <p:cNvSpPr>
              <a:spLocks noChangeShapeType="1"/>
            </p:cNvSpPr>
            <p:nvPr/>
          </p:nvSpPr>
          <p:spPr bwMode="auto">
            <a:xfrm>
              <a:off x="5542" y="15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7" name="Rectangle 98"/>
            <p:cNvSpPr>
              <a:spLocks noChangeArrowheads="1"/>
            </p:cNvSpPr>
            <p:nvPr/>
          </p:nvSpPr>
          <p:spPr bwMode="auto">
            <a:xfrm>
              <a:off x="5542" y="1584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298" name="Line 99"/>
            <p:cNvSpPr>
              <a:spLocks noChangeShapeType="1"/>
            </p:cNvSpPr>
            <p:nvPr/>
          </p:nvSpPr>
          <p:spPr bwMode="auto">
            <a:xfrm>
              <a:off x="5542" y="19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9" name="Rectangle 100"/>
            <p:cNvSpPr>
              <a:spLocks noChangeArrowheads="1"/>
            </p:cNvSpPr>
            <p:nvPr/>
          </p:nvSpPr>
          <p:spPr bwMode="auto">
            <a:xfrm>
              <a:off x="5542" y="1916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300" name="Line 101"/>
            <p:cNvSpPr>
              <a:spLocks noChangeShapeType="1"/>
            </p:cNvSpPr>
            <p:nvPr/>
          </p:nvSpPr>
          <p:spPr bwMode="auto">
            <a:xfrm>
              <a:off x="5542" y="2223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1" name="Rectangle 102"/>
            <p:cNvSpPr>
              <a:spLocks noChangeArrowheads="1"/>
            </p:cNvSpPr>
            <p:nvPr/>
          </p:nvSpPr>
          <p:spPr bwMode="auto">
            <a:xfrm>
              <a:off x="5542" y="2223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302" name="Line 103"/>
            <p:cNvSpPr>
              <a:spLocks noChangeShapeType="1"/>
            </p:cNvSpPr>
            <p:nvPr/>
          </p:nvSpPr>
          <p:spPr bwMode="auto">
            <a:xfrm>
              <a:off x="5542" y="2531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3" name="Rectangle 104"/>
            <p:cNvSpPr>
              <a:spLocks noChangeArrowheads="1"/>
            </p:cNvSpPr>
            <p:nvPr/>
          </p:nvSpPr>
          <p:spPr bwMode="auto">
            <a:xfrm>
              <a:off x="5542" y="2531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304" name="Line 105"/>
            <p:cNvSpPr>
              <a:spLocks noChangeShapeType="1"/>
            </p:cNvSpPr>
            <p:nvPr/>
          </p:nvSpPr>
          <p:spPr bwMode="auto">
            <a:xfrm>
              <a:off x="5542" y="2839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5" name="Rectangle 106"/>
            <p:cNvSpPr>
              <a:spLocks noChangeArrowheads="1"/>
            </p:cNvSpPr>
            <p:nvPr/>
          </p:nvSpPr>
          <p:spPr bwMode="auto">
            <a:xfrm>
              <a:off x="5542" y="2839"/>
              <a:ext cx="6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</p:grpSp>
      <p:pic>
        <p:nvPicPr>
          <p:cNvPr id="51204" name="Picture 4" descr="ODS_Architektu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357563"/>
            <a:ext cx="5122862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105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InfoCube (erw. Star-Schema) I</a:t>
            </a:r>
          </a:p>
        </p:txBody>
      </p:sp>
      <p:sp>
        <p:nvSpPr>
          <p:cNvPr id="52227" name="Rectangle 3"/>
          <p:cNvSpPr>
            <a:spLocks noChangeAspect="1" noChangeArrowheads="1"/>
          </p:cNvSpPr>
          <p:nvPr/>
        </p:nvSpPr>
        <p:spPr bwMode="auto">
          <a:xfrm>
            <a:off x="2667000" y="4997450"/>
            <a:ext cx="3402013" cy="13843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2" tIns="45717" rIns="91432" bIns="45717"/>
          <a:lstStyle/>
          <a:p>
            <a:pPr algn="l">
              <a:spcBef>
                <a:spcPct val="0"/>
              </a:spcBef>
            </a:pPr>
            <a:r>
              <a:rPr lang="de-DE" sz="1400" i="1">
                <a:solidFill>
                  <a:schemeClr val="tx2"/>
                </a:solidFill>
                <a:latin typeface="Arial Narrow" charset="0"/>
              </a:rPr>
              <a:t>                                                   </a:t>
            </a:r>
            <a:endParaRPr lang="de-DE" sz="1400" b="1" i="1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52228" name="Rectangle 4"/>
          <p:cNvSpPr>
            <a:spLocks noChangeAspect="1" noChangeArrowheads="1"/>
          </p:cNvSpPr>
          <p:nvPr/>
        </p:nvSpPr>
        <p:spPr bwMode="auto">
          <a:xfrm>
            <a:off x="4786313" y="992188"/>
            <a:ext cx="3832225" cy="257968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2" tIns="45717" rIns="91432" bIns="45717"/>
          <a:lstStyle/>
          <a:p>
            <a:pPr algn="l">
              <a:spcBef>
                <a:spcPct val="0"/>
              </a:spcBef>
            </a:pPr>
            <a:r>
              <a:rPr lang="de-DE" sz="1400" i="1">
                <a:solidFill>
                  <a:schemeClr val="tx2"/>
                </a:solidFill>
                <a:latin typeface="Arial Narrow" charset="0"/>
              </a:rPr>
              <a:t>                                                   </a:t>
            </a:r>
            <a:endParaRPr lang="de-DE" sz="1400" b="1" i="1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52229" name="Rectangle 5"/>
          <p:cNvSpPr>
            <a:spLocks noChangeAspect="1" noChangeArrowheads="1"/>
          </p:cNvSpPr>
          <p:nvPr/>
        </p:nvSpPr>
        <p:spPr bwMode="auto">
          <a:xfrm>
            <a:off x="549275" y="992188"/>
            <a:ext cx="3319463" cy="257968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2" tIns="45717" rIns="91432" bIns="45717"/>
          <a:lstStyle/>
          <a:p>
            <a:pPr algn="l">
              <a:spcBef>
                <a:spcPct val="0"/>
              </a:spcBef>
            </a:pPr>
            <a:r>
              <a:rPr lang="de-DE" sz="1400" i="1">
                <a:solidFill>
                  <a:schemeClr val="tx2"/>
                </a:solidFill>
                <a:latin typeface="Arial Narrow" charset="0"/>
              </a:rPr>
              <a:t>                                                   </a:t>
            </a:r>
            <a:endParaRPr lang="de-DE" sz="1400" b="1" i="1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52230" name="Rectangle 6"/>
          <p:cNvSpPr>
            <a:spLocks noChangeAspect="1" noChangeArrowheads="1"/>
          </p:cNvSpPr>
          <p:nvPr/>
        </p:nvSpPr>
        <p:spPr bwMode="auto">
          <a:xfrm>
            <a:off x="525463" y="984250"/>
            <a:ext cx="1500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de-DE" sz="1400" b="1" i="1">
                <a:solidFill>
                  <a:srgbClr val="FF0000"/>
                </a:solidFill>
                <a:latin typeface="Arial Narrow" charset="0"/>
              </a:rPr>
              <a:t>Kundendimension</a:t>
            </a:r>
          </a:p>
        </p:txBody>
      </p:sp>
      <p:cxnSp>
        <p:nvCxnSpPr>
          <p:cNvPr id="52231" name="AutoShape 7"/>
          <p:cNvCxnSpPr>
            <a:cxnSpLocks noChangeAspect="1" noChangeShapeType="1"/>
          </p:cNvCxnSpPr>
          <p:nvPr/>
        </p:nvCxnSpPr>
        <p:spPr bwMode="auto">
          <a:xfrm>
            <a:off x="952500" y="1644650"/>
            <a:ext cx="1247775" cy="441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32" name="Text Box 8"/>
          <p:cNvSpPr txBox="1">
            <a:spLocks noChangeAspect="1" noChangeArrowheads="1"/>
          </p:cNvSpPr>
          <p:nvPr/>
        </p:nvSpPr>
        <p:spPr bwMode="auto">
          <a:xfrm>
            <a:off x="611188" y="1301750"/>
            <a:ext cx="11017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Attributstabelle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cxnSp>
        <p:nvCxnSpPr>
          <p:cNvPr id="52233" name="AutoShape 9"/>
          <p:cNvCxnSpPr>
            <a:cxnSpLocks noChangeAspect="1" noChangeShapeType="1"/>
          </p:cNvCxnSpPr>
          <p:nvPr/>
        </p:nvCxnSpPr>
        <p:spPr bwMode="auto">
          <a:xfrm flipV="1">
            <a:off x="1193800" y="2165350"/>
            <a:ext cx="750888" cy="25241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34" name="Text Box 10"/>
          <p:cNvSpPr txBox="1">
            <a:spLocks noChangeAspect="1" noChangeArrowheads="1"/>
          </p:cNvSpPr>
          <p:nvPr/>
        </p:nvSpPr>
        <p:spPr bwMode="auto">
          <a:xfrm>
            <a:off x="606425" y="2055813"/>
            <a:ext cx="838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Texttabelle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cxnSp>
        <p:nvCxnSpPr>
          <p:cNvPr id="52235" name="AutoShape 11"/>
          <p:cNvCxnSpPr>
            <a:cxnSpLocks noChangeAspect="1" noChangeShapeType="1"/>
          </p:cNvCxnSpPr>
          <p:nvPr/>
        </p:nvCxnSpPr>
        <p:spPr bwMode="auto">
          <a:xfrm>
            <a:off x="2027238" y="2386013"/>
            <a:ext cx="984250" cy="314325"/>
          </a:xfrm>
          <a:prstGeom prst="bentConnector3">
            <a:avLst>
              <a:gd name="adj1" fmla="val 499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36" name="Text Box 12"/>
          <p:cNvSpPr txBox="1">
            <a:spLocks noChangeAspect="1" noChangeArrowheads="1"/>
          </p:cNvSpPr>
          <p:nvPr/>
        </p:nvSpPr>
        <p:spPr bwMode="auto">
          <a:xfrm>
            <a:off x="1558925" y="1784350"/>
            <a:ext cx="8667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SID-Tabelle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52237" name="Text Box 13"/>
          <p:cNvSpPr txBox="1">
            <a:spLocks noChangeAspect="1" noChangeArrowheads="1"/>
          </p:cNvSpPr>
          <p:nvPr/>
        </p:nvSpPr>
        <p:spPr bwMode="auto">
          <a:xfrm>
            <a:off x="2486025" y="1989138"/>
            <a:ext cx="134302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de-DE" sz="1200" b="1">
                <a:solidFill>
                  <a:srgbClr val="000000"/>
                </a:solidFill>
                <a:latin typeface="Arial Narrow" charset="0"/>
              </a:rPr>
              <a:t>Kunden-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de-DE" sz="1200" b="1">
                <a:solidFill>
                  <a:srgbClr val="000000"/>
                </a:solidFill>
                <a:latin typeface="Arial Narrow" charset="0"/>
              </a:rPr>
              <a:t>dimensionstabelle</a:t>
            </a:r>
          </a:p>
        </p:txBody>
      </p:sp>
      <p:cxnSp>
        <p:nvCxnSpPr>
          <p:cNvPr id="52238" name="AutoShape 14"/>
          <p:cNvCxnSpPr>
            <a:cxnSpLocks noChangeAspect="1" noChangeShapeType="1"/>
          </p:cNvCxnSpPr>
          <p:nvPr/>
        </p:nvCxnSpPr>
        <p:spPr bwMode="auto">
          <a:xfrm>
            <a:off x="5875338" y="2895600"/>
            <a:ext cx="954087" cy="25241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9" name="AutoShape 15"/>
          <p:cNvCxnSpPr>
            <a:cxnSpLocks noChangeAspect="1" noChangeShapeType="1"/>
          </p:cNvCxnSpPr>
          <p:nvPr/>
        </p:nvCxnSpPr>
        <p:spPr bwMode="auto">
          <a:xfrm flipV="1">
            <a:off x="6772275" y="1624013"/>
            <a:ext cx="1395413" cy="441325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40" name="Text Box 16"/>
          <p:cNvSpPr txBox="1">
            <a:spLocks noChangeAspect="1" noChangeArrowheads="1"/>
          </p:cNvSpPr>
          <p:nvPr/>
        </p:nvSpPr>
        <p:spPr bwMode="auto">
          <a:xfrm>
            <a:off x="7459663" y="1306513"/>
            <a:ext cx="11017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Attributstabelle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52241" name="Text Box 17"/>
          <p:cNvSpPr txBox="1">
            <a:spLocks noChangeAspect="1" noChangeArrowheads="1"/>
          </p:cNvSpPr>
          <p:nvPr/>
        </p:nvSpPr>
        <p:spPr bwMode="auto">
          <a:xfrm>
            <a:off x="7453313" y="2027238"/>
            <a:ext cx="8397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Texttabelle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cxnSp>
        <p:nvCxnSpPr>
          <p:cNvPr id="52242" name="AutoShape 18"/>
          <p:cNvCxnSpPr>
            <a:cxnSpLocks noChangeAspect="1" noChangeShapeType="1"/>
          </p:cNvCxnSpPr>
          <p:nvPr/>
        </p:nvCxnSpPr>
        <p:spPr bwMode="auto">
          <a:xfrm flipV="1">
            <a:off x="5988050" y="2335213"/>
            <a:ext cx="720725" cy="377825"/>
          </a:xfrm>
          <a:prstGeom prst="bentConnector3">
            <a:avLst>
              <a:gd name="adj1" fmla="val 4989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43" name="Text Box 19"/>
          <p:cNvSpPr txBox="1">
            <a:spLocks noChangeAspect="1" noChangeArrowheads="1"/>
          </p:cNvSpPr>
          <p:nvPr/>
        </p:nvSpPr>
        <p:spPr bwMode="auto">
          <a:xfrm>
            <a:off x="6342063" y="1784350"/>
            <a:ext cx="8667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SID-Tabelle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52244" name="Text Box 20"/>
          <p:cNvSpPr txBox="1">
            <a:spLocks noChangeAspect="1" noChangeArrowheads="1"/>
          </p:cNvSpPr>
          <p:nvPr/>
        </p:nvSpPr>
        <p:spPr bwMode="auto">
          <a:xfrm>
            <a:off x="5002213" y="1989138"/>
            <a:ext cx="1371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de-DE" sz="1200" b="1">
                <a:solidFill>
                  <a:srgbClr val="000000"/>
                </a:solidFill>
                <a:latin typeface="Arial Narrow" charset="0"/>
              </a:rPr>
              <a:t>Material-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de-DE" sz="1200" b="1">
                <a:solidFill>
                  <a:srgbClr val="000000"/>
                </a:solidFill>
                <a:latin typeface="Arial Narrow" charset="0"/>
              </a:rPr>
              <a:t>dimensionstabelle</a:t>
            </a:r>
          </a:p>
        </p:txBody>
      </p:sp>
      <p:sp>
        <p:nvSpPr>
          <p:cNvPr id="52245" name="Rectangle 21"/>
          <p:cNvSpPr>
            <a:spLocks noChangeAspect="1" noChangeArrowheads="1"/>
          </p:cNvSpPr>
          <p:nvPr/>
        </p:nvSpPr>
        <p:spPr bwMode="auto">
          <a:xfrm>
            <a:off x="4783138" y="981075"/>
            <a:ext cx="1500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de-DE" sz="1400" b="1" i="1">
                <a:solidFill>
                  <a:srgbClr val="FF0000"/>
                </a:solidFill>
                <a:latin typeface="Arial Narrow" charset="0"/>
              </a:rPr>
              <a:t>Materialdimension</a:t>
            </a:r>
          </a:p>
        </p:txBody>
      </p:sp>
      <p:cxnSp>
        <p:nvCxnSpPr>
          <p:cNvPr id="52246" name="AutoShape 22"/>
          <p:cNvCxnSpPr>
            <a:cxnSpLocks noChangeAspect="1" noChangeShapeType="1"/>
          </p:cNvCxnSpPr>
          <p:nvPr/>
        </p:nvCxnSpPr>
        <p:spPr bwMode="auto">
          <a:xfrm>
            <a:off x="2611438" y="2481263"/>
            <a:ext cx="2159000" cy="1698625"/>
          </a:xfrm>
          <a:prstGeom prst="bentConnector3">
            <a:avLst>
              <a:gd name="adj1" fmla="val 4996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47" name="AutoShape 23"/>
          <p:cNvCxnSpPr>
            <a:cxnSpLocks noChangeAspect="1" noChangeShapeType="1"/>
          </p:cNvCxnSpPr>
          <p:nvPr/>
        </p:nvCxnSpPr>
        <p:spPr bwMode="auto">
          <a:xfrm rot="16200000" flipH="1">
            <a:off x="4176713" y="4652963"/>
            <a:ext cx="1195387" cy="522287"/>
          </a:xfrm>
          <a:prstGeom prst="bentConnector3">
            <a:avLst>
              <a:gd name="adj1" fmla="val -12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48" name="Rectangle 24"/>
          <p:cNvSpPr>
            <a:spLocks noChangeAspect="1" noChangeArrowheads="1"/>
          </p:cNvSpPr>
          <p:nvPr/>
        </p:nvSpPr>
        <p:spPr bwMode="auto">
          <a:xfrm>
            <a:off x="690563" y="1749425"/>
            <a:ext cx="815975" cy="2063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STADT</a:t>
            </a:r>
          </a:p>
        </p:txBody>
      </p:sp>
      <p:sp>
        <p:nvSpPr>
          <p:cNvPr id="52249" name="Rectangle 25"/>
          <p:cNvSpPr>
            <a:spLocks noChangeAspect="1" noChangeArrowheads="1"/>
          </p:cNvSpPr>
          <p:nvPr/>
        </p:nvSpPr>
        <p:spPr bwMode="auto">
          <a:xfrm>
            <a:off x="690563" y="1514475"/>
            <a:ext cx="815975" cy="2349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KUNDEN_ID</a:t>
            </a:r>
          </a:p>
        </p:txBody>
      </p:sp>
      <p:sp>
        <p:nvSpPr>
          <p:cNvPr id="52250" name="Line 26"/>
          <p:cNvSpPr>
            <a:spLocks noChangeAspect="1" noChangeShapeType="1"/>
          </p:cNvSpPr>
          <p:nvPr/>
        </p:nvSpPr>
        <p:spPr bwMode="auto">
          <a:xfrm>
            <a:off x="690563" y="1514475"/>
            <a:ext cx="8159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251" name="Line 27"/>
          <p:cNvSpPr>
            <a:spLocks noChangeAspect="1" noChangeShapeType="1"/>
          </p:cNvSpPr>
          <p:nvPr/>
        </p:nvSpPr>
        <p:spPr bwMode="auto">
          <a:xfrm>
            <a:off x="690563" y="1955800"/>
            <a:ext cx="8159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252" name="Line 28"/>
          <p:cNvSpPr>
            <a:spLocks noChangeAspect="1" noChangeShapeType="1"/>
          </p:cNvSpPr>
          <p:nvPr/>
        </p:nvSpPr>
        <p:spPr bwMode="auto">
          <a:xfrm>
            <a:off x="690563" y="1749425"/>
            <a:ext cx="81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253" name="Line 29"/>
          <p:cNvSpPr>
            <a:spLocks noChangeAspect="1" noChangeShapeType="1"/>
          </p:cNvSpPr>
          <p:nvPr/>
        </p:nvSpPr>
        <p:spPr bwMode="auto">
          <a:xfrm>
            <a:off x="690563" y="1514475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254" name="Line 30"/>
          <p:cNvSpPr>
            <a:spLocks noChangeAspect="1" noChangeShapeType="1"/>
          </p:cNvSpPr>
          <p:nvPr/>
        </p:nvSpPr>
        <p:spPr bwMode="auto">
          <a:xfrm>
            <a:off x="1506538" y="1514475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255" name="Rectangle 31"/>
          <p:cNvSpPr>
            <a:spLocks noChangeAspect="1" noChangeArrowheads="1"/>
          </p:cNvSpPr>
          <p:nvPr/>
        </p:nvSpPr>
        <p:spPr bwMode="auto">
          <a:xfrm>
            <a:off x="690563" y="2497138"/>
            <a:ext cx="815975" cy="20637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K_NAME</a:t>
            </a:r>
          </a:p>
        </p:txBody>
      </p:sp>
      <p:sp>
        <p:nvSpPr>
          <p:cNvPr id="52256" name="Rectangle 32"/>
          <p:cNvSpPr>
            <a:spLocks noChangeAspect="1" noChangeArrowheads="1"/>
          </p:cNvSpPr>
          <p:nvPr/>
        </p:nvSpPr>
        <p:spPr bwMode="auto">
          <a:xfrm>
            <a:off x="690563" y="2262188"/>
            <a:ext cx="815975" cy="2349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KUNDEN_ID</a:t>
            </a:r>
          </a:p>
        </p:txBody>
      </p:sp>
      <p:sp>
        <p:nvSpPr>
          <p:cNvPr id="52257" name="Line 33"/>
          <p:cNvSpPr>
            <a:spLocks noChangeAspect="1" noChangeShapeType="1"/>
          </p:cNvSpPr>
          <p:nvPr/>
        </p:nvSpPr>
        <p:spPr bwMode="auto">
          <a:xfrm>
            <a:off x="690563" y="2262188"/>
            <a:ext cx="8159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58" name="Line 34"/>
          <p:cNvSpPr>
            <a:spLocks noChangeAspect="1" noChangeShapeType="1"/>
          </p:cNvSpPr>
          <p:nvPr/>
        </p:nvSpPr>
        <p:spPr bwMode="auto">
          <a:xfrm>
            <a:off x="690563" y="2703513"/>
            <a:ext cx="8159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59" name="Line 35"/>
          <p:cNvSpPr>
            <a:spLocks noChangeAspect="1" noChangeShapeType="1"/>
          </p:cNvSpPr>
          <p:nvPr/>
        </p:nvSpPr>
        <p:spPr bwMode="auto">
          <a:xfrm>
            <a:off x="690563" y="2497138"/>
            <a:ext cx="81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60" name="Line 36"/>
          <p:cNvSpPr>
            <a:spLocks noChangeAspect="1" noChangeShapeType="1"/>
          </p:cNvSpPr>
          <p:nvPr/>
        </p:nvSpPr>
        <p:spPr bwMode="auto">
          <a:xfrm>
            <a:off x="690563" y="2262188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61" name="Line 37"/>
          <p:cNvSpPr>
            <a:spLocks noChangeAspect="1" noChangeShapeType="1"/>
          </p:cNvSpPr>
          <p:nvPr/>
        </p:nvSpPr>
        <p:spPr bwMode="auto">
          <a:xfrm>
            <a:off x="1506538" y="2262188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62" name="Rectangle 38"/>
          <p:cNvSpPr>
            <a:spLocks noChangeAspect="1" noChangeArrowheads="1"/>
          </p:cNvSpPr>
          <p:nvPr/>
        </p:nvSpPr>
        <p:spPr bwMode="auto">
          <a:xfrm>
            <a:off x="1636713" y="1992313"/>
            <a:ext cx="811212" cy="206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KUNDEN_ID</a:t>
            </a:r>
          </a:p>
        </p:txBody>
      </p:sp>
      <p:sp>
        <p:nvSpPr>
          <p:cNvPr id="52263" name="Rectangle 39"/>
          <p:cNvSpPr>
            <a:spLocks noChangeAspect="1" noChangeArrowheads="1"/>
          </p:cNvSpPr>
          <p:nvPr/>
        </p:nvSpPr>
        <p:spPr bwMode="auto">
          <a:xfrm>
            <a:off x="1636713" y="2198688"/>
            <a:ext cx="811212" cy="2349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SID_KUNDE</a:t>
            </a:r>
          </a:p>
        </p:txBody>
      </p:sp>
      <p:sp>
        <p:nvSpPr>
          <p:cNvPr id="52264" name="Line 40"/>
          <p:cNvSpPr>
            <a:spLocks noChangeAspect="1" noChangeShapeType="1"/>
          </p:cNvSpPr>
          <p:nvPr/>
        </p:nvSpPr>
        <p:spPr bwMode="auto">
          <a:xfrm>
            <a:off x="1636713" y="1992313"/>
            <a:ext cx="81121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65" name="Line 41"/>
          <p:cNvSpPr>
            <a:spLocks noChangeAspect="1" noChangeShapeType="1"/>
          </p:cNvSpPr>
          <p:nvPr/>
        </p:nvSpPr>
        <p:spPr bwMode="auto">
          <a:xfrm>
            <a:off x="1636713" y="2433638"/>
            <a:ext cx="81121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66" name="Line 42"/>
          <p:cNvSpPr>
            <a:spLocks noChangeAspect="1" noChangeShapeType="1"/>
          </p:cNvSpPr>
          <p:nvPr/>
        </p:nvSpPr>
        <p:spPr bwMode="auto">
          <a:xfrm>
            <a:off x="1636713" y="2198688"/>
            <a:ext cx="811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7" name="Line 43"/>
          <p:cNvSpPr>
            <a:spLocks noChangeAspect="1" noChangeShapeType="1"/>
          </p:cNvSpPr>
          <p:nvPr/>
        </p:nvSpPr>
        <p:spPr bwMode="auto">
          <a:xfrm>
            <a:off x="1636713" y="1992313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68" name="Line 44"/>
          <p:cNvSpPr>
            <a:spLocks noChangeAspect="1" noChangeShapeType="1"/>
          </p:cNvSpPr>
          <p:nvPr/>
        </p:nvSpPr>
        <p:spPr bwMode="auto">
          <a:xfrm>
            <a:off x="2447925" y="1992313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69" name="Text Box 45"/>
          <p:cNvSpPr txBox="1">
            <a:spLocks noChangeAspect="1" noChangeArrowheads="1"/>
          </p:cNvSpPr>
          <p:nvPr/>
        </p:nvSpPr>
        <p:spPr bwMode="auto">
          <a:xfrm>
            <a:off x="3636963" y="3603625"/>
            <a:ext cx="1200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DE" sz="1400" b="1">
                <a:solidFill>
                  <a:srgbClr val="000000"/>
                </a:solidFill>
                <a:latin typeface="Arial Narrow" charset="0"/>
              </a:rPr>
              <a:t>Faktentabelle  </a:t>
            </a:r>
          </a:p>
        </p:txBody>
      </p:sp>
      <p:cxnSp>
        <p:nvCxnSpPr>
          <p:cNvPr id="52270" name="AutoShape 46"/>
          <p:cNvCxnSpPr>
            <a:cxnSpLocks noChangeAspect="1" noChangeShapeType="1"/>
          </p:cNvCxnSpPr>
          <p:nvPr/>
        </p:nvCxnSpPr>
        <p:spPr bwMode="auto">
          <a:xfrm>
            <a:off x="6978650" y="2943225"/>
            <a:ext cx="981075" cy="12541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71" name="Text Box 47"/>
          <p:cNvSpPr txBox="1">
            <a:spLocks noChangeAspect="1" noChangeArrowheads="1"/>
          </p:cNvSpPr>
          <p:nvPr/>
        </p:nvSpPr>
        <p:spPr bwMode="auto">
          <a:xfrm>
            <a:off x="6329363" y="2644775"/>
            <a:ext cx="8667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SID-Tabelle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cxnSp>
        <p:nvCxnSpPr>
          <p:cNvPr id="52272" name="AutoShape 48"/>
          <p:cNvCxnSpPr>
            <a:cxnSpLocks noChangeAspect="1" noChangeShapeType="1"/>
          </p:cNvCxnSpPr>
          <p:nvPr/>
        </p:nvCxnSpPr>
        <p:spPr bwMode="auto">
          <a:xfrm>
            <a:off x="6956425" y="2125663"/>
            <a:ext cx="1020763" cy="187325"/>
          </a:xfrm>
          <a:prstGeom prst="bentConnector3">
            <a:avLst>
              <a:gd name="adj1" fmla="val 4993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73" name="AutoShape 49"/>
          <p:cNvCxnSpPr>
            <a:cxnSpLocks noChangeAspect="1" noChangeShapeType="1"/>
          </p:cNvCxnSpPr>
          <p:nvPr/>
        </p:nvCxnSpPr>
        <p:spPr bwMode="auto">
          <a:xfrm flipV="1">
            <a:off x="3989388" y="2479675"/>
            <a:ext cx="2093912" cy="15113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74" name="Text Box 50"/>
          <p:cNvSpPr txBox="1">
            <a:spLocks noChangeAspect="1" noChangeArrowheads="1"/>
          </p:cNvSpPr>
          <p:nvPr/>
        </p:nvSpPr>
        <p:spPr bwMode="auto">
          <a:xfrm>
            <a:off x="7445375" y="2754313"/>
            <a:ext cx="8397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Texttabelle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52275" name="Text Box 51"/>
          <p:cNvSpPr txBox="1">
            <a:spLocks noChangeAspect="1" noChangeArrowheads="1"/>
          </p:cNvSpPr>
          <p:nvPr/>
        </p:nvSpPr>
        <p:spPr bwMode="auto">
          <a:xfrm>
            <a:off x="628650" y="2800350"/>
            <a:ext cx="8397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Texttabelle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52276" name="Text Box 52"/>
          <p:cNvSpPr txBox="1">
            <a:spLocks noChangeAspect="1" noChangeArrowheads="1"/>
          </p:cNvSpPr>
          <p:nvPr/>
        </p:nvSpPr>
        <p:spPr bwMode="auto">
          <a:xfrm>
            <a:off x="1562100" y="2640013"/>
            <a:ext cx="8667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SID-Tabelle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cxnSp>
        <p:nvCxnSpPr>
          <p:cNvPr id="52277" name="AutoShape 53"/>
          <p:cNvCxnSpPr>
            <a:cxnSpLocks noChangeAspect="1" noChangeShapeType="1"/>
          </p:cNvCxnSpPr>
          <p:nvPr/>
        </p:nvCxnSpPr>
        <p:spPr bwMode="auto">
          <a:xfrm flipV="1">
            <a:off x="1195388" y="2921000"/>
            <a:ext cx="750887" cy="2508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78" name="AutoShape 54"/>
          <p:cNvCxnSpPr>
            <a:cxnSpLocks noChangeAspect="1" noChangeShapeType="1"/>
          </p:cNvCxnSpPr>
          <p:nvPr/>
        </p:nvCxnSpPr>
        <p:spPr bwMode="auto">
          <a:xfrm flipV="1">
            <a:off x="2112963" y="2906713"/>
            <a:ext cx="814387" cy="31273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279" name="Text Box 55"/>
          <p:cNvSpPr txBox="1">
            <a:spLocks noChangeAspect="1" noChangeArrowheads="1"/>
          </p:cNvSpPr>
          <p:nvPr/>
        </p:nvSpPr>
        <p:spPr bwMode="auto">
          <a:xfrm>
            <a:off x="7131050" y="4757738"/>
            <a:ext cx="148272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18000">
            <a:spAutoFit/>
          </a:bodyPr>
          <a:lstStyle>
            <a:lvl1pPr eaLnBrk="0" hangingPunct="0">
              <a:tabLst>
                <a:tab pos="444500" algn="l"/>
                <a:tab pos="571500" algn="l"/>
                <a:tab pos="673100" algn="l"/>
              </a:tabLs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444500" algn="l"/>
                <a:tab pos="571500" algn="l"/>
                <a:tab pos="673100" algn="l"/>
              </a:tabLs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44500" algn="l"/>
                <a:tab pos="571500" algn="l"/>
                <a:tab pos="673100" algn="l"/>
              </a:tabLs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44500" algn="l"/>
                <a:tab pos="571500" algn="l"/>
                <a:tab pos="673100" algn="l"/>
              </a:tabLs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44500" algn="l"/>
                <a:tab pos="571500" algn="l"/>
                <a:tab pos="673100" algn="l"/>
              </a:tabLs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  <a:tab pos="571500" algn="l"/>
                <a:tab pos="673100" algn="l"/>
              </a:tabLs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  <a:tab pos="571500" algn="l"/>
                <a:tab pos="673100" algn="l"/>
              </a:tabLs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  <a:tab pos="571500" algn="l"/>
                <a:tab pos="673100" algn="l"/>
              </a:tabLs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  <a:tab pos="571500" algn="l"/>
                <a:tab pos="673100" algn="l"/>
              </a:tabLs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de-DE" sz="1000" b="1">
                <a:solidFill>
                  <a:schemeClr val="tx1"/>
                </a:solidFill>
                <a:latin typeface="Arial Narrow" charset="0"/>
              </a:rPr>
              <a:t>K	</a:t>
            </a:r>
            <a:r>
              <a:rPr lang="de-DE" sz="1000">
                <a:solidFill>
                  <a:schemeClr val="tx1"/>
                </a:solidFill>
                <a:latin typeface="Arial Narrow" charset="0"/>
              </a:rPr>
              <a:t>KUNDE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1000" b="1">
                <a:solidFill>
                  <a:schemeClr val="tx1"/>
                </a:solidFill>
                <a:latin typeface="Arial Narrow" charset="0"/>
              </a:rPr>
              <a:t>M	</a:t>
            </a:r>
            <a:r>
              <a:rPr lang="de-DE" sz="1000">
                <a:solidFill>
                  <a:schemeClr val="tx1"/>
                </a:solidFill>
                <a:latin typeface="Arial Narrow" charset="0"/>
              </a:rPr>
              <a:t>MATERIAL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1000" b="1">
                <a:solidFill>
                  <a:schemeClr val="tx1"/>
                </a:solidFill>
                <a:latin typeface="Arial Narrow" charset="0"/>
              </a:rPr>
              <a:t>MGR	</a:t>
            </a:r>
            <a:r>
              <a:rPr lang="de-DE" sz="1000">
                <a:solidFill>
                  <a:schemeClr val="tx1"/>
                </a:solidFill>
                <a:latin typeface="Arial Narrow" charset="0"/>
              </a:rPr>
              <a:t>MATERIALGRUPPE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1000" b="1">
                <a:solidFill>
                  <a:schemeClr val="tx1"/>
                </a:solidFill>
                <a:latin typeface="Arial Narrow" charset="0"/>
              </a:rPr>
              <a:t>R	</a:t>
            </a:r>
            <a:r>
              <a:rPr lang="de-DE" sz="1000">
                <a:solidFill>
                  <a:schemeClr val="tx1"/>
                </a:solidFill>
                <a:latin typeface="Arial Narrow" charset="0"/>
              </a:rPr>
              <a:t>REGION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1000" b="1">
                <a:solidFill>
                  <a:schemeClr val="tx1"/>
                </a:solidFill>
                <a:latin typeface="Arial Narrow" charset="0"/>
              </a:rPr>
              <a:t>SID</a:t>
            </a:r>
            <a:r>
              <a:rPr lang="de-DE" sz="1000">
                <a:solidFill>
                  <a:schemeClr val="tx1"/>
                </a:solidFill>
                <a:latin typeface="Arial Narrow" charset="0"/>
              </a:rPr>
              <a:t>	Surrogat-ID</a:t>
            </a:r>
          </a:p>
          <a:p>
            <a:pPr algn="l" eaLnBrk="1" hangingPunct="1">
              <a:spcBef>
                <a:spcPct val="0"/>
              </a:spcBef>
            </a:pPr>
            <a:r>
              <a:rPr lang="de-DE" sz="1000" b="1">
                <a:solidFill>
                  <a:schemeClr val="tx1"/>
                </a:solidFill>
                <a:latin typeface="Arial Narrow" charset="0"/>
              </a:rPr>
              <a:t>DIM</a:t>
            </a:r>
            <a:r>
              <a:rPr lang="de-DE" sz="1000">
                <a:solidFill>
                  <a:schemeClr val="tx1"/>
                </a:solidFill>
                <a:latin typeface="Arial Narrow" charset="0"/>
              </a:rPr>
              <a:t>	Dimension</a:t>
            </a:r>
          </a:p>
        </p:txBody>
      </p:sp>
      <p:sp>
        <p:nvSpPr>
          <p:cNvPr id="52280" name="Text Box 56"/>
          <p:cNvSpPr txBox="1">
            <a:spLocks noChangeAspect="1" noChangeArrowheads="1"/>
          </p:cNvSpPr>
          <p:nvPr/>
        </p:nvSpPr>
        <p:spPr bwMode="auto">
          <a:xfrm>
            <a:off x="7092950" y="4560888"/>
            <a:ext cx="1038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de-DE" sz="1000" b="1">
                <a:solidFill>
                  <a:schemeClr val="tx1"/>
                </a:solidFill>
                <a:latin typeface="Arial Narrow" charset="0"/>
              </a:rPr>
              <a:t>Legende:</a:t>
            </a:r>
          </a:p>
        </p:txBody>
      </p:sp>
      <p:sp>
        <p:nvSpPr>
          <p:cNvPr id="52281" name="Rectangle 57"/>
          <p:cNvSpPr>
            <a:spLocks noChangeAspect="1" noChangeArrowheads="1"/>
          </p:cNvSpPr>
          <p:nvPr/>
        </p:nvSpPr>
        <p:spPr bwMode="auto">
          <a:xfrm>
            <a:off x="688975" y="3243263"/>
            <a:ext cx="815975" cy="20637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R_NAME</a:t>
            </a:r>
          </a:p>
        </p:txBody>
      </p:sp>
      <p:sp>
        <p:nvSpPr>
          <p:cNvPr id="52282" name="Rectangle 58"/>
          <p:cNvSpPr>
            <a:spLocks noChangeAspect="1" noChangeArrowheads="1"/>
          </p:cNvSpPr>
          <p:nvPr/>
        </p:nvSpPr>
        <p:spPr bwMode="auto">
          <a:xfrm>
            <a:off x="688975" y="3009900"/>
            <a:ext cx="815975" cy="2333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REGION_ID</a:t>
            </a:r>
          </a:p>
        </p:txBody>
      </p:sp>
      <p:sp>
        <p:nvSpPr>
          <p:cNvPr id="52283" name="Line 59"/>
          <p:cNvSpPr>
            <a:spLocks noChangeAspect="1" noChangeShapeType="1"/>
          </p:cNvSpPr>
          <p:nvPr/>
        </p:nvSpPr>
        <p:spPr bwMode="auto">
          <a:xfrm>
            <a:off x="688975" y="3009900"/>
            <a:ext cx="8159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84" name="Line 60"/>
          <p:cNvSpPr>
            <a:spLocks noChangeAspect="1" noChangeShapeType="1"/>
          </p:cNvSpPr>
          <p:nvPr/>
        </p:nvSpPr>
        <p:spPr bwMode="auto">
          <a:xfrm>
            <a:off x="688975" y="3449638"/>
            <a:ext cx="8159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85" name="Line 61"/>
          <p:cNvSpPr>
            <a:spLocks noChangeAspect="1" noChangeShapeType="1"/>
          </p:cNvSpPr>
          <p:nvPr/>
        </p:nvSpPr>
        <p:spPr bwMode="auto">
          <a:xfrm>
            <a:off x="688975" y="3243263"/>
            <a:ext cx="81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86" name="Line 62"/>
          <p:cNvSpPr>
            <a:spLocks noChangeAspect="1" noChangeShapeType="1"/>
          </p:cNvSpPr>
          <p:nvPr/>
        </p:nvSpPr>
        <p:spPr bwMode="auto">
          <a:xfrm>
            <a:off x="688975" y="3009900"/>
            <a:ext cx="0" cy="43973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87" name="Line 63"/>
          <p:cNvSpPr>
            <a:spLocks noChangeAspect="1" noChangeShapeType="1"/>
          </p:cNvSpPr>
          <p:nvPr/>
        </p:nvSpPr>
        <p:spPr bwMode="auto">
          <a:xfrm>
            <a:off x="1504950" y="3009900"/>
            <a:ext cx="0" cy="43973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88" name="Rectangle 64"/>
          <p:cNvSpPr>
            <a:spLocks noChangeAspect="1" noChangeArrowheads="1"/>
          </p:cNvSpPr>
          <p:nvPr/>
        </p:nvSpPr>
        <p:spPr bwMode="auto">
          <a:xfrm>
            <a:off x="1638300" y="2843213"/>
            <a:ext cx="792163" cy="206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REGION_ID</a:t>
            </a:r>
          </a:p>
        </p:txBody>
      </p:sp>
      <p:sp>
        <p:nvSpPr>
          <p:cNvPr id="52289" name="Rectangle 65"/>
          <p:cNvSpPr>
            <a:spLocks noChangeAspect="1" noChangeArrowheads="1"/>
          </p:cNvSpPr>
          <p:nvPr/>
        </p:nvSpPr>
        <p:spPr bwMode="auto">
          <a:xfrm>
            <a:off x="1638300" y="3049588"/>
            <a:ext cx="792163" cy="2349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SID_R</a:t>
            </a:r>
          </a:p>
        </p:txBody>
      </p:sp>
      <p:sp>
        <p:nvSpPr>
          <p:cNvPr id="52290" name="Line 66"/>
          <p:cNvSpPr>
            <a:spLocks noChangeAspect="1" noChangeShapeType="1"/>
          </p:cNvSpPr>
          <p:nvPr/>
        </p:nvSpPr>
        <p:spPr bwMode="auto">
          <a:xfrm>
            <a:off x="1638300" y="2843213"/>
            <a:ext cx="792163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91" name="Line 67"/>
          <p:cNvSpPr>
            <a:spLocks noChangeAspect="1" noChangeShapeType="1"/>
          </p:cNvSpPr>
          <p:nvPr/>
        </p:nvSpPr>
        <p:spPr bwMode="auto">
          <a:xfrm>
            <a:off x="1638300" y="3284538"/>
            <a:ext cx="792163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92" name="Line 68"/>
          <p:cNvSpPr>
            <a:spLocks noChangeAspect="1" noChangeShapeType="1"/>
          </p:cNvSpPr>
          <p:nvPr/>
        </p:nvSpPr>
        <p:spPr bwMode="auto">
          <a:xfrm>
            <a:off x="1638300" y="3049588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3" name="Line 69"/>
          <p:cNvSpPr>
            <a:spLocks noChangeAspect="1" noChangeShapeType="1"/>
          </p:cNvSpPr>
          <p:nvPr/>
        </p:nvSpPr>
        <p:spPr bwMode="auto">
          <a:xfrm>
            <a:off x="1638300" y="2843213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94" name="Line 70"/>
          <p:cNvSpPr>
            <a:spLocks noChangeAspect="1" noChangeShapeType="1"/>
          </p:cNvSpPr>
          <p:nvPr/>
        </p:nvSpPr>
        <p:spPr bwMode="auto">
          <a:xfrm>
            <a:off x="2430463" y="2843213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95" name="Rectangle 71"/>
          <p:cNvSpPr>
            <a:spLocks noChangeAspect="1" noChangeArrowheads="1"/>
          </p:cNvSpPr>
          <p:nvPr/>
        </p:nvSpPr>
        <p:spPr bwMode="auto">
          <a:xfrm>
            <a:off x="2582863" y="2590800"/>
            <a:ext cx="1046162" cy="2222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18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SID_KUNDE</a:t>
            </a:r>
          </a:p>
        </p:txBody>
      </p:sp>
      <p:sp>
        <p:nvSpPr>
          <p:cNvPr id="52296" name="Rectangle 72"/>
          <p:cNvSpPr>
            <a:spLocks noChangeAspect="1" noChangeArrowheads="1"/>
          </p:cNvSpPr>
          <p:nvPr/>
        </p:nvSpPr>
        <p:spPr bwMode="auto">
          <a:xfrm>
            <a:off x="2582863" y="2374900"/>
            <a:ext cx="1046162" cy="2159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DIM_ID_KUNDE</a:t>
            </a:r>
          </a:p>
        </p:txBody>
      </p:sp>
      <p:sp>
        <p:nvSpPr>
          <p:cNvPr id="52297" name="Rectangle 73"/>
          <p:cNvSpPr>
            <a:spLocks noChangeAspect="1" noChangeArrowheads="1"/>
          </p:cNvSpPr>
          <p:nvPr/>
        </p:nvSpPr>
        <p:spPr bwMode="auto">
          <a:xfrm>
            <a:off x="2582863" y="2813050"/>
            <a:ext cx="1046162" cy="2063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SID_REGION</a:t>
            </a:r>
          </a:p>
        </p:txBody>
      </p:sp>
      <p:sp>
        <p:nvSpPr>
          <p:cNvPr id="52298" name="Line 74"/>
          <p:cNvSpPr>
            <a:spLocks noChangeAspect="1" noChangeShapeType="1"/>
          </p:cNvSpPr>
          <p:nvPr/>
        </p:nvSpPr>
        <p:spPr bwMode="auto">
          <a:xfrm>
            <a:off x="2582863" y="2374900"/>
            <a:ext cx="104616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299" name="Line 75"/>
          <p:cNvSpPr>
            <a:spLocks noChangeAspect="1" noChangeShapeType="1"/>
          </p:cNvSpPr>
          <p:nvPr/>
        </p:nvSpPr>
        <p:spPr bwMode="auto">
          <a:xfrm>
            <a:off x="2582863" y="3019425"/>
            <a:ext cx="104616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00" name="Line 76"/>
          <p:cNvSpPr>
            <a:spLocks noChangeAspect="1" noChangeShapeType="1"/>
          </p:cNvSpPr>
          <p:nvPr/>
        </p:nvSpPr>
        <p:spPr bwMode="auto">
          <a:xfrm>
            <a:off x="2582863" y="2590800"/>
            <a:ext cx="104616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1" name="Line 77"/>
          <p:cNvSpPr>
            <a:spLocks noChangeAspect="1" noChangeShapeType="1"/>
          </p:cNvSpPr>
          <p:nvPr/>
        </p:nvSpPr>
        <p:spPr bwMode="auto">
          <a:xfrm>
            <a:off x="2582863" y="2374900"/>
            <a:ext cx="0" cy="6445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02" name="Line 78"/>
          <p:cNvSpPr>
            <a:spLocks noChangeAspect="1" noChangeShapeType="1"/>
          </p:cNvSpPr>
          <p:nvPr/>
        </p:nvSpPr>
        <p:spPr bwMode="auto">
          <a:xfrm>
            <a:off x="3629025" y="2374900"/>
            <a:ext cx="0" cy="6445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03" name="Rectangle 79"/>
          <p:cNvSpPr>
            <a:spLocks noChangeAspect="1" noChangeArrowheads="1"/>
          </p:cNvSpPr>
          <p:nvPr/>
        </p:nvSpPr>
        <p:spPr bwMode="auto">
          <a:xfrm>
            <a:off x="7539038" y="1739900"/>
            <a:ext cx="976312" cy="2079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MGR</a:t>
            </a:r>
          </a:p>
        </p:txBody>
      </p:sp>
      <p:sp>
        <p:nvSpPr>
          <p:cNvPr id="52304" name="Rectangle 80"/>
          <p:cNvSpPr>
            <a:spLocks noChangeAspect="1" noChangeArrowheads="1"/>
          </p:cNvSpPr>
          <p:nvPr/>
        </p:nvSpPr>
        <p:spPr bwMode="auto">
          <a:xfrm>
            <a:off x="7539038" y="1508125"/>
            <a:ext cx="976312" cy="231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MATERIAL_ID</a:t>
            </a:r>
          </a:p>
        </p:txBody>
      </p:sp>
      <p:sp>
        <p:nvSpPr>
          <p:cNvPr id="52305" name="Line 81"/>
          <p:cNvSpPr>
            <a:spLocks noChangeAspect="1" noChangeShapeType="1"/>
          </p:cNvSpPr>
          <p:nvPr/>
        </p:nvSpPr>
        <p:spPr bwMode="auto">
          <a:xfrm>
            <a:off x="7539038" y="1508125"/>
            <a:ext cx="97631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06" name="Line 82"/>
          <p:cNvSpPr>
            <a:spLocks noChangeAspect="1" noChangeShapeType="1"/>
          </p:cNvSpPr>
          <p:nvPr/>
        </p:nvSpPr>
        <p:spPr bwMode="auto">
          <a:xfrm>
            <a:off x="7539038" y="1947863"/>
            <a:ext cx="97631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07" name="Line 83"/>
          <p:cNvSpPr>
            <a:spLocks noChangeAspect="1" noChangeShapeType="1"/>
          </p:cNvSpPr>
          <p:nvPr/>
        </p:nvSpPr>
        <p:spPr bwMode="auto">
          <a:xfrm>
            <a:off x="7539038" y="1739900"/>
            <a:ext cx="976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08" name="Line 84"/>
          <p:cNvSpPr>
            <a:spLocks noChangeAspect="1" noChangeShapeType="1"/>
          </p:cNvSpPr>
          <p:nvPr/>
        </p:nvSpPr>
        <p:spPr bwMode="auto">
          <a:xfrm>
            <a:off x="7539038" y="1508125"/>
            <a:ext cx="0" cy="43973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09" name="Line 85"/>
          <p:cNvSpPr>
            <a:spLocks noChangeAspect="1" noChangeShapeType="1"/>
          </p:cNvSpPr>
          <p:nvPr/>
        </p:nvSpPr>
        <p:spPr bwMode="auto">
          <a:xfrm>
            <a:off x="8515350" y="1508125"/>
            <a:ext cx="0" cy="43973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10" name="Rectangle 86"/>
          <p:cNvSpPr>
            <a:spLocks noChangeAspect="1" noChangeArrowheads="1"/>
          </p:cNvSpPr>
          <p:nvPr/>
        </p:nvSpPr>
        <p:spPr bwMode="auto">
          <a:xfrm>
            <a:off x="7540625" y="2468563"/>
            <a:ext cx="974725" cy="207962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M_NAME</a:t>
            </a:r>
          </a:p>
        </p:txBody>
      </p:sp>
      <p:sp>
        <p:nvSpPr>
          <p:cNvPr id="52311" name="Rectangle 87"/>
          <p:cNvSpPr>
            <a:spLocks noChangeAspect="1" noChangeArrowheads="1"/>
          </p:cNvSpPr>
          <p:nvPr/>
        </p:nvSpPr>
        <p:spPr bwMode="auto">
          <a:xfrm>
            <a:off x="7540625" y="2236788"/>
            <a:ext cx="974725" cy="231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MATERIAL_ID</a:t>
            </a:r>
          </a:p>
        </p:txBody>
      </p:sp>
      <p:sp>
        <p:nvSpPr>
          <p:cNvPr id="52312" name="Line 88"/>
          <p:cNvSpPr>
            <a:spLocks noChangeAspect="1" noChangeShapeType="1"/>
          </p:cNvSpPr>
          <p:nvPr/>
        </p:nvSpPr>
        <p:spPr bwMode="auto">
          <a:xfrm>
            <a:off x="7540625" y="2236788"/>
            <a:ext cx="9747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13" name="Line 89"/>
          <p:cNvSpPr>
            <a:spLocks noChangeAspect="1" noChangeShapeType="1"/>
          </p:cNvSpPr>
          <p:nvPr/>
        </p:nvSpPr>
        <p:spPr bwMode="auto">
          <a:xfrm>
            <a:off x="7540625" y="2676525"/>
            <a:ext cx="9747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14" name="Line 90"/>
          <p:cNvSpPr>
            <a:spLocks noChangeAspect="1" noChangeShapeType="1"/>
          </p:cNvSpPr>
          <p:nvPr/>
        </p:nvSpPr>
        <p:spPr bwMode="auto">
          <a:xfrm>
            <a:off x="7540625" y="2468563"/>
            <a:ext cx="974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15" name="Line 91"/>
          <p:cNvSpPr>
            <a:spLocks noChangeAspect="1" noChangeShapeType="1"/>
          </p:cNvSpPr>
          <p:nvPr/>
        </p:nvSpPr>
        <p:spPr bwMode="auto">
          <a:xfrm>
            <a:off x="7540625" y="2236788"/>
            <a:ext cx="0" cy="4397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16" name="Line 92"/>
          <p:cNvSpPr>
            <a:spLocks noChangeAspect="1" noChangeShapeType="1"/>
          </p:cNvSpPr>
          <p:nvPr/>
        </p:nvSpPr>
        <p:spPr bwMode="auto">
          <a:xfrm>
            <a:off x="8515350" y="2236788"/>
            <a:ext cx="0" cy="4397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17" name="Rectangle 93"/>
          <p:cNvSpPr>
            <a:spLocks noChangeAspect="1" noChangeArrowheads="1"/>
          </p:cNvSpPr>
          <p:nvPr/>
        </p:nvSpPr>
        <p:spPr bwMode="auto">
          <a:xfrm>
            <a:off x="7532688" y="3190875"/>
            <a:ext cx="981075" cy="206375"/>
          </a:xfrm>
          <a:prstGeom prst="rect">
            <a:avLst/>
          </a:prstGeom>
          <a:solidFill>
            <a:srgbClr val="66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MGR_NAME</a:t>
            </a:r>
          </a:p>
        </p:txBody>
      </p:sp>
      <p:sp>
        <p:nvSpPr>
          <p:cNvPr id="52318" name="Rectangle 94"/>
          <p:cNvSpPr>
            <a:spLocks noChangeAspect="1" noChangeArrowheads="1"/>
          </p:cNvSpPr>
          <p:nvPr/>
        </p:nvSpPr>
        <p:spPr bwMode="auto">
          <a:xfrm>
            <a:off x="7532688" y="2957513"/>
            <a:ext cx="981075" cy="23336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MGR_ID</a:t>
            </a:r>
          </a:p>
        </p:txBody>
      </p:sp>
      <p:sp>
        <p:nvSpPr>
          <p:cNvPr id="52319" name="Line 95"/>
          <p:cNvSpPr>
            <a:spLocks noChangeAspect="1" noChangeShapeType="1"/>
          </p:cNvSpPr>
          <p:nvPr/>
        </p:nvSpPr>
        <p:spPr bwMode="auto">
          <a:xfrm>
            <a:off x="7532688" y="2957513"/>
            <a:ext cx="981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20" name="Line 96"/>
          <p:cNvSpPr>
            <a:spLocks noChangeAspect="1" noChangeShapeType="1"/>
          </p:cNvSpPr>
          <p:nvPr/>
        </p:nvSpPr>
        <p:spPr bwMode="auto">
          <a:xfrm>
            <a:off x="7532688" y="3397250"/>
            <a:ext cx="981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21" name="Line 97"/>
          <p:cNvSpPr>
            <a:spLocks noChangeAspect="1" noChangeShapeType="1"/>
          </p:cNvSpPr>
          <p:nvPr/>
        </p:nvSpPr>
        <p:spPr bwMode="auto">
          <a:xfrm>
            <a:off x="7532688" y="3190875"/>
            <a:ext cx="981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22" name="Line 98"/>
          <p:cNvSpPr>
            <a:spLocks noChangeAspect="1" noChangeShapeType="1"/>
          </p:cNvSpPr>
          <p:nvPr/>
        </p:nvSpPr>
        <p:spPr bwMode="auto">
          <a:xfrm>
            <a:off x="7532688" y="2957513"/>
            <a:ext cx="0" cy="4397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23" name="Line 99"/>
          <p:cNvSpPr>
            <a:spLocks noChangeAspect="1" noChangeShapeType="1"/>
          </p:cNvSpPr>
          <p:nvPr/>
        </p:nvSpPr>
        <p:spPr bwMode="auto">
          <a:xfrm>
            <a:off x="8513763" y="2957513"/>
            <a:ext cx="0" cy="4397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24" name="Rectangle 100"/>
          <p:cNvSpPr>
            <a:spLocks noChangeAspect="1" noChangeArrowheads="1"/>
          </p:cNvSpPr>
          <p:nvPr/>
        </p:nvSpPr>
        <p:spPr bwMode="auto">
          <a:xfrm>
            <a:off x="6424613" y="2843213"/>
            <a:ext cx="976312" cy="206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MGR_ID</a:t>
            </a:r>
          </a:p>
        </p:txBody>
      </p:sp>
      <p:sp>
        <p:nvSpPr>
          <p:cNvPr id="52325" name="Rectangle 101"/>
          <p:cNvSpPr>
            <a:spLocks noChangeAspect="1" noChangeArrowheads="1"/>
          </p:cNvSpPr>
          <p:nvPr/>
        </p:nvSpPr>
        <p:spPr bwMode="auto">
          <a:xfrm>
            <a:off x="6424613" y="3049588"/>
            <a:ext cx="976312" cy="2349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SID_MGR</a:t>
            </a:r>
          </a:p>
        </p:txBody>
      </p:sp>
      <p:sp>
        <p:nvSpPr>
          <p:cNvPr id="52326" name="Line 102"/>
          <p:cNvSpPr>
            <a:spLocks noChangeAspect="1" noChangeShapeType="1"/>
          </p:cNvSpPr>
          <p:nvPr/>
        </p:nvSpPr>
        <p:spPr bwMode="auto">
          <a:xfrm>
            <a:off x="6424613" y="2843213"/>
            <a:ext cx="97631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27" name="Line 103"/>
          <p:cNvSpPr>
            <a:spLocks noChangeAspect="1" noChangeShapeType="1"/>
          </p:cNvSpPr>
          <p:nvPr/>
        </p:nvSpPr>
        <p:spPr bwMode="auto">
          <a:xfrm>
            <a:off x="6424613" y="3284538"/>
            <a:ext cx="97631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28" name="Line 104"/>
          <p:cNvSpPr>
            <a:spLocks noChangeAspect="1" noChangeShapeType="1"/>
          </p:cNvSpPr>
          <p:nvPr/>
        </p:nvSpPr>
        <p:spPr bwMode="auto">
          <a:xfrm>
            <a:off x="6424613" y="3049588"/>
            <a:ext cx="976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9" name="Line 105"/>
          <p:cNvSpPr>
            <a:spLocks noChangeAspect="1" noChangeShapeType="1"/>
          </p:cNvSpPr>
          <p:nvPr/>
        </p:nvSpPr>
        <p:spPr bwMode="auto">
          <a:xfrm>
            <a:off x="6424613" y="2843213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30" name="Line 106"/>
          <p:cNvSpPr>
            <a:spLocks noChangeAspect="1" noChangeShapeType="1"/>
          </p:cNvSpPr>
          <p:nvPr/>
        </p:nvSpPr>
        <p:spPr bwMode="auto">
          <a:xfrm>
            <a:off x="7400925" y="2843213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31" name="Rectangle 107"/>
          <p:cNvSpPr>
            <a:spLocks noChangeAspect="1" noChangeArrowheads="1"/>
          </p:cNvSpPr>
          <p:nvPr/>
        </p:nvSpPr>
        <p:spPr bwMode="auto">
          <a:xfrm>
            <a:off x="6429375" y="1989138"/>
            <a:ext cx="981075" cy="206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MATERIAL_ID</a:t>
            </a:r>
          </a:p>
        </p:txBody>
      </p:sp>
      <p:sp>
        <p:nvSpPr>
          <p:cNvPr id="52332" name="Rectangle 108"/>
          <p:cNvSpPr>
            <a:spLocks noChangeAspect="1" noChangeArrowheads="1"/>
          </p:cNvSpPr>
          <p:nvPr/>
        </p:nvSpPr>
        <p:spPr bwMode="auto">
          <a:xfrm>
            <a:off x="6429375" y="2195513"/>
            <a:ext cx="981075" cy="2349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SID_MATERIAL</a:t>
            </a:r>
          </a:p>
        </p:txBody>
      </p:sp>
      <p:sp>
        <p:nvSpPr>
          <p:cNvPr id="52333" name="Line 109"/>
          <p:cNvSpPr>
            <a:spLocks noChangeAspect="1" noChangeShapeType="1"/>
          </p:cNvSpPr>
          <p:nvPr/>
        </p:nvSpPr>
        <p:spPr bwMode="auto">
          <a:xfrm>
            <a:off x="6429375" y="1989138"/>
            <a:ext cx="981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34" name="Line 110"/>
          <p:cNvSpPr>
            <a:spLocks noChangeAspect="1" noChangeShapeType="1"/>
          </p:cNvSpPr>
          <p:nvPr/>
        </p:nvSpPr>
        <p:spPr bwMode="auto">
          <a:xfrm>
            <a:off x="6429375" y="2430463"/>
            <a:ext cx="9810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35" name="Line 111"/>
          <p:cNvSpPr>
            <a:spLocks noChangeAspect="1" noChangeShapeType="1"/>
          </p:cNvSpPr>
          <p:nvPr/>
        </p:nvSpPr>
        <p:spPr bwMode="auto">
          <a:xfrm>
            <a:off x="6429375" y="2195513"/>
            <a:ext cx="981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6" name="Line 112"/>
          <p:cNvSpPr>
            <a:spLocks noChangeAspect="1" noChangeShapeType="1"/>
          </p:cNvSpPr>
          <p:nvPr/>
        </p:nvSpPr>
        <p:spPr bwMode="auto">
          <a:xfrm>
            <a:off x="6429375" y="1989138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37" name="Line 113"/>
          <p:cNvSpPr>
            <a:spLocks noChangeAspect="1" noChangeShapeType="1"/>
          </p:cNvSpPr>
          <p:nvPr/>
        </p:nvSpPr>
        <p:spPr bwMode="auto">
          <a:xfrm>
            <a:off x="7410450" y="1989138"/>
            <a:ext cx="0" cy="4413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38" name="Rectangle 114"/>
          <p:cNvSpPr>
            <a:spLocks noChangeAspect="1" noChangeArrowheads="1"/>
          </p:cNvSpPr>
          <p:nvPr/>
        </p:nvSpPr>
        <p:spPr bwMode="auto">
          <a:xfrm>
            <a:off x="5100638" y="2590800"/>
            <a:ext cx="1174750" cy="2063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18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SID_MATERIAL</a:t>
            </a:r>
          </a:p>
        </p:txBody>
      </p:sp>
      <p:sp>
        <p:nvSpPr>
          <p:cNvPr id="52339" name="Rectangle 115"/>
          <p:cNvSpPr>
            <a:spLocks noChangeAspect="1" noChangeArrowheads="1"/>
          </p:cNvSpPr>
          <p:nvPr/>
        </p:nvSpPr>
        <p:spPr bwMode="auto">
          <a:xfrm>
            <a:off x="5100638" y="2374900"/>
            <a:ext cx="1174750" cy="2159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DIM_ID_MATERIAL</a:t>
            </a:r>
          </a:p>
        </p:txBody>
      </p:sp>
      <p:sp>
        <p:nvSpPr>
          <p:cNvPr id="52340" name="Rectangle 116"/>
          <p:cNvSpPr>
            <a:spLocks noChangeAspect="1" noChangeArrowheads="1"/>
          </p:cNvSpPr>
          <p:nvPr/>
        </p:nvSpPr>
        <p:spPr bwMode="auto">
          <a:xfrm>
            <a:off x="5100638" y="2797175"/>
            <a:ext cx="1174750" cy="2063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SID_MGR</a:t>
            </a:r>
          </a:p>
        </p:txBody>
      </p:sp>
      <p:sp>
        <p:nvSpPr>
          <p:cNvPr id="52341" name="Line 117"/>
          <p:cNvSpPr>
            <a:spLocks noChangeAspect="1" noChangeShapeType="1"/>
          </p:cNvSpPr>
          <p:nvPr/>
        </p:nvSpPr>
        <p:spPr bwMode="auto">
          <a:xfrm>
            <a:off x="5100638" y="2374900"/>
            <a:ext cx="117475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42" name="Line 118"/>
          <p:cNvSpPr>
            <a:spLocks noChangeAspect="1" noChangeShapeType="1"/>
          </p:cNvSpPr>
          <p:nvPr/>
        </p:nvSpPr>
        <p:spPr bwMode="auto">
          <a:xfrm>
            <a:off x="5100638" y="3003550"/>
            <a:ext cx="117475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43" name="Line 119"/>
          <p:cNvSpPr>
            <a:spLocks noChangeAspect="1" noChangeShapeType="1"/>
          </p:cNvSpPr>
          <p:nvPr/>
        </p:nvSpPr>
        <p:spPr bwMode="auto">
          <a:xfrm>
            <a:off x="5100638" y="2590800"/>
            <a:ext cx="117475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44" name="Line 120"/>
          <p:cNvSpPr>
            <a:spLocks noChangeAspect="1" noChangeShapeType="1"/>
          </p:cNvSpPr>
          <p:nvPr/>
        </p:nvSpPr>
        <p:spPr bwMode="auto">
          <a:xfrm>
            <a:off x="5100638" y="2374900"/>
            <a:ext cx="0" cy="6286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45" name="Line 121"/>
          <p:cNvSpPr>
            <a:spLocks noChangeAspect="1" noChangeShapeType="1"/>
          </p:cNvSpPr>
          <p:nvPr/>
        </p:nvSpPr>
        <p:spPr bwMode="auto">
          <a:xfrm>
            <a:off x="6275388" y="2374900"/>
            <a:ext cx="0" cy="6286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46" name="Rectangle 122"/>
          <p:cNvSpPr>
            <a:spLocks noChangeAspect="1" noChangeArrowheads="1"/>
          </p:cNvSpPr>
          <p:nvPr/>
        </p:nvSpPr>
        <p:spPr bwMode="auto">
          <a:xfrm>
            <a:off x="3771900" y="4430713"/>
            <a:ext cx="1177925" cy="207962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18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 b="1">
                <a:solidFill>
                  <a:schemeClr val="bg1"/>
                </a:solidFill>
                <a:latin typeface="Arial Black" charset="0"/>
              </a:rPr>
              <a:t> Umsatz</a:t>
            </a:r>
          </a:p>
        </p:txBody>
      </p:sp>
      <p:sp>
        <p:nvSpPr>
          <p:cNvPr id="52347" name="Rectangle 123"/>
          <p:cNvSpPr>
            <a:spLocks noChangeAspect="1" noChangeArrowheads="1"/>
          </p:cNvSpPr>
          <p:nvPr/>
        </p:nvSpPr>
        <p:spPr bwMode="auto">
          <a:xfrm>
            <a:off x="3771900" y="4241800"/>
            <a:ext cx="1177925" cy="1889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36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DIM_ID_ZEIT</a:t>
            </a:r>
          </a:p>
        </p:txBody>
      </p:sp>
      <p:sp>
        <p:nvSpPr>
          <p:cNvPr id="52348" name="Rectangle 124"/>
          <p:cNvSpPr>
            <a:spLocks noChangeAspect="1" noChangeArrowheads="1"/>
          </p:cNvSpPr>
          <p:nvPr/>
        </p:nvSpPr>
        <p:spPr bwMode="auto">
          <a:xfrm>
            <a:off x="3771900" y="4638675"/>
            <a:ext cx="1177925" cy="206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 b="1">
                <a:solidFill>
                  <a:schemeClr val="bg1"/>
                </a:solidFill>
                <a:latin typeface="Arial Black" charset="0"/>
              </a:rPr>
              <a:t> Menge</a:t>
            </a:r>
          </a:p>
        </p:txBody>
      </p:sp>
      <p:sp>
        <p:nvSpPr>
          <p:cNvPr id="52349" name="Rectangle 125"/>
          <p:cNvSpPr>
            <a:spLocks noChangeAspect="1" noChangeArrowheads="1"/>
          </p:cNvSpPr>
          <p:nvPr/>
        </p:nvSpPr>
        <p:spPr bwMode="auto">
          <a:xfrm>
            <a:off x="3771900" y="4051300"/>
            <a:ext cx="1177925" cy="1905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18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DIM_ID_KUNDE</a:t>
            </a:r>
          </a:p>
        </p:txBody>
      </p:sp>
      <p:sp>
        <p:nvSpPr>
          <p:cNvPr id="52350" name="Rectangle 126"/>
          <p:cNvSpPr>
            <a:spLocks noChangeAspect="1" noChangeArrowheads="1"/>
          </p:cNvSpPr>
          <p:nvPr/>
        </p:nvSpPr>
        <p:spPr bwMode="auto">
          <a:xfrm>
            <a:off x="3771900" y="3849688"/>
            <a:ext cx="1177925" cy="2016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DIM_ID_MATERIAL</a:t>
            </a:r>
          </a:p>
        </p:txBody>
      </p:sp>
      <p:sp>
        <p:nvSpPr>
          <p:cNvPr id="52351" name="Line 127"/>
          <p:cNvSpPr>
            <a:spLocks noChangeAspect="1" noChangeShapeType="1"/>
          </p:cNvSpPr>
          <p:nvPr/>
        </p:nvSpPr>
        <p:spPr bwMode="auto">
          <a:xfrm>
            <a:off x="3771900" y="3849688"/>
            <a:ext cx="11779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52" name="Line 128"/>
          <p:cNvSpPr>
            <a:spLocks noChangeAspect="1" noChangeShapeType="1"/>
          </p:cNvSpPr>
          <p:nvPr/>
        </p:nvSpPr>
        <p:spPr bwMode="auto">
          <a:xfrm>
            <a:off x="3771900" y="4845050"/>
            <a:ext cx="11779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53" name="Line 129"/>
          <p:cNvSpPr>
            <a:spLocks noChangeAspect="1" noChangeShapeType="1"/>
          </p:cNvSpPr>
          <p:nvPr/>
        </p:nvSpPr>
        <p:spPr bwMode="auto">
          <a:xfrm>
            <a:off x="3771900" y="4241800"/>
            <a:ext cx="0" cy="396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54" name="Line 130"/>
          <p:cNvSpPr>
            <a:spLocks noChangeAspect="1" noChangeShapeType="1"/>
          </p:cNvSpPr>
          <p:nvPr/>
        </p:nvSpPr>
        <p:spPr bwMode="auto">
          <a:xfrm>
            <a:off x="3771900" y="3849688"/>
            <a:ext cx="0" cy="392112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55" name="Line 131"/>
          <p:cNvSpPr>
            <a:spLocks noChangeAspect="1" noChangeShapeType="1"/>
          </p:cNvSpPr>
          <p:nvPr/>
        </p:nvSpPr>
        <p:spPr bwMode="auto">
          <a:xfrm>
            <a:off x="4949825" y="4241800"/>
            <a:ext cx="0" cy="396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56" name="Line 132"/>
          <p:cNvSpPr>
            <a:spLocks noChangeAspect="1" noChangeShapeType="1"/>
          </p:cNvSpPr>
          <p:nvPr/>
        </p:nvSpPr>
        <p:spPr bwMode="auto">
          <a:xfrm>
            <a:off x="4949825" y="3849688"/>
            <a:ext cx="0" cy="392112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57" name="Line 133"/>
          <p:cNvSpPr>
            <a:spLocks noChangeAspect="1" noChangeShapeType="1"/>
          </p:cNvSpPr>
          <p:nvPr/>
        </p:nvSpPr>
        <p:spPr bwMode="auto">
          <a:xfrm>
            <a:off x="3771900" y="4430713"/>
            <a:ext cx="1177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58" name="Line 134"/>
          <p:cNvSpPr>
            <a:spLocks noChangeAspect="1" noChangeShapeType="1"/>
          </p:cNvSpPr>
          <p:nvPr/>
        </p:nvSpPr>
        <p:spPr bwMode="auto">
          <a:xfrm>
            <a:off x="3771900" y="4638675"/>
            <a:ext cx="0" cy="20637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59" name="Line 135"/>
          <p:cNvSpPr>
            <a:spLocks noChangeAspect="1" noChangeShapeType="1"/>
          </p:cNvSpPr>
          <p:nvPr/>
        </p:nvSpPr>
        <p:spPr bwMode="auto">
          <a:xfrm>
            <a:off x="4949825" y="4638675"/>
            <a:ext cx="0" cy="20637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cxnSp>
        <p:nvCxnSpPr>
          <p:cNvPr id="52360" name="AutoShape 136"/>
          <p:cNvCxnSpPr>
            <a:cxnSpLocks noChangeAspect="1" noChangeShapeType="1"/>
          </p:cNvCxnSpPr>
          <p:nvPr/>
        </p:nvCxnSpPr>
        <p:spPr bwMode="auto">
          <a:xfrm flipV="1">
            <a:off x="3609975" y="5949950"/>
            <a:ext cx="590550" cy="219075"/>
          </a:xfrm>
          <a:prstGeom prst="bentConnector3">
            <a:avLst>
              <a:gd name="adj1" fmla="val 4988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361" name="AutoShape 137"/>
          <p:cNvCxnSpPr>
            <a:cxnSpLocks noChangeAspect="1" noChangeShapeType="1"/>
          </p:cNvCxnSpPr>
          <p:nvPr/>
        </p:nvCxnSpPr>
        <p:spPr bwMode="auto">
          <a:xfrm rot="10800000">
            <a:off x="4643438" y="5735638"/>
            <a:ext cx="784225" cy="441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362" name="Line 138"/>
          <p:cNvSpPr>
            <a:spLocks noChangeAspect="1" noChangeShapeType="1"/>
          </p:cNvSpPr>
          <p:nvPr/>
        </p:nvSpPr>
        <p:spPr bwMode="auto">
          <a:xfrm>
            <a:off x="4638675" y="5519738"/>
            <a:ext cx="392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63" name="Text Box 139"/>
          <p:cNvSpPr txBox="1">
            <a:spLocks noChangeAspect="1" noChangeArrowheads="1"/>
          </p:cNvSpPr>
          <p:nvPr/>
        </p:nvSpPr>
        <p:spPr bwMode="auto">
          <a:xfrm>
            <a:off x="3900488" y="5013325"/>
            <a:ext cx="11842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de-DE" sz="1200" b="1">
                <a:solidFill>
                  <a:srgbClr val="000000"/>
                </a:solidFill>
                <a:latin typeface="Arial Narrow" charset="0"/>
              </a:rPr>
              <a:t>Zeitdimensions-tabelle</a:t>
            </a:r>
          </a:p>
        </p:txBody>
      </p:sp>
      <p:sp>
        <p:nvSpPr>
          <p:cNvPr id="52364" name="Rectangle 140"/>
          <p:cNvSpPr>
            <a:spLocks noChangeAspect="1" noChangeArrowheads="1"/>
          </p:cNvSpPr>
          <p:nvPr/>
        </p:nvSpPr>
        <p:spPr bwMode="auto">
          <a:xfrm>
            <a:off x="2681288" y="4997450"/>
            <a:ext cx="1500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de-DE" sz="1400" b="1" i="1">
                <a:solidFill>
                  <a:srgbClr val="FF0000"/>
                </a:solidFill>
                <a:latin typeface="Arial Narrow" charset="0"/>
              </a:rPr>
              <a:t>Zeitdimension</a:t>
            </a:r>
          </a:p>
        </p:txBody>
      </p:sp>
      <p:sp>
        <p:nvSpPr>
          <p:cNvPr id="52365" name="Text Box 141"/>
          <p:cNvSpPr txBox="1">
            <a:spLocks noChangeAspect="1" noChangeArrowheads="1"/>
          </p:cNvSpPr>
          <p:nvPr/>
        </p:nvSpPr>
        <p:spPr bwMode="auto">
          <a:xfrm>
            <a:off x="2928938" y="5630863"/>
            <a:ext cx="8683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SID-Tabelle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52366" name="Text Box 142"/>
          <p:cNvSpPr txBox="1">
            <a:spLocks noChangeAspect="1" noChangeArrowheads="1"/>
          </p:cNvSpPr>
          <p:nvPr/>
        </p:nvSpPr>
        <p:spPr bwMode="auto">
          <a:xfrm>
            <a:off x="5022850" y="5630863"/>
            <a:ext cx="86836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GB" sz="1200" b="1">
                <a:solidFill>
                  <a:srgbClr val="000000"/>
                </a:solidFill>
                <a:latin typeface="Arial Narrow" charset="0"/>
              </a:rPr>
              <a:t>SID-Tabelle</a:t>
            </a:r>
            <a:endParaRPr lang="de-DE" sz="1200" b="1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52367" name="Rectangle 143"/>
          <p:cNvSpPr>
            <a:spLocks noChangeAspect="1" noChangeArrowheads="1"/>
          </p:cNvSpPr>
          <p:nvPr/>
        </p:nvSpPr>
        <p:spPr bwMode="auto">
          <a:xfrm>
            <a:off x="3983038" y="5824538"/>
            <a:ext cx="974725" cy="1905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3600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SID_MONAT</a:t>
            </a:r>
          </a:p>
        </p:txBody>
      </p:sp>
      <p:sp>
        <p:nvSpPr>
          <p:cNvPr id="52368" name="Rectangle 144"/>
          <p:cNvSpPr>
            <a:spLocks noChangeAspect="1" noChangeArrowheads="1"/>
          </p:cNvSpPr>
          <p:nvPr/>
        </p:nvSpPr>
        <p:spPr bwMode="auto">
          <a:xfrm>
            <a:off x="3983038" y="5634038"/>
            <a:ext cx="974725" cy="1905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0" anchor="ctr"/>
          <a:lstStyle/>
          <a:p>
            <a:pPr algn="l">
              <a:spcBef>
                <a:spcPct val="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SID_TAG</a:t>
            </a:r>
          </a:p>
        </p:txBody>
      </p:sp>
      <p:sp>
        <p:nvSpPr>
          <p:cNvPr id="52369" name="Rectangle 145"/>
          <p:cNvSpPr>
            <a:spLocks noChangeAspect="1" noChangeArrowheads="1"/>
          </p:cNvSpPr>
          <p:nvPr/>
        </p:nvSpPr>
        <p:spPr bwMode="auto">
          <a:xfrm>
            <a:off x="3983038" y="5402263"/>
            <a:ext cx="974725" cy="231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DIM_ID_ZEIT</a:t>
            </a:r>
          </a:p>
        </p:txBody>
      </p:sp>
      <p:sp>
        <p:nvSpPr>
          <p:cNvPr id="52370" name="Line 146"/>
          <p:cNvSpPr>
            <a:spLocks noChangeAspect="1" noChangeShapeType="1"/>
          </p:cNvSpPr>
          <p:nvPr/>
        </p:nvSpPr>
        <p:spPr bwMode="auto">
          <a:xfrm>
            <a:off x="3983038" y="5402263"/>
            <a:ext cx="9747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71" name="Line 147"/>
          <p:cNvSpPr>
            <a:spLocks noChangeAspect="1" noChangeShapeType="1"/>
          </p:cNvSpPr>
          <p:nvPr/>
        </p:nvSpPr>
        <p:spPr bwMode="auto">
          <a:xfrm>
            <a:off x="3983038" y="6015038"/>
            <a:ext cx="9747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72" name="Line 148"/>
          <p:cNvSpPr>
            <a:spLocks noChangeAspect="1" noChangeShapeType="1"/>
          </p:cNvSpPr>
          <p:nvPr/>
        </p:nvSpPr>
        <p:spPr bwMode="auto">
          <a:xfrm>
            <a:off x="3983038" y="5634038"/>
            <a:ext cx="9747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73" name="Line 149"/>
          <p:cNvSpPr>
            <a:spLocks noChangeAspect="1" noChangeShapeType="1"/>
          </p:cNvSpPr>
          <p:nvPr/>
        </p:nvSpPr>
        <p:spPr bwMode="auto">
          <a:xfrm>
            <a:off x="3983038" y="5402263"/>
            <a:ext cx="0" cy="61277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74" name="Line 150"/>
          <p:cNvSpPr>
            <a:spLocks noChangeAspect="1" noChangeShapeType="1"/>
          </p:cNvSpPr>
          <p:nvPr/>
        </p:nvSpPr>
        <p:spPr bwMode="auto">
          <a:xfrm>
            <a:off x="4957763" y="5402263"/>
            <a:ext cx="0" cy="61277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0" rIns="54000" bIns="0" anchor="ctr"/>
          <a:lstStyle/>
          <a:p>
            <a:endParaRPr lang="en-US"/>
          </a:p>
        </p:txBody>
      </p:sp>
      <p:sp>
        <p:nvSpPr>
          <p:cNvPr id="52375" name="Rectangle 151"/>
          <p:cNvSpPr>
            <a:spLocks noChangeAspect="1" noChangeArrowheads="1"/>
          </p:cNvSpPr>
          <p:nvPr/>
        </p:nvSpPr>
        <p:spPr bwMode="auto">
          <a:xfrm>
            <a:off x="3008313" y="5837238"/>
            <a:ext cx="811212" cy="206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MONAT_ID</a:t>
            </a:r>
          </a:p>
        </p:txBody>
      </p:sp>
      <p:sp>
        <p:nvSpPr>
          <p:cNvPr id="52376" name="Rectangle 152"/>
          <p:cNvSpPr>
            <a:spLocks noChangeAspect="1" noChangeArrowheads="1"/>
          </p:cNvSpPr>
          <p:nvPr/>
        </p:nvSpPr>
        <p:spPr bwMode="auto">
          <a:xfrm>
            <a:off x="3008313" y="6043613"/>
            <a:ext cx="811212" cy="2333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SID_MONAT</a:t>
            </a:r>
          </a:p>
        </p:txBody>
      </p:sp>
      <p:sp>
        <p:nvSpPr>
          <p:cNvPr id="52377" name="Line 153"/>
          <p:cNvSpPr>
            <a:spLocks noChangeAspect="1" noChangeShapeType="1"/>
          </p:cNvSpPr>
          <p:nvPr/>
        </p:nvSpPr>
        <p:spPr bwMode="auto">
          <a:xfrm>
            <a:off x="3008313" y="5837238"/>
            <a:ext cx="81121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78" name="Line 154"/>
          <p:cNvSpPr>
            <a:spLocks noChangeAspect="1" noChangeShapeType="1"/>
          </p:cNvSpPr>
          <p:nvPr/>
        </p:nvSpPr>
        <p:spPr bwMode="auto">
          <a:xfrm>
            <a:off x="3008313" y="6276975"/>
            <a:ext cx="811212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79" name="Line 155"/>
          <p:cNvSpPr>
            <a:spLocks noChangeAspect="1" noChangeShapeType="1"/>
          </p:cNvSpPr>
          <p:nvPr/>
        </p:nvSpPr>
        <p:spPr bwMode="auto">
          <a:xfrm>
            <a:off x="3008313" y="6043613"/>
            <a:ext cx="811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80" name="Line 156"/>
          <p:cNvSpPr>
            <a:spLocks noChangeAspect="1" noChangeShapeType="1"/>
          </p:cNvSpPr>
          <p:nvPr/>
        </p:nvSpPr>
        <p:spPr bwMode="auto">
          <a:xfrm>
            <a:off x="3008313" y="5837238"/>
            <a:ext cx="0" cy="4397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81" name="Line 157"/>
          <p:cNvSpPr>
            <a:spLocks noChangeAspect="1" noChangeShapeType="1"/>
          </p:cNvSpPr>
          <p:nvPr/>
        </p:nvSpPr>
        <p:spPr bwMode="auto">
          <a:xfrm>
            <a:off x="3819525" y="5837238"/>
            <a:ext cx="0" cy="4397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82" name="Rectangle 158"/>
          <p:cNvSpPr>
            <a:spLocks noChangeAspect="1" noChangeArrowheads="1"/>
          </p:cNvSpPr>
          <p:nvPr/>
        </p:nvSpPr>
        <p:spPr bwMode="auto">
          <a:xfrm>
            <a:off x="5113338" y="5837238"/>
            <a:ext cx="655637" cy="2063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600">
                <a:latin typeface="Arial Narrow" charset="0"/>
              </a:rPr>
              <a:t> TAG_ID</a:t>
            </a:r>
          </a:p>
        </p:txBody>
      </p:sp>
      <p:sp>
        <p:nvSpPr>
          <p:cNvPr id="52383" name="Rectangle 159"/>
          <p:cNvSpPr>
            <a:spLocks noChangeAspect="1" noChangeArrowheads="1"/>
          </p:cNvSpPr>
          <p:nvPr/>
        </p:nvSpPr>
        <p:spPr bwMode="auto">
          <a:xfrm>
            <a:off x="5113338" y="6043613"/>
            <a:ext cx="655637" cy="2333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18000" rIns="54000" bIns="36000" anchor="ctr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en-GB" sz="700">
                <a:latin typeface="Arial Narrow" charset="0"/>
              </a:rPr>
              <a:t> </a:t>
            </a:r>
            <a:r>
              <a:rPr lang="en-GB" sz="600">
                <a:latin typeface="Arial Narrow" charset="0"/>
              </a:rPr>
              <a:t>SID_TAG</a:t>
            </a:r>
          </a:p>
        </p:txBody>
      </p:sp>
      <p:sp>
        <p:nvSpPr>
          <p:cNvPr id="52384" name="Line 160"/>
          <p:cNvSpPr>
            <a:spLocks noChangeAspect="1" noChangeShapeType="1"/>
          </p:cNvSpPr>
          <p:nvPr/>
        </p:nvSpPr>
        <p:spPr bwMode="auto">
          <a:xfrm>
            <a:off x="5113338" y="5837238"/>
            <a:ext cx="6556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85" name="Line 161"/>
          <p:cNvSpPr>
            <a:spLocks noChangeAspect="1" noChangeShapeType="1"/>
          </p:cNvSpPr>
          <p:nvPr/>
        </p:nvSpPr>
        <p:spPr bwMode="auto">
          <a:xfrm>
            <a:off x="5113338" y="6276975"/>
            <a:ext cx="6556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86" name="Line 162"/>
          <p:cNvSpPr>
            <a:spLocks noChangeAspect="1" noChangeShapeType="1"/>
          </p:cNvSpPr>
          <p:nvPr/>
        </p:nvSpPr>
        <p:spPr bwMode="auto">
          <a:xfrm>
            <a:off x="5113338" y="6043613"/>
            <a:ext cx="655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87" name="Line 163"/>
          <p:cNvSpPr>
            <a:spLocks noChangeAspect="1" noChangeShapeType="1"/>
          </p:cNvSpPr>
          <p:nvPr/>
        </p:nvSpPr>
        <p:spPr bwMode="auto">
          <a:xfrm>
            <a:off x="5113338" y="5837238"/>
            <a:ext cx="0" cy="4397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88" name="Line 164"/>
          <p:cNvSpPr>
            <a:spLocks noChangeAspect="1" noChangeShapeType="1"/>
          </p:cNvSpPr>
          <p:nvPr/>
        </p:nvSpPr>
        <p:spPr bwMode="auto">
          <a:xfrm>
            <a:off x="5768975" y="5837238"/>
            <a:ext cx="0" cy="439737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tIns="36000" rIns="54000" bIns="36000" anchor="ctr"/>
          <a:lstStyle/>
          <a:p>
            <a:endParaRPr lang="en-US"/>
          </a:p>
        </p:txBody>
      </p:sp>
      <p:sp>
        <p:nvSpPr>
          <p:cNvPr id="52389" name="Rectangle 165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022350" y="6457950"/>
            <a:ext cx="2043113" cy="349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InfoCube (erw. Star-Schema) II</a:t>
            </a:r>
          </a:p>
        </p:txBody>
      </p:sp>
      <p:grpSp>
        <p:nvGrpSpPr>
          <p:cNvPr id="53252" name="Group 4"/>
          <p:cNvGrpSpPr>
            <a:grpSpLocks noChangeAspect="1"/>
          </p:cNvGrpSpPr>
          <p:nvPr/>
        </p:nvGrpSpPr>
        <p:grpSpPr bwMode="auto">
          <a:xfrm>
            <a:off x="661988" y="981075"/>
            <a:ext cx="7821612" cy="5376863"/>
            <a:chOff x="330" y="709"/>
            <a:chExt cx="5272" cy="3625"/>
          </a:xfrm>
        </p:grpSpPr>
        <p:sp>
          <p:nvSpPr>
            <p:cNvPr id="53254" name="Rectangle 5"/>
            <p:cNvSpPr>
              <a:spLocks noChangeAspect="1" noChangeArrowheads="1"/>
            </p:cNvSpPr>
            <p:nvPr/>
          </p:nvSpPr>
          <p:spPr bwMode="auto">
            <a:xfrm>
              <a:off x="2938" y="712"/>
              <a:ext cx="2654" cy="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2" tIns="45717" rIns="91432" bIns="45717"/>
            <a:lstStyle/>
            <a:p>
              <a:pPr algn="l">
                <a:spcBef>
                  <a:spcPct val="0"/>
                </a:spcBef>
              </a:pPr>
              <a:r>
                <a:rPr lang="de-DE" sz="1200" i="1">
                  <a:solidFill>
                    <a:schemeClr val="tx2"/>
                  </a:solidFill>
                </a:rPr>
                <a:t>                                          </a:t>
              </a:r>
              <a:r>
                <a:rPr lang="de-DE" sz="1400" i="1">
                  <a:solidFill>
                    <a:schemeClr val="tx2"/>
                  </a:solidFill>
                </a:rPr>
                <a:t>         </a:t>
              </a:r>
              <a:endParaRPr lang="de-DE" sz="1400" b="1" i="1">
                <a:solidFill>
                  <a:schemeClr val="tx2"/>
                </a:solidFill>
              </a:endParaRPr>
            </a:p>
          </p:txBody>
        </p:sp>
        <p:sp>
          <p:nvSpPr>
            <p:cNvPr id="53255" name="Rectangle 6"/>
            <p:cNvSpPr>
              <a:spLocks noChangeAspect="1" noChangeArrowheads="1"/>
            </p:cNvSpPr>
            <p:nvPr/>
          </p:nvSpPr>
          <p:spPr bwMode="auto">
            <a:xfrm>
              <a:off x="330" y="712"/>
              <a:ext cx="2384" cy="1644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2" tIns="45717" rIns="91432" bIns="45717"/>
            <a:lstStyle/>
            <a:p>
              <a:pPr algn="l">
                <a:spcBef>
                  <a:spcPct val="0"/>
                </a:spcBef>
              </a:pPr>
              <a:r>
                <a:rPr lang="de-DE" sz="1400" i="1">
                  <a:solidFill>
                    <a:schemeClr val="tx2"/>
                  </a:solidFill>
                </a:rPr>
                <a:t>                                                   </a:t>
              </a:r>
              <a:endParaRPr lang="de-DE" sz="1400" b="1" i="1">
                <a:solidFill>
                  <a:schemeClr val="tx2"/>
                </a:solidFill>
              </a:endParaRPr>
            </a:p>
          </p:txBody>
        </p:sp>
        <p:sp>
          <p:nvSpPr>
            <p:cNvPr id="53256" name="Text Box 7"/>
            <p:cNvSpPr txBox="1">
              <a:spLocks noChangeAspect="1" noChangeArrowheads="1"/>
            </p:cNvSpPr>
            <p:nvPr/>
          </p:nvSpPr>
          <p:spPr bwMode="auto">
            <a:xfrm>
              <a:off x="372" y="911"/>
              <a:ext cx="79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Attributstabelle</a:t>
              </a:r>
            </a:p>
          </p:txBody>
        </p:sp>
        <p:sp>
          <p:nvSpPr>
            <p:cNvPr id="53257" name="Text Box 8"/>
            <p:cNvSpPr txBox="1">
              <a:spLocks noChangeAspect="1" noChangeArrowheads="1"/>
            </p:cNvSpPr>
            <p:nvPr/>
          </p:nvSpPr>
          <p:spPr bwMode="auto">
            <a:xfrm>
              <a:off x="1746" y="917"/>
              <a:ext cx="7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SID-Tabelle</a:t>
              </a:r>
            </a:p>
          </p:txBody>
        </p:sp>
        <p:sp>
          <p:nvSpPr>
            <p:cNvPr id="53258" name="Text Box 9"/>
            <p:cNvSpPr txBox="1">
              <a:spLocks noChangeAspect="1" noChangeArrowheads="1"/>
            </p:cNvSpPr>
            <p:nvPr/>
          </p:nvSpPr>
          <p:spPr bwMode="auto">
            <a:xfrm>
              <a:off x="4175" y="912"/>
              <a:ext cx="79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Attributstabelle</a:t>
              </a:r>
            </a:p>
          </p:txBody>
        </p:sp>
        <p:sp>
          <p:nvSpPr>
            <p:cNvPr id="53259" name="Text Box 10"/>
            <p:cNvSpPr txBox="1">
              <a:spLocks noChangeAspect="1" noChangeArrowheads="1"/>
            </p:cNvSpPr>
            <p:nvPr/>
          </p:nvSpPr>
          <p:spPr bwMode="auto">
            <a:xfrm>
              <a:off x="1047" y="917"/>
              <a:ext cx="7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Texttabelle</a:t>
              </a:r>
            </a:p>
          </p:txBody>
        </p:sp>
        <p:sp>
          <p:nvSpPr>
            <p:cNvPr id="53260" name="Text Box 11"/>
            <p:cNvSpPr txBox="1">
              <a:spLocks noChangeAspect="1" noChangeArrowheads="1"/>
            </p:cNvSpPr>
            <p:nvPr/>
          </p:nvSpPr>
          <p:spPr bwMode="auto">
            <a:xfrm>
              <a:off x="3555" y="912"/>
              <a:ext cx="79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SID-Tabelle</a:t>
              </a:r>
            </a:p>
          </p:txBody>
        </p:sp>
        <p:sp>
          <p:nvSpPr>
            <p:cNvPr id="53261" name="Text Box 12"/>
            <p:cNvSpPr txBox="1">
              <a:spLocks noChangeAspect="1" noChangeArrowheads="1"/>
            </p:cNvSpPr>
            <p:nvPr/>
          </p:nvSpPr>
          <p:spPr bwMode="auto">
            <a:xfrm>
              <a:off x="4807" y="912"/>
              <a:ext cx="79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Texttabelle</a:t>
              </a:r>
            </a:p>
          </p:txBody>
        </p:sp>
        <p:sp>
          <p:nvSpPr>
            <p:cNvPr id="53262" name="Text Box 13"/>
            <p:cNvSpPr txBox="1">
              <a:spLocks noChangeAspect="1" noChangeArrowheads="1"/>
            </p:cNvSpPr>
            <p:nvPr/>
          </p:nvSpPr>
          <p:spPr bwMode="auto">
            <a:xfrm>
              <a:off x="1527" y="1871"/>
              <a:ext cx="171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Kundendimensionstabelle</a:t>
              </a:r>
            </a:p>
          </p:txBody>
        </p:sp>
        <p:sp>
          <p:nvSpPr>
            <p:cNvPr id="53263" name="Text Box 14"/>
            <p:cNvSpPr txBox="1">
              <a:spLocks noChangeAspect="1" noChangeArrowheads="1"/>
            </p:cNvSpPr>
            <p:nvPr/>
          </p:nvSpPr>
          <p:spPr bwMode="auto">
            <a:xfrm>
              <a:off x="2964" y="1871"/>
              <a:ext cx="153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Materialdimensionstabelle</a:t>
              </a:r>
            </a:p>
          </p:txBody>
        </p:sp>
        <p:sp>
          <p:nvSpPr>
            <p:cNvPr id="53264" name="Rectangle 15"/>
            <p:cNvSpPr>
              <a:spLocks noChangeAspect="1" noChangeArrowheads="1"/>
            </p:cNvSpPr>
            <p:nvPr/>
          </p:nvSpPr>
          <p:spPr bwMode="auto">
            <a:xfrm>
              <a:off x="369" y="709"/>
              <a:ext cx="131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400" b="1" i="1">
                  <a:solidFill>
                    <a:srgbClr val="FF0000"/>
                  </a:solidFill>
                </a:rPr>
                <a:t>Kundendimension</a:t>
              </a:r>
            </a:p>
          </p:txBody>
        </p:sp>
        <p:sp>
          <p:nvSpPr>
            <p:cNvPr id="53265" name="Rectangle 16"/>
            <p:cNvSpPr>
              <a:spLocks noChangeAspect="1" noChangeArrowheads="1"/>
            </p:cNvSpPr>
            <p:nvPr/>
          </p:nvSpPr>
          <p:spPr bwMode="auto">
            <a:xfrm>
              <a:off x="2952" y="712"/>
              <a:ext cx="1368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400" b="1" i="1">
                  <a:solidFill>
                    <a:srgbClr val="FF0000"/>
                  </a:solidFill>
                </a:rPr>
                <a:t>Materialdimension</a:t>
              </a:r>
            </a:p>
          </p:txBody>
        </p:sp>
        <p:sp>
          <p:nvSpPr>
            <p:cNvPr id="53266" name="Text Box 17"/>
            <p:cNvSpPr txBox="1">
              <a:spLocks noChangeAspect="1" noChangeArrowheads="1"/>
            </p:cNvSpPr>
            <p:nvPr/>
          </p:nvSpPr>
          <p:spPr bwMode="auto">
            <a:xfrm>
              <a:off x="666" y="2458"/>
              <a:ext cx="172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400" b="1">
                  <a:solidFill>
                    <a:srgbClr val="000000"/>
                  </a:solidFill>
                </a:rPr>
                <a:t>Fakten-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400" b="1">
                  <a:solidFill>
                    <a:srgbClr val="000000"/>
                  </a:solidFill>
                </a:rPr>
                <a:t>tabelle</a:t>
              </a:r>
            </a:p>
          </p:txBody>
        </p:sp>
        <p:sp>
          <p:nvSpPr>
            <p:cNvPr id="53267" name="Text Box 18"/>
            <p:cNvSpPr txBox="1">
              <a:spLocks noChangeAspect="1" noChangeArrowheads="1"/>
            </p:cNvSpPr>
            <p:nvPr/>
          </p:nvSpPr>
          <p:spPr bwMode="auto">
            <a:xfrm>
              <a:off x="3840" y="1407"/>
              <a:ext cx="7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SID-Tabelle</a:t>
              </a:r>
            </a:p>
          </p:txBody>
        </p:sp>
        <p:sp>
          <p:nvSpPr>
            <p:cNvPr id="53268" name="Text Box 19"/>
            <p:cNvSpPr txBox="1">
              <a:spLocks noChangeAspect="1" noChangeArrowheads="1"/>
            </p:cNvSpPr>
            <p:nvPr/>
          </p:nvSpPr>
          <p:spPr bwMode="auto">
            <a:xfrm>
              <a:off x="4558" y="1408"/>
              <a:ext cx="7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Texttabelle</a:t>
              </a:r>
            </a:p>
          </p:txBody>
        </p:sp>
        <p:sp>
          <p:nvSpPr>
            <p:cNvPr id="53269" name="Text Box 20"/>
            <p:cNvSpPr txBox="1">
              <a:spLocks noChangeAspect="1" noChangeArrowheads="1"/>
            </p:cNvSpPr>
            <p:nvPr/>
          </p:nvSpPr>
          <p:spPr bwMode="auto">
            <a:xfrm>
              <a:off x="1040" y="1412"/>
              <a:ext cx="79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SID-Tabelle</a:t>
              </a:r>
            </a:p>
          </p:txBody>
        </p:sp>
        <p:sp>
          <p:nvSpPr>
            <p:cNvPr id="53270" name="Text Box 21"/>
            <p:cNvSpPr txBox="1">
              <a:spLocks noChangeAspect="1" noChangeArrowheads="1"/>
            </p:cNvSpPr>
            <p:nvPr/>
          </p:nvSpPr>
          <p:spPr bwMode="auto">
            <a:xfrm>
              <a:off x="367" y="1412"/>
              <a:ext cx="79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Texttabelle</a:t>
              </a:r>
            </a:p>
          </p:txBody>
        </p:sp>
        <p:sp>
          <p:nvSpPr>
            <p:cNvPr id="53271" name="Text Box 22"/>
            <p:cNvSpPr txBox="1">
              <a:spLocks noChangeAspect="1" noChangeArrowheads="1"/>
            </p:cNvSpPr>
            <p:nvPr/>
          </p:nvSpPr>
          <p:spPr bwMode="auto">
            <a:xfrm>
              <a:off x="4496" y="3250"/>
              <a:ext cx="696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000" b="1">
                  <a:solidFill>
                    <a:schemeClr val="tx1"/>
                  </a:solidFill>
                </a:rPr>
                <a:t>Legende:</a:t>
              </a:r>
            </a:p>
          </p:txBody>
        </p:sp>
        <p:sp>
          <p:nvSpPr>
            <p:cNvPr id="53272" name="Rectangle 23"/>
            <p:cNvSpPr>
              <a:spLocks noChangeAspect="1" noChangeArrowheads="1"/>
            </p:cNvSpPr>
            <p:nvPr/>
          </p:nvSpPr>
          <p:spPr bwMode="auto">
            <a:xfrm>
              <a:off x="687" y="1183"/>
              <a:ext cx="350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Oslo</a:t>
              </a:r>
            </a:p>
          </p:txBody>
        </p:sp>
        <p:sp>
          <p:nvSpPr>
            <p:cNvPr id="53273" name="Rectangle 24"/>
            <p:cNvSpPr>
              <a:spLocks noChangeAspect="1" noChangeArrowheads="1"/>
            </p:cNvSpPr>
            <p:nvPr/>
          </p:nvSpPr>
          <p:spPr bwMode="auto">
            <a:xfrm>
              <a:off x="687" y="1042"/>
              <a:ext cx="350" cy="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STADT</a:t>
              </a:r>
            </a:p>
          </p:txBody>
        </p:sp>
        <p:sp>
          <p:nvSpPr>
            <p:cNvPr id="53274" name="Rectangle 25"/>
            <p:cNvSpPr>
              <a:spLocks noChangeAspect="1" noChangeArrowheads="1"/>
            </p:cNvSpPr>
            <p:nvPr/>
          </p:nvSpPr>
          <p:spPr bwMode="auto">
            <a:xfrm>
              <a:off x="423" y="1183"/>
              <a:ext cx="264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K100</a:t>
              </a:r>
            </a:p>
          </p:txBody>
        </p:sp>
        <p:sp>
          <p:nvSpPr>
            <p:cNvPr id="53275" name="Rectangle 26"/>
            <p:cNvSpPr>
              <a:spLocks noChangeAspect="1" noChangeArrowheads="1"/>
            </p:cNvSpPr>
            <p:nvPr/>
          </p:nvSpPr>
          <p:spPr bwMode="auto">
            <a:xfrm>
              <a:off x="423" y="1042"/>
              <a:ext cx="264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K_ID</a:t>
              </a:r>
            </a:p>
          </p:txBody>
        </p:sp>
        <p:sp>
          <p:nvSpPr>
            <p:cNvPr id="53276" name="Line 27"/>
            <p:cNvSpPr>
              <a:spLocks noChangeAspect="1" noChangeShapeType="1"/>
            </p:cNvSpPr>
            <p:nvPr/>
          </p:nvSpPr>
          <p:spPr bwMode="auto">
            <a:xfrm>
              <a:off x="687" y="1042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77" name="Line 28"/>
            <p:cNvSpPr>
              <a:spLocks noChangeAspect="1" noChangeShapeType="1"/>
            </p:cNvSpPr>
            <p:nvPr/>
          </p:nvSpPr>
          <p:spPr bwMode="auto">
            <a:xfrm>
              <a:off x="423" y="1042"/>
              <a:ext cx="61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78" name="Line 29"/>
            <p:cNvSpPr>
              <a:spLocks noChangeAspect="1" noChangeShapeType="1"/>
            </p:cNvSpPr>
            <p:nvPr/>
          </p:nvSpPr>
          <p:spPr bwMode="auto">
            <a:xfrm>
              <a:off x="423" y="1042"/>
              <a:ext cx="0" cy="28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79" name="Line 30"/>
            <p:cNvSpPr>
              <a:spLocks noChangeAspect="1" noChangeShapeType="1"/>
            </p:cNvSpPr>
            <p:nvPr/>
          </p:nvSpPr>
          <p:spPr bwMode="auto">
            <a:xfrm>
              <a:off x="1037" y="1042"/>
              <a:ext cx="0" cy="28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80" name="Line 31"/>
            <p:cNvSpPr>
              <a:spLocks noChangeAspect="1" noChangeShapeType="1"/>
            </p:cNvSpPr>
            <p:nvPr/>
          </p:nvSpPr>
          <p:spPr bwMode="auto">
            <a:xfrm>
              <a:off x="423" y="1325"/>
              <a:ext cx="61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81" name="Line 32"/>
            <p:cNvSpPr>
              <a:spLocks noChangeAspect="1" noChangeShapeType="1"/>
            </p:cNvSpPr>
            <p:nvPr/>
          </p:nvSpPr>
          <p:spPr bwMode="auto">
            <a:xfrm>
              <a:off x="423" y="1183"/>
              <a:ext cx="61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82" name="Line 33"/>
            <p:cNvSpPr>
              <a:spLocks noChangeAspect="1" noChangeShapeType="1"/>
            </p:cNvSpPr>
            <p:nvPr/>
          </p:nvSpPr>
          <p:spPr bwMode="auto">
            <a:xfrm>
              <a:off x="687" y="1183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83" name="Rectangle 34"/>
            <p:cNvSpPr>
              <a:spLocks noChangeAspect="1" noChangeArrowheads="1"/>
            </p:cNvSpPr>
            <p:nvPr/>
          </p:nvSpPr>
          <p:spPr bwMode="auto">
            <a:xfrm>
              <a:off x="1344" y="1187"/>
              <a:ext cx="394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Müller</a:t>
              </a:r>
            </a:p>
          </p:txBody>
        </p:sp>
        <p:sp>
          <p:nvSpPr>
            <p:cNvPr id="53284" name="Rectangle 35"/>
            <p:cNvSpPr>
              <a:spLocks noChangeAspect="1" noChangeArrowheads="1"/>
            </p:cNvSpPr>
            <p:nvPr/>
          </p:nvSpPr>
          <p:spPr bwMode="auto">
            <a:xfrm>
              <a:off x="1344" y="1046"/>
              <a:ext cx="394" cy="141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K_NAME</a:t>
              </a:r>
            </a:p>
          </p:txBody>
        </p:sp>
        <p:sp>
          <p:nvSpPr>
            <p:cNvPr id="53285" name="Rectangle 36"/>
            <p:cNvSpPr>
              <a:spLocks noChangeAspect="1" noChangeArrowheads="1"/>
            </p:cNvSpPr>
            <p:nvPr/>
          </p:nvSpPr>
          <p:spPr bwMode="auto">
            <a:xfrm>
              <a:off x="1107" y="1187"/>
              <a:ext cx="237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K100</a:t>
              </a:r>
            </a:p>
          </p:txBody>
        </p:sp>
        <p:sp>
          <p:nvSpPr>
            <p:cNvPr id="53286" name="Rectangle 37"/>
            <p:cNvSpPr>
              <a:spLocks noChangeAspect="1" noChangeArrowheads="1"/>
            </p:cNvSpPr>
            <p:nvPr/>
          </p:nvSpPr>
          <p:spPr bwMode="auto">
            <a:xfrm>
              <a:off x="1107" y="1046"/>
              <a:ext cx="237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K_ID</a:t>
              </a:r>
            </a:p>
          </p:txBody>
        </p:sp>
        <p:sp>
          <p:nvSpPr>
            <p:cNvPr id="53287" name="Line 38"/>
            <p:cNvSpPr>
              <a:spLocks noChangeAspect="1" noChangeShapeType="1"/>
            </p:cNvSpPr>
            <p:nvPr/>
          </p:nvSpPr>
          <p:spPr bwMode="auto">
            <a:xfrm>
              <a:off x="1344" y="1046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88" name="Line 39"/>
            <p:cNvSpPr>
              <a:spLocks noChangeAspect="1" noChangeShapeType="1"/>
            </p:cNvSpPr>
            <p:nvPr/>
          </p:nvSpPr>
          <p:spPr bwMode="auto">
            <a:xfrm>
              <a:off x="1107" y="1046"/>
              <a:ext cx="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89" name="Line 40"/>
            <p:cNvSpPr>
              <a:spLocks noChangeAspect="1" noChangeShapeType="1"/>
            </p:cNvSpPr>
            <p:nvPr/>
          </p:nvSpPr>
          <p:spPr bwMode="auto">
            <a:xfrm>
              <a:off x="1107" y="1046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90" name="Line 41"/>
            <p:cNvSpPr>
              <a:spLocks noChangeAspect="1" noChangeShapeType="1"/>
            </p:cNvSpPr>
            <p:nvPr/>
          </p:nvSpPr>
          <p:spPr bwMode="auto">
            <a:xfrm>
              <a:off x="1738" y="1046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91" name="Line 42"/>
            <p:cNvSpPr>
              <a:spLocks noChangeAspect="1" noChangeShapeType="1"/>
            </p:cNvSpPr>
            <p:nvPr/>
          </p:nvSpPr>
          <p:spPr bwMode="auto">
            <a:xfrm>
              <a:off x="1107" y="1328"/>
              <a:ext cx="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92" name="Line 43"/>
            <p:cNvSpPr>
              <a:spLocks noChangeAspect="1" noChangeShapeType="1"/>
            </p:cNvSpPr>
            <p:nvPr/>
          </p:nvSpPr>
          <p:spPr bwMode="auto">
            <a:xfrm>
              <a:off x="1344" y="1187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93" name="Line 44"/>
            <p:cNvSpPr>
              <a:spLocks noChangeAspect="1" noChangeShapeType="1"/>
            </p:cNvSpPr>
            <p:nvPr/>
          </p:nvSpPr>
          <p:spPr bwMode="auto">
            <a:xfrm>
              <a:off x="1107" y="1187"/>
              <a:ext cx="63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94" name="Rectangle 45"/>
            <p:cNvSpPr>
              <a:spLocks noChangeAspect="1" noChangeArrowheads="1"/>
            </p:cNvSpPr>
            <p:nvPr/>
          </p:nvSpPr>
          <p:spPr bwMode="auto">
            <a:xfrm>
              <a:off x="2049" y="1187"/>
              <a:ext cx="307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3295" name="Rectangle 46"/>
            <p:cNvSpPr>
              <a:spLocks noChangeAspect="1" noChangeArrowheads="1"/>
            </p:cNvSpPr>
            <p:nvPr/>
          </p:nvSpPr>
          <p:spPr bwMode="auto">
            <a:xfrm>
              <a:off x="2049" y="1046"/>
              <a:ext cx="307" cy="1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SID_K</a:t>
              </a:r>
            </a:p>
          </p:txBody>
        </p:sp>
        <p:sp>
          <p:nvSpPr>
            <p:cNvPr id="53296" name="Rectangle 47"/>
            <p:cNvSpPr>
              <a:spLocks noChangeAspect="1" noChangeArrowheads="1"/>
            </p:cNvSpPr>
            <p:nvPr/>
          </p:nvSpPr>
          <p:spPr bwMode="auto">
            <a:xfrm>
              <a:off x="1806" y="1187"/>
              <a:ext cx="243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K100</a:t>
              </a:r>
            </a:p>
          </p:txBody>
        </p:sp>
        <p:sp>
          <p:nvSpPr>
            <p:cNvPr id="53297" name="Rectangle 48"/>
            <p:cNvSpPr>
              <a:spLocks noChangeAspect="1" noChangeArrowheads="1"/>
            </p:cNvSpPr>
            <p:nvPr/>
          </p:nvSpPr>
          <p:spPr bwMode="auto">
            <a:xfrm>
              <a:off x="1806" y="1046"/>
              <a:ext cx="243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K_ID</a:t>
              </a:r>
            </a:p>
          </p:txBody>
        </p:sp>
        <p:sp>
          <p:nvSpPr>
            <p:cNvPr id="53298" name="Line 49"/>
            <p:cNvSpPr>
              <a:spLocks noChangeAspect="1" noChangeShapeType="1"/>
            </p:cNvSpPr>
            <p:nvPr/>
          </p:nvSpPr>
          <p:spPr bwMode="auto">
            <a:xfrm>
              <a:off x="2049" y="1046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299" name="Line 50"/>
            <p:cNvSpPr>
              <a:spLocks noChangeAspect="1" noChangeShapeType="1"/>
            </p:cNvSpPr>
            <p:nvPr/>
          </p:nvSpPr>
          <p:spPr bwMode="auto">
            <a:xfrm>
              <a:off x="1806" y="1046"/>
              <a:ext cx="55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00" name="Line 51"/>
            <p:cNvSpPr>
              <a:spLocks noChangeAspect="1" noChangeShapeType="1"/>
            </p:cNvSpPr>
            <p:nvPr/>
          </p:nvSpPr>
          <p:spPr bwMode="auto">
            <a:xfrm>
              <a:off x="1806" y="1046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01" name="Line 52"/>
            <p:cNvSpPr>
              <a:spLocks noChangeAspect="1" noChangeShapeType="1"/>
            </p:cNvSpPr>
            <p:nvPr/>
          </p:nvSpPr>
          <p:spPr bwMode="auto">
            <a:xfrm>
              <a:off x="2356" y="1046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02" name="Line 53"/>
            <p:cNvSpPr>
              <a:spLocks noChangeAspect="1" noChangeShapeType="1"/>
            </p:cNvSpPr>
            <p:nvPr/>
          </p:nvSpPr>
          <p:spPr bwMode="auto">
            <a:xfrm>
              <a:off x="1806" y="1328"/>
              <a:ext cx="55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03" name="Line 54"/>
            <p:cNvSpPr>
              <a:spLocks noChangeAspect="1" noChangeShapeType="1"/>
            </p:cNvSpPr>
            <p:nvPr/>
          </p:nvSpPr>
          <p:spPr bwMode="auto">
            <a:xfrm>
              <a:off x="1806" y="1187"/>
              <a:ext cx="55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04" name="Line 55"/>
            <p:cNvSpPr>
              <a:spLocks noChangeAspect="1" noChangeShapeType="1"/>
            </p:cNvSpPr>
            <p:nvPr/>
          </p:nvSpPr>
          <p:spPr bwMode="auto">
            <a:xfrm>
              <a:off x="2049" y="1187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05" name="Rectangle 56"/>
            <p:cNvSpPr>
              <a:spLocks noChangeAspect="1" noChangeArrowheads="1"/>
            </p:cNvSpPr>
            <p:nvPr/>
          </p:nvSpPr>
          <p:spPr bwMode="auto">
            <a:xfrm>
              <a:off x="642" y="1683"/>
              <a:ext cx="395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Nord</a:t>
              </a:r>
            </a:p>
          </p:txBody>
        </p:sp>
        <p:sp>
          <p:nvSpPr>
            <p:cNvPr id="53306" name="Rectangle 57"/>
            <p:cNvSpPr>
              <a:spLocks noChangeAspect="1" noChangeArrowheads="1"/>
            </p:cNvSpPr>
            <p:nvPr/>
          </p:nvSpPr>
          <p:spPr bwMode="auto">
            <a:xfrm>
              <a:off x="642" y="1542"/>
              <a:ext cx="395" cy="141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R_NAME</a:t>
              </a:r>
            </a:p>
          </p:txBody>
        </p:sp>
        <p:sp>
          <p:nvSpPr>
            <p:cNvPr id="53307" name="Rectangle 58"/>
            <p:cNvSpPr>
              <a:spLocks noChangeAspect="1" noChangeArrowheads="1"/>
            </p:cNvSpPr>
            <p:nvPr/>
          </p:nvSpPr>
          <p:spPr bwMode="auto">
            <a:xfrm>
              <a:off x="423" y="1683"/>
              <a:ext cx="219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R-1</a:t>
              </a:r>
            </a:p>
          </p:txBody>
        </p:sp>
        <p:sp>
          <p:nvSpPr>
            <p:cNvPr id="53308" name="Rectangle 59"/>
            <p:cNvSpPr>
              <a:spLocks noChangeAspect="1" noChangeArrowheads="1"/>
            </p:cNvSpPr>
            <p:nvPr/>
          </p:nvSpPr>
          <p:spPr bwMode="auto">
            <a:xfrm>
              <a:off x="423" y="1542"/>
              <a:ext cx="219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R_ID</a:t>
              </a:r>
            </a:p>
          </p:txBody>
        </p:sp>
        <p:sp>
          <p:nvSpPr>
            <p:cNvPr id="53309" name="Line 60"/>
            <p:cNvSpPr>
              <a:spLocks noChangeAspect="1" noChangeShapeType="1"/>
            </p:cNvSpPr>
            <p:nvPr/>
          </p:nvSpPr>
          <p:spPr bwMode="auto">
            <a:xfrm>
              <a:off x="642" y="1542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10" name="Line 61"/>
            <p:cNvSpPr>
              <a:spLocks noChangeAspect="1" noChangeShapeType="1"/>
            </p:cNvSpPr>
            <p:nvPr/>
          </p:nvSpPr>
          <p:spPr bwMode="auto">
            <a:xfrm>
              <a:off x="423" y="1542"/>
              <a:ext cx="61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11" name="Line 62"/>
            <p:cNvSpPr>
              <a:spLocks noChangeAspect="1" noChangeShapeType="1"/>
            </p:cNvSpPr>
            <p:nvPr/>
          </p:nvSpPr>
          <p:spPr bwMode="auto">
            <a:xfrm>
              <a:off x="423" y="1542"/>
              <a:ext cx="0" cy="28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12" name="Line 63"/>
            <p:cNvSpPr>
              <a:spLocks noChangeAspect="1" noChangeShapeType="1"/>
            </p:cNvSpPr>
            <p:nvPr/>
          </p:nvSpPr>
          <p:spPr bwMode="auto">
            <a:xfrm>
              <a:off x="1037" y="1542"/>
              <a:ext cx="0" cy="28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13" name="Line 64"/>
            <p:cNvSpPr>
              <a:spLocks noChangeAspect="1" noChangeShapeType="1"/>
            </p:cNvSpPr>
            <p:nvPr/>
          </p:nvSpPr>
          <p:spPr bwMode="auto">
            <a:xfrm>
              <a:off x="423" y="1825"/>
              <a:ext cx="61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14" name="Line 65"/>
            <p:cNvSpPr>
              <a:spLocks noChangeAspect="1" noChangeShapeType="1"/>
            </p:cNvSpPr>
            <p:nvPr/>
          </p:nvSpPr>
          <p:spPr bwMode="auto">
            <a:xfrm>
              <a:off x="642" y="1683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15" name="Line 66"/>
            <p:cNvSpPr>
              <a:spLocks noChangeAspect="1" noChangeShapeType="1"/>
            </p:cNvSpPr>
            <p:nvPr/>
          </p:nvSpPr>
          <p:spPr bwMode="auto">
            <a:xfrm>
              <a:off x="423" y="1683"/>
              <a:ext cx="61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16" name="Rectangle 67"/>
            <p:cNvSpPr>
              <a:spLocks noChangeAspect="1" noChangeArrowheads="1"/>
            </p:cNvSpPr>
            <p:nvPr/>
          </p:nvSpPr>
          <p:spPr bwMode="auto">
            <a:xfrm>
              <a:off x="1324" y="1682"/>
              <a:ext cx="306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101</a:t>
              </a:r>
            </a:p>
          </p:txBody>
        </p:sp>
        <p:sp>
          <p:nvSpPr>
            <p:cNvPr id="53317" name="Rectangle 68"/>
            <p:cNvSpPr>
              <a:spLocks noChangeAspect="1" noChangeArrowheads="1"/>
            </p:cNvSpPr>
            <p:nvPr/>
          </p:nvSpPr>
          <p:spPr bwMode="auto">
            <a:xfrm>
              <a:off x="1324" y="1541"/>
              <a:ext cx="306" cy="1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SID_R</a:t>
              </a:r>
            </a:p>
          </p:txBody>
        </p:sp>
        <p:sp>
          <p:nvSpPr>
            <p:cNvPr id="53318" name="Rectangle 69"/>
            <p:cNvSpPr>
              <a:spLocks noChangeAspect="1" noChangeArrowheads="1"/>
            </p:cNvSpPr>
            <p:nvPr/>
          </p:nvSpPr>
          <p:spPr bwMode="auto">
            <a:xfrm>
              <a:off x="1104" y="1682"/>
              <a:ext cx="220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R-1</a:t>
              </a:r>
            </a:p>
          </p:txBody>
        </p:sp>
        <p:sp>
          <p:nvSpPr>
            <p:cNvPr id="53319" name="Rectangle 70"/>
            <p:cNvSpPr>
              <a:spLocks noChangeAspect="1" noChangeArrowheads="1"/>
            </p:cNvSpPr>
            <p:nvPr/>
          </p:nvSpPr>
          <p:spPr bwMode="auto">
            <a:xfrm>
              <a:off x="1104" y="1541"/>
              <a:ext cx="220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R_ID</a:t>
              </a:r>
            </a:p>
          </p:txBody>
        </p:sp>
        <p:sp>
          <p:nvSpPr>
            <p:cNvPr id="53320" name="Line 71"/>
            <p:cNvSpPr>
              <a:spLocks noChangeAspect="1" noChangeShapeType="1"/>
            </p:cNvSpPr>
            <p:nvPr/>
          </p:nvSpPr>
          <p:spPr bwMode="auto">
            <a:xfrm>
              <a:off x="1324" y="1541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21" name="Line 72"/>
            <p:cNvSpPr>
              <a:spLocks noChangeAspect="1" noChangeShapeType="1"/>
            </p:cNvSpPr>
            <p:nvPr/>
          </p:nvSpPr>
          <p:spPr bwMode="auto">
            <a:xfrm>
              <a:off x="1104" y="1541"/>
              <a:ext cx="52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22" name="Line 73"/>
            <p:cNvSpPr>
              <a:spLocks noChangeAspect="1" noChangeShapeType="1"/>
            </p:cNvSpPr>
            <p:nvPr/>
          </p:nvSpPr>
          <p:spPr bwMode="auto">
            <a:xfrm>
              <a:off x="1104" y="1541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23" name="Line 74"/>
            <p:cNvSpPr>
              <a:spLocks noChangeAspect="1" noChangeShapeType="1"/>
            </p:cNvSpPr>
            <p:nvPr/>
          </p:nvSpPr>
          <p:spPr bwMode="auto">
            <a:xfrm>
              <a:off x="1630" y="1541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24" name="Line 75"/>
            <p:cNvSpPr>
              <a:spLocks noChangeAspect="1" noChangeShapeType="1"/>
            </p:cNvSpPr>
            <p:nvPr/>
          </p:nvSpPr>
          <p:spPr bwMode="auto">
            <a:xfrm>
              <a:off x="1104" y="1823"/>
              <a:ext cx="52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25" name="Line 76"/>
            <p:cNvSpPr>
              <a:spLocks noChangeAspect="1" noChangeShapeType="1"/>
            </p:cNvSpPr>
            <p:nvPr/>
          </p:nvSpPr>
          <p:spPr bwMode="auto">
            <a:xfrm>
              <a:off x="1104" y="1682"/>
              <a:ext cx="52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26" name="Line 77"/>
            <p:cNvSpPr>
              <a:spLocks noChangeAspect="1" noChangeShapeType="1"/>
            </p:cNvSpPr>
            <p:nvPr/>
          </p:nvSpPr>
          <p:spPr bwMode="auto">
            <a:xfrm>
              <a:off x="1324" y="1682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27" name="Rectangle 78"/>
            <p:cNvSpPr>
              <a:spLocks noChangeAspect="1" noChangeArrowheads="1"/>
            </p:cNvSpPr>
            <p:nvPr/>
          </p:nvSpPr>
          <p:spPr bwMode="auto">
            <a:xfrm>
              <a:off x="2026" y="2146"/>
              <a:ext cx="307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3328" name="Rectangle 79"/>
            <p:cNvSpPr>
              <a:spLocks noChangeAspect="1" noChangeArrowheads="1"/>
            </p:cNvSpPr>
            <p:nvPr/>
          </p:nvSpPr>
          <p:spPr bwMode="auto">
            <a:xfrm>
              <a:off x="2026" y="2004"/>
              <a:ext cx="307" cy="14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SID_K</a:t>
              </a:r>
            </a:p>
          </p:txBody>
        </p:sp>
        <p:sp>
          <p:nvSpPr>
            <p:cNvPr id="53329" name="Rectangle 80"/>
            <p:cNvSpPr>
              <a:spLocks noChangeAspect="1" noChangeArrowheads="1"/>
            </p:cNvSpPr>
            <p:nvPr/>
          </p:nvSpPr>
          <p:spPr bwMode="auto">
            <a:xfrm>
              <a:off x="2333" y="2146"/>
              <a:ext cx="314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101</a:t>
              </a:r>
            </a:p>
          </p:txBody>
        </p:sp>
        <p:sp>
          <p:nvSpPr>
            <p:cNvPr id="53330" name="Rectangle 81"/>
            <p:cNvSpPr>
              <a:spLocks noChangeAspect="1" noChangeArrowheads="1"/>
            </p:cNvSpPr>
            <p:nvPr/>
          </p:nvSpPr>
          <p:spPr bwMode="auto">
            <a:xfrm>
              <a:off x="2333" y="2004"/>
              <a:ext cx="314" cy="14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SID_R</a:t>
              </a:r>
            </a:p>
          </p:txBody>
        </p:sp>
        <p:sp>
          <p:nvSpPr>
            <p:cNvPr id="53331" name="Rectangle 82"/>
            <p:cNvSpPr>
              <a:spLocks noChangeAspect="1" noChangeArrowheads="1"/>
            </p:cNvSpPr>
            <p:nvPr/>
          </p:nvSpPr>
          <p:spPr bwMode="auto">
            <a:xfrm>
              <a:off x="1588" y="2146"/>
              <a:ext cx="438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0066FF"/>
                  </a:solidFill>
                </a:rPr>
                <a:t>10</a:t>
              </a:r>
            </a:p>
          </p:txBody>
        </p:sp>
        <p:sp>
          <p:nvSpPr>
            <p:cNvPr id="53332" name="Rectangle 83"/>
            <p:cNvSpPr>
              <a:spLocks noChangeAspect="1" noChangeArrowheads="1"/>
            </p:cNvSpPr>
            <p:nvPr/>
          </p:nvSpPr>
          <p:spPr bwMode="auto">
            <a:xfrm>
              <a:off x="1588" y="2004"/>
              <a:ext cx="438" cy="14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DIM_ID_K</a:t>
              </a:r>
            </a:p>
          </p:txBody>
        </p:sp>
        <p:sp>
          <p:nvSpPr>
            <p:cNvPr id="53333" name="Line 84"/>
            <p:cNvSpPr>
              <a:spLocks noChangeAspect="1" noChangeShapeType="1"/>
            </p:cNvSpPr>
            <p:nvPr/>
          </p:nvSpPr>
          <p:spPr bwMode="auto">
            <a:xfrm>
              <a:off x="2026" y="2004"/>
              <a:ext cx="0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34" name="Line 85"/>
            <p:cNvSpPr>
              <a:spLocks noChangeAspect="1" noChangeShapeType="1"/>
            </p:cNvSpPr>
            <p:nvPr/>
          </p:nvSpPr>
          <p:spPr bwMode="auto">
            <a:xfrm>
              <a:off x="1588" y="2004"/>
              <a:ext cx="0" cy="28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35" name="Line 86"/>
            <p:cNvSpPr>
              <a:spLocks noChangeAspect="1" noChangeShapeType="1"/>
            </p:cNvSpPr>
            <p:nvPr/>
          </p:nvSpPr>
          <p:spPr bwMode="auto">
            <a:xfrm>
              <a:off x="1588" y="2004"/>
              <a:ext cx="105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36" name="Line 87"/>
            <p:cNvSpPr>
              <a:spLocks noChangeAspect="1" noChangeShapeType="1"/>
            </p:cNvSpPr>
            <p:nvPr/>
          </p:nvSpPr>
          <p:spPr bwMode="auto">
            <a:xfrm>
              <a:off x="2647" y="2004"/>
              <a:ext cx="0" cy="28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37" name="Line 88"/>
            <p:cNvSpPr>
              <a:spLocks noChangeAspect="1" noChangeShapeType="1"/>
            </p:cNvSpPr>
            <p:nvPr/>
          </p:nvSpPr>
          <p:spPr bwMode="auto">
            <a:xfrm>
              <a:off x="1588" y="2287"/>
              <a:ext cx="105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38" name="Line 89"/>
            <p:cNvSpPr>
              <a:spLocks noChangeAspect="1" noChangeShapeType="1"/>
            </p:cNvSpPr>
            <p:nvPr/>
          </p:nvSpPr>
          <p:spPr bwMode="auto">
            <a:xfrm>
              <a:off x="1588" y="2146"/>
              <a:ext cx="105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39" name="Line 90"/>
            <p:cNvSpPr>
              <a:spLocks noChangeAspect="1" noChangeShapeType="1"/>
            </p:cNvSpPr>
            <p:nvPr/>
          </p:nvSpPr>
          <p:spPr bwMode="auto">
            <a:xfrm>
              <a:off x="2026" y="2146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40" name="Line 91"/>
            <p:cNvSpPr>
              <a:spLocks noChangeAspect="1" noChangeShapeType="1"/>
            </p:cNvSpPr>
            <p:nvPr/>
          </p:nvSpPr>
          <p:spPr bwMode="auto">
            <a:xfrm>
              <a:off x="2333" y="2004"/>
              <a:ext cx="0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1" name="Line 92"/>
            <p:cNvSpPr>
              <a:spLocks noChangeAspect="1" noChangeShapeType="1"/>
            </p:cNvSpPr>
            <p:nvPr/>
          </p:nvSpPr>
          <p:spPr bwMode="auto">
            <a:xfrm>
              <a:off x="2333" y="2146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2" name="Rectangle 93"/>
            <p:cNvSpPr>
              <a:spLocks noChangeAspect="1" noChangeArrowheads="1"/>
            </p:cNvSpPr>
            <p:nvPr/>
          </p:nvSpPr>
          <p:spPr bwMode="auto">
            <a:xfrm>
              <a:off x="3455" y="2146"/>
              <a:ext cx="308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1010</a:t>
              </a:r>
            </a:p>
          </p:txBody>
        </p:sp>
        <p:sp>
          <p:nvSpPr>
            <p:cNvPr id="53343" name="Rectangle 94"/>
            <p:cNvSpPr>
              <a:spLocks noChangeAspect="1" noChangeArrowheads="1"/>
            </p:cNvSpPr>
            <p:nvPr/>
          </p:nvSpPr>
          <p:spPr bwMode="auto">
            <a:xfrm>
              <a:off x="3455" y="2005"/>
              <a:ext cx="308" cy="1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SID_M</a:t>
              </a:r>
            </a:p>
          </p:txBody>
        </p:sp>
        <p:sp>
          <p:nvSpPr>
            <p:cNvPr id="53344" name="Rectangle 95"/>
            <p:cNvSpPr>
              <a:spLocks noChangeAspect="1" noChangeArrowheads="1"/>
            </p:cNvSpPr>
            <p:nvPr/>
          </p:nvSpPr>
          <p:spPr bwMode="auto">
            <a:xfrm>
              <a:off x="3763" y="2146"/>
              <a:ext cx="394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53345" name="Rectangle 96"/>
            <p:cNvSpPr>
              <a:spLocks noChangeAspect="1" noChangeArrowheads="1"/>
            </p:cNvSpPr>
            <p:nvPr/>
          </p:nvSpPr>
          <p:spPr bwMode="auto">
            <a:xfrm>
              <a:off x="3763" y="2005"/>
              <a:ext cx="394" cy="1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SID_MGR</a:t>
              </a:r>
            </a:p>
          </p:txBody>
        </p:sp>
        <p:sp>
          <p:nvSpPr>
            <p:cNvPr id="53346" name="Rectangle 97"/>
            <p:cNvSpPr>
              <a:spLocks noChangeAspect="1" noChangeArrowheads="1"/>
            </p:cNvSpPr>
            <p:nvPr/>
          </p:nvSpPr>
          <p:spPr bwMode="auto">
            <a:xfrm>
              <a:off x="3017" y="2146"/>
              <a:ext cx="438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0066FF"/>
                  </a:solidFill>
                </a:rPr>
                <a:t>100</a:t>
              </a:r>
            </a:p>
          </p:txBody>
        </p:sp>
        <p:sp>
          <p:nvSpPr>
            <p:cNvPr id="53347" name="Rectangle 98"/>
            <p:cNvSpPr>
              <a:spLocks noChangeAspect="1" noChangeArrowheads="1"/>
            </p:cNvSpPr>
            <p:nvPr/>
          </p:nvSpPr>
          <p:spPr bwMode="auto">
            <a:xfrm>
              <a:off x="3017" y="2005"/>
              <a:ext cx="438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DIM_ID_M</a:t>
              </a:r>
            </a:p>
          </p:txBody>
        </p:sp>
        <p:sp>
          <p:nvSpPr>
            <p:cNvPr id="53348" name="Line 99"/>
            <p:cNvSpPr>
              <a:spLocks noChangeAspect="1" noChangeShapeType="1"/>
            </p:cNvSpPr>
            <p:nvPr/>
          </p:nvSpPr>
          <p:spPr bwMode="auto">
            <a:xfrm>
              <a:off x="3455" y="2005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49" name="Line 100"/>
            <p:cNvSpPr>
              <a:spLocks noChangeAspect="1" noChangeShapeType="1"/>
            </p:cNvSpPr>
            <p:nvPr/>
          </p:nvSpPr>
          <p:spPr bwMode="auto">
            <a:xfrm>
              <a:off x="3017" y="2005"/>
              <a:ext cx="0" cy="28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50" name="Line 101"/>
            <p:cNvSpPr>
              <a:spLocks noChangeAspect="1" noChangeShapeType="1"/>
            </p:cNvSpPr>
            <p:nvPr/>
          </p:nvSpPr>
          <p:spPr bwMode="auto">
            <a:xfrm>
              <a:off x="3017" y="2005"/>
              <a:ext cx="11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51" name="Line 102"/>
            <p:cNvSpPr>
              <a:spLocks noChangeAspect="1" noChangeShapeType="1"/>
            </p:cNvSpPr>
            <p:nvPr/>
          </p:nvSpPr>
          <p:spPr bwMode="auto">
            <a:xfrm>
              <a:off x="4157" y="2005"/>
              <a:ext cx="0" cy="28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52" name="Line 103"/>
            <p:cNvSpPr>
              <a:spLocks noChangeAspect="1" noChangeShapeType="1"/>
            </p:cNvSpPr>
            <p:nvPr/>
          </p:nvSpPr>
          <p:spPr bwMode="auto">
            <a:xfrm>
              <a:off x="3017" y="2288"/>
              <a:ext cx="11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53" name="Line 104"/>
            <p:cNvSpPr>
              <a:spLocks noChangeAspect="1" noChangeShapeType="1"/>
            </p:cNvSpPr>
            <p:nvPr/>
          </p:nvSpPr>
          <p:spPr bwMode="auto">
            <a:xfrm>
              <a:off x="3017" y="2146"/>
              <a:ext cx="11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54" name="Line 105"/>
            <p:cNvSpPr>
              <a:spLocks noChangeAspect="1" noChangeShapeType="1"/>
            </p:cNvSpPr>
            <p:nvPr/>
          </p:nvSpPr>
          <p:spPr bwMode="auto">
            <a:xfrm>
              <a:off x="3455" y="2146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55" name="Line 106"/>
            <p:cNvSpPr>
              <a:spLocks noChangeAspect="1" noChangeShapeType="1"/>
            </p:cNvSpPr>
            <p:nvPr/>
          </p:nvSpPr>
          <p:spPr bwMode="auto">
            <a:xfrm>
              <a:off x="3763" y="2005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6" name="Line 107"/>
            <p:cNvSpPr>
              <a:spLocks noChangeAspect="1" noChangeShapeType="1"/>
            </p:cNvSpPr>
            <p:nvPr/>
          </p:nvSpPr>
          <p:spPr bwMode="auto">
            <a:xfrm>
              <a:off x="3763" y="2146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7" name="Rectangle 108"/>
            <p:cNvSpPr>
              <a:spLocks noChangeAspect="1" noChangeArrowheads="1"/>
            </p:cNvSpPr>
            <p:nvPr/>
          </p:nvSpPr>
          <p:spPr bwMode="auto">
            <a:xfrm>
              <a:off x="4249" y="1679"/>
              <a:ext cx="306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53358" name="Rectangle 109"/>
            <p:cNvSpPr>
              <a:spLocks noChangeAspect="1" noChangeArrowheads="1"/>
            </p:cNvSpPr>
            <p:nvPr/>
          </p:nvSpPr>
          <p:spPr bwMode="auto">
            <a:xfrm>
              <a:off x="4249" y="1538"/>
              <a:ext cx="306" cy="1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SID_K</a:t>
              </a:r>
            </a:p>
          </p:txBody>
        </p:sp>
        <p:sp>
          <p:nvSpPr>
            <p:cNvPr id="53359" name="Rectangle 110"/>
            <p:cNvSpPr>
              <a:spLocks noChangeAspect="1" noChangeArrowheads="1"/>
            </p:cNvSpPr>
            <p:nvPr/>
          </p:nvSpPr>
          <p:spPr bwMode="auto">
            <a:xfrm>
              <a:off x="3898" y="1679"/>
              <a:ext cx="351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H-1</a:t>
              </a:r>
            </a:p>
          </p:txBody>
        </p:sp>
        <p:sp>
          <p:nvSpPr>
            <p:cNvPr id="53360" name="Rectangle 111"/>
            <p:cNvSpPr>
              <a:spLocks noChangeAspect="1" noChangeArrowheads="1"/>
            </p:cNvSpPr>
            <p:nvPr/>
          </p:nvSpPr>
          <p:spPr bwMode="auto">
            <a:xfrm>
              <a:off x="3898" y="1538"/>
              <a:ext cx="351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MGR_ID</a:t>
              </a:r>
            </a:p>
          </p:txBody>
        </p:sp>
        <p:sp>
          <p:nvSpPr>
            <p:cNvPr id="53361" name="Line 112"/>
            <p:cNvSpPr>
              <a:spLocks noChangeAspect="1" noChangeShapeType="1"/>
            </p:cNvSpPr>
            <p:nvPr/>
          </p:nvSpPr>
          <p:spPr bwMode="auto">
            <a:xfrm>
              <a:off x="4249" y="1538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62" name="Line 113"/>
            <p:cNvSpPr>
              <a:spLocks noChangeAspect="1" noChangeShapeType="1"/>
            </p:cNvSpPr>
            <p:nvPr/>
          </p:nvSpPr>
          <p:spPr bwMode="auto">
            <a:xfrm>
              <a:off x="3898" y="1538"/>
              <a:ext cx="6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63" name="Line 114"/>
            <p:cNvSpPr>
              <a:spLocks noChangeAspect="1" noChangeShapeType="1"/>
            </p:cNvSpPr>
            <p:nvPr/>
          </p:nvSpPr>
          <p:spPr bwMode="auto">
            <a:xfrm>
              <a:off x="3898" y="1538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64" name="Line 115"/>
            <p:cNvSpPr>
              <a:spLocks noChangeAspect="1" noChangeShapeType="1"/>
            </p:cNvSpPr>
            <p:nvPr/>
          </p:nvSpPr>
          <p:spPr bwMode="auto">
            <a:xfrm>
              <a:off x="4555" y="1538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65" name="Line 116"/>
            <p:cNvSpPr>
              <a:spLocks noChangeAspect="1" noChangeShapeType="1"/>
            </p:cNvSpPr>
            <p:nvPr/>
          </p:nvSpPr>
          <p:spPr bwMode="auto">
            <a:xfrm>
              <a:off x="3898" y="1820"/>
              <a:ext cx="6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66" name="Line 117"/>
            <p:cNvSpPr>
              <a:spLocks noChangeAspect="1" noChangeShapeType="1"/>
            </p:cNvSpPr>
            <p:nvPr/>
          </p:nvSpPr>
          <p:spPr bwMode="auto">
            <a:xfrm>
              <a:off x="3898" y="1679"/>
              <a:ext cx="6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67" name="Line 118"/>
            <p:cNvSpPr>
              <a:spLocks noChangeAspect="1" noChangeShapeType="1"/>
            </p:cNvSpPr>
            <p:nvPr/>
          </p:nvSpPr>
          <p:spPr bwMode="auto">
            <a:xfrm>
              <a:off x="4249" y="1679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68" name="Rectangle 119"/>
            <p:cNvSpPr>
              <a:spLocks noChangeAspect="1" noChangeArrowheads="1"/>
            </p:cNvSpPr>
            <p:nvPr/>
          </p:nvSpPr>
          <p:spPr bwMode="auto">
            <a:xfrm>
              <a:off x="4974" y="1679"/>
              <a:ext cx="526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Hardware</a:t>
              </a:r>
            </a:p>
          </p:txBody>
        </p:sp>
        <p:sp>
          <p:nvSpPr>
            <p:cNvPr id="53369" name="Rectangle 120"/>
            <p:cNvSpPr>
              <a:spLocks noChangeAspect="1" noChangeArrowheads="1"/>
            </p:cNvSpPr>
            <p:nvPr/>
          </p:nvSpPr>
          <p:spPr bwMode="auto">
            <a:xfrm>
              <a:off x="4974" y="1538"/>
              <a:ext cx="526" cy="141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MGR_NAME</a:t>
              </a:r>
            </a:p>
          </p:txBody>
        </p:sp>
        <p:sp>
          <p:nvSpPr>
            <p:cNvPr id="53370" name="Rectangle 121"/>
            <p:cNvSpPr>
              <a:spLocks noChangeAspect="1" noChangeArrowheads="1"/>
            </p:cNvSpPr>
            <p:nvPr/>
          </p:nvSpPr>
          <p:spPr bwMode="auto">
            <a:xfrm>
              <a:off x="4623" y="1679"/>
              <a:ext cx="351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H-1</a:t>
              </a:r>
            </a:p>
          </p:txBody>
        </p:sp>
        <p:sp>
          <p:nvSpPr>
            <p:cNvPr id="53371" name="Rectangle 122"/>
            <p:cNvSpPr>
              <a:spLocks noChangeAspect="1" noChangeArrowheads="1"/>
            </p:cNvSpPr>
            <p:nvPr/>
          </p:nvSpPr>
          <p:spPr bwMode="auto">
            <a:xfrm>
              <a:off x="4623" y="1538"/>
              <a:ext cx="351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MGR_ID</a:t>
              </a:r>
            </a:p>
          </p:txBody>
        </p:sp>
        <p:sp>
          <p:nvSpPr>
            <p:cNvPr id="53372" name="Line 123"/>
            <p:cNvSpPr>
              <a:spLocks noChangeAspect="1" noChangeShapeType="1"/>
            </p:cNvSpPr>
            <p:nvPr/>
          </p:nvSpPr>
          <p:spPr bwMode="auto">
            <a:xfrm>
              <a:off x="4974" y="1538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73" name="Line 124"/>
            <p:cNvSpPr>
              <a:spLocks noChangeAspect="1" noChangeShapeType="1"/>
            </p:cNvSpPr>
            <p:nvPr/>
          </p:nvSpPr>
          <p:spPr bwMode="auto">
            <a:xfrm>
              <a:off x="4623" y="1538"/>
              <a:ext cx="87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74" name="Line 125"/>
            <p:cNvSpPr>
              <a:spLocks noChangeAspect="1" noChangeShapeType="1"/>
            </p:cNvSpPr>
            <p:nvPr/>
          </p:nvSpPr>
          <p:spPr bwMode="auto">
            <a:xfrm>
              <a:off x="4623" y="1538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75" name="Line 126"/>
            <p:cNvSpPr>
              <a:spLocks noChangeAspect="1" noChangeShapeType="1"/>
            </p:cNvSpPr>
            <p:nvPr/>
          </p:nvSpPr>
          <p:spPr bwMode="auto">
            <a:xfrm>
              <a:off x="5500" y="1538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76" name="Line 127"/>
            <p:cNvSpPr>
              <a:spLocks noChangeAspect="1" noChangeShapeType="1"/>
            </p:cNvSpPr>
            <p:nvPr/>
          </p:nvSpPr>
          <p:spPr bwMode="auto">
            <a:xfrm>
              <a:off x="4623" y="1820"/>
              <a:ext cx="87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77" name="Line 128"/>
            <p:cNvSpPr>
              <a:spLocks noChangeAspect="1" noChangeShapeType="1"/>
            </p:cNvSpPr>
            <p:nvPr/>
          </p:nvSpPr>
          <p:spPr bwMode="auto">
            <a:xfrm>
              <a:off x="4974" y="1679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78" name="Line 129"/>
            <p:cNvSpPr>
              <a:spLocks noChangeAspect="1" noChangeShapeType="1"/>
            </p:cNvSpPr>
            <p:nvPr/>
          </p:nvSpPr>
          <p:spPr bwMode="auto">
            <a:xfrm>
              <a:off x="4623" y="1679"/>
              <a:ext cx="87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79" name="Rectangle 130"/>
            <p:cNvSpPr>
              <a:spLocks noChangeAspect="1" noChangeArrowheads="1"/>
            </p:cNvSpPr>
            <p:nvPr/>
          </p:nvSpPr>
          <p:spPr bwMode="auto">
            <a:xfrm>
              <a:off x="3853" y="1182"/>
              <a:ext cx="308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1010</a:t>
              </a:r>
            </a:p>
          </p:txBody>
        </p:sp>
        <p:sp>
          <p:nvSpPr>
            <p:cNvPr id="53380" name="Rectangle 131"/>
            <p:cNvSpPr>
              <a:spLocks noChangeAspect="1" noChangeArrowheads="1"/>
            </p:cNvSpPr>
            <p:nvPr/>
          </p:nvSpPr>
          <p:spPr bwMode="auto">
            <a:xfrm>
              <a:off x="3853" y="1041"/>
              <a:ext cx="308" cy="1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SID_M</a:t>
              </a:r>
            </a:p>
          </p:txBody>
        </p:sp>
        <p:sp>
          <p:nvSpPr>
            <p:cNvPr id="53381" name="Rectangle 132"/>
            <p:cNvSpPr>
              <a:spLocks noChangeAspect="1" noChangeArrowheads="1"/>
            </p:cNvSpPr>
            <p:nvPr/>
          </p:nvSpPr>
          <p:spPr bwMode="auto">
            <a:xfrm>
              <a:off x="3611" y="1182"/>
              <a:ext cx="242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M-11</a:t>
              </a:r>
            </a:p>
          </p:txBody>
        </p:sp>
        <p:sp>
          <p:nvSpPr>
            <p:cNvPr id="53382" name="Rectangle 133"/>
            <p:cNvSpPr>
              <a:spLocks noChangeAspect="1" noChangeArrowheads="1"/>
            </p:cNvSpPr>
            <p:nvPr/>
          </p:nvSpPr>
          <p:spPr bwMode="auto">
            <a:xfrm>
              <a:off x="3611" y="1041"/>
              <a:ext cx="242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M_ID</a:t>
              </a:r>
            </a:p>
          </p:txBody>
        </p:sp>
        <p:sp>
          <p:nvSpPr>
            <p:cNvPr id="53383" name="Line 134"/>
            <p:cNvSpPr>
              <a:spLocks noChangeAspect="1" noChangeShapeType="1"/>
            </p:cNvSpPr>
            <p:nvPr/>
          </p:nvSpPr>
          <p:spPr bwMode="auto">
            <a:xfrm>
              <a:off x="3853" y="1041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84" name="Line 135"/>
            <p:cNvSpPr>
              <a:spLocks noChangeAspect="1" noChangeShapeType="1"/>
            </p:cNvSpPr>
            <p:nvPr/>
          </p:nvSpPr>
          <p:spPr bwMode="auto">
            <a:xfrm>
              <a:off x="3611" y="1041"/>
              <a:ext cx="55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85" name="Line 136"/>
            <p:cNvSpPr>
              <a:spLocks noChangeAspect="1" noChangeShapeType="1"/>
            </p:cNvSpPr>
            <p:nvPr/>
          </p:nvSpPr>
          <p:spPr bwMode="auto">
            <a:xfrm>
              <a:off x="3611" y="1041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86" name="Line 137"/>
            <p:cNvSpPr>
              <a:spLocks noChangeAspect="1" noChangeShapeType="1"/>
            </p:cNvSpPr>
            <p:nvPr/>
          </p:nvSpPr>
          <p:spPr bwMode="auto">
            <a:xfrm>
              <a:off x="4161" y="1041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87" name="Line 138"/>
            <p:cNvSpPr>
              <a:spLocks noChangeAspect="1" noChangeShapeType="1"/>
            </p:cNvSpPr>
            <p:nvPr/>
          </p:nvSpPr>
          <p:spPr bwMode="auto">
            <a:xfrm>
              <a:off x="3611" y="1323"/>
              <a:ext cx="55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88" name="Line 139"/>
            <p:cNvSpPr>
              <a:spLocks noChangeAspect="1" noChangeShapeType="1"/>
            </p:cNvSpPr>
            <p:nvPr/>
          </p:nvSpPr>
          <p:spPr bwMode="auto">
            <a:xfrm>
              <a:off x="3611" y="1182"/>
              <a:ext cx="55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89" name="Line 140"/>
            <p:cNvSpPr>
              <a:spLocks noChangeAspect="1" noChangeShapeType="1"/>
            </p:cNvSpPr>
            <p:nvPr/>
          </p:nvSpPr>
          <p:spPr bwMode="auto">
            <a:xfrm>
              <a:off x="3853" y="1182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90" name="Rectangle 141"/>
            <p:cNvSpPr>
              <a:spLocks noChangeAspect="1" noChangeArrowheads="1"/>
            </p:cNvSpPr>
            <p:nvPr/>
          </p:nvSpPr>
          <p:spPr bwMode="auto">
            <a:xfrm>
              <a:off x="4493" y="1180"/>
              <a:ext cx="307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H-1</a:t>
              </a:r>
            </a:p>
          </p:txBody>
        </p:sp>
        <p:sp>
          <p:nvSpPr>
            <p:cNvPr id="53391" name="Rectangle 142"/>
            <p:cNvSpPr>
              <a:spLocks noChangeAspect="1" noChangeArrowheads="1"/>
            </p:cNvSpPr>
            <p:nvPr/>
          </p:nvSpPr>
          <p:spPr bwMode="auto">
            <a:xfrm>
              <a:off x="4493" y="1039"/>
              <a:ext cx="307" cy="1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MGR</a:t>
              </a:r>
            </a:p>
          </p:txBody>
        </p:sp>
        <p:sp>
          <p:nvSpPr>
            <p:cNvPr id="53392" name="Rectangle 143"/>
            <p:cNvSpPr>
              <a:spLocks noChangeAspect="1" noChangeArrowheads="1"/>
            </p:cNvSpPr>
            <p:nvPr/>
          </p:nvSpPr>
          <p:spPr bwMode="auto">
            <a:xfrm>
              <a:off x="4229" y="1180"/>
              <a:ext cx="264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M-11</a:t>
              </a:r>
            </a:p>
          </p:txBody>
        </p:sp>
        <p:sp>
          <p:nvSpPr>
            <p:cNvPr id="53393" name="Rectangle 144"/>
            <p:cNvSpPr>
              <a:spLocks noChangeAspect="1" noChangeArrowheads="1"/>
            </p:cNvSpPr>
            <p:nvPr/>
          </p:nvSpPr>
          <p:spPr bwMode="auto">
            <a:xfrm>
              <a:off x="4229" y="1039"/>
              <a:ext cx="264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M_ID</a:t>
              </a:r>
            </a:p>
          </p:txBody>
        </p:sp>
        <p:sp>
          <p:nvSpPr>
            <p:cNvPr id="53394" name="Line 145"/>
            <p:cNvSpPr>
              <a:spLocks noChangeAspect="1" noChangeShapeType="1"/>
            </p:cNvSpPr>
            <p:nvPr/>
          </p:nvSpPr>
          <p:spPr bwMode="auto">
            <a:xfrm>
              <a:off x="4493" y="1039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95" name="Line 146"/>
            <p:cNvSpPr>
              <a:spLocks noChangeAspect="1" noChangeShapeType="1"/>
            </p:cNvSpPr>
            <p:nvPr/>
          </p:nvSpPr>
          <p:spPr bwMode="auto">
            <a:xfrm>
              <a:off x="4229" y="1039"/>
              <a:ext cx="5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96" name="Line 147"/>
            <p:cNvSpPr>
              <a:spLocks noChangeAspect="1" noChangeShapeType="1"/>
            </p:cNvSpPr>
            <p:nvPr/>
          </p:nvSpPr>
          <p:spPr bwMode="auto">
            <a:xfrm>
              <a:off x="4229" y="1039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97" name="Line 148"/>
            <p:cNvSpPr>
              <a:spLocks noChangeAspect="1" noChangeShapeType="1"/>
            </p:cNvSpPr>
            <p:nvPr/>
          </p:nvSpPr>
          <p:spPr bwMode="auto">
            <a:xfrm>
              <a:off x="4800" y="1039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98" name="Line 149"/>
            <p:cNvSpPr>
              <a:spLocks noChangeAspect="1" noChangeShapeType="1"/>
            </p:cNvSpPr>
            <p:nvPr/>
          </p:nvSpPr>
          <p:spPr bwMode="auto">
            <a:xfrm>
              <a:off x="4229" y="1321"/>
              <a:ext cx="5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399" name="Line 150"/>
            <p:cNvSpPr>
              <a:spLocks noChangeAspect="1" noChangeShapeType="1"/>
            </p:cNvSpPr>
            <p:nvPr/>
          </p:nvSpPr>
          <p:spPr bwMode="auto">
            <a:xfrm>
              <a:off x="4229" y="1180"/>
              <a:ext cx="5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00" name="Line 151"/>
            <p:cNvSpPr>
              <a:spLocks noChangeAspect="1" noChangeShapeType="1"/>
            </p:cNvSpPr>
            <p:nvPr/>
          </p:nvSpPr>
          <p:spPr bwMode="auto">
            <a:xfrm>
              <a:off x="4493" y="1180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01" name="Rectangle 152"/>
            <p:cNvSpPr>
              <a:spLocks noChangeAspect="1" noChangeArrowheads="1"/>
            </p:cNvSpPr>
            <p:nvPr/>
          </p:nvSpPr>
          <p:spPr bwMode="auto">
            <a:xfrm>
              <a:off x="5105" y="1180"/>
              <a:ext cx="395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Monitor</a:t>
              </a:r>
            </a:p>
          </p:txBody>
        </p:sp>
        <p:sp>
          <p:nvSpPr>
            <p:cNvPr id="53402" name="Rectangle 153"/>
            <p:cNvSpPr>
              <a:spLocks noChangeAspect="1" noChangeArrowheads="1"/>
            </p:cNvSpPr>
            <p:nvPr/>
          </p:nvSpPr>
          <p:spPr bwMode="auto">
            <a:xfrm>
              <a:off x="5105" y="1039"/>
              <a:ext cx="395" cy="141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M_NAME</a:t>
              </a:r>
            </a:p>
          </p:txBody>
        </p:sp>
        <p:sp>
          <p:nvSpPr>
            <p:cNvPr id="53403" name="Rectangle 154"/>
            <p:cNvSpPr>
              <a:spLocks noChangeAspect="1" noChangeArrowheads="1"/>
            </p:cNvSpPr>
            <p:nvPr/>
          </p:nvSpPr>
          <p:spPr bwMode="auto">
            <a:xfrm>
              <a:off x="4868" y="1180"/>
              <a:ext cx="237" cy="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M-11</a:t>
              </a:r>
            </a:p>
          </p:txBody>
        </p:sp>
        <p:sp>
          <p:nvSpPr>
            <p:cNvPr id="53404" name="Rectangle 155"/>
            <p:cNvSpPr>
              <a:spLocks noChangeAspect="1" noChangeArrowheads="1"/>
            </p:cNvSpPr>
            <p:nvPr/>
          </p:nvSpPr>
          <p:spPr bwMode="auto">
            <a:xfrm>
              <a:off x="4868" y="1039"/>
              <a:ext cx="237" cy="14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M_ID</a:t>
              </a:r>
            </a:p>
          </p:txBody>
        </p:sp>
        <p:sp>
          <p:nvSpPr>
            <p:cNvPr id="53405" name="Line 156"/>
            <p:cNvSpPr>
              <a:spLocks noChangeAspect="1" noChangeShapeType="1"/>
            </p:cNvSpPr>
            <p:nvPr/>
          </p:nvSpPr>
          <p:spPr bwMode="auto">
            <a:xfrm>
              <a:off x="5105" y="1039"/>
              <a:ext cx="0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06" name="Line 157"/>
            <p:cNvSpPr>
              <a:spLocks noChangeAspect="1" noChangeShapeType="1"/>
            </p:cNvSpPr>
            <p:nvPr/>
          </p:nvSpPr>
          <p:spPr bwMode="auto">
            <a:xfrm>
              <a:off x="4868" y="1039"/>
              <a:ext cx="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07" name="Line 158"/>
            <p:cNvSpPr>
              <a:spLocks noChangeAspect="1" noChangeShapeType="1"/>
            </p:cNvSpPr>
            <p:nvPr/>
          </p:nvSpPr>
          <p:spPr bwMode="auto">
            <a:xfrm>
              <a:off x="4868" y="1039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08" name="Line 159"/>
            <p:cNvSpPr>
              <a:spLocks noChangeAspect="1" noChangeShapeType="1"/>
            </p:cNvSpPr>
            <p:nvPr/>
          </p:nvSpPr>
          <p:spPr bwMode="auto">
            <a:xfrm>
              <a:off x="5500" y="1039"/>
              <a:ext cx="0" cy="28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09" name="Line 160"/>
            <p:cNvSpPr>
              <a:spLocks noChangeAspect="1" noChangeShapeType="1"/>
            </p:cNvSpPr>
            <p:nvPr/>
          </p:nvSpPr>
          <p:spPr bwMode="auto">
            <a:xfrm>
              <a:off x="4868" y="1321"/>
              <a:ext cx="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10" name="Line 161"/>
            <p:cNvSpPr>
              <a:spLocks noChangeAspect="1" noChangeShapeType="1"/>
            </p:cNvSpPr>
            <p:nvPr/>
          </p:nvSpPr>
          <p:spPr bwMode="auto">
            <a:xfrm>
              <a:off x="5105" y="1180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11" name="Line 162"/>
            <p:cNvSpPr>
              <a:spLocks noChangeAspect="1" noChangeShapeType="1"/>
            </p:cNvSpPr>
            <p:nvPr/>
          </p:nvSpPr>
          <p:spPr bwMode="auto">
            <a:xfrm>
              <a:off x="4868" y="1180"/>
              <a:ext cx="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12" name="Rectangle 163"/>
            <p:cNvSpPr>
              <a:spLocks noChangeAspect="1" noChangeArrowheads="1"/>
            </p:cNvSpPr>
            <p:nvPr/>
          </p:nvSpPr>
          <p:spPr bwMode="auto">
            <a:xfrm>
              <a:off x="3627" y="2621"/>
              <a:ext cx="483" cy="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de-DE" sz="600"/>
                <a:t>50.000</a:t>
              </a:r>
            </a:p>
          </p:txBody>
        </p:sp>
        <p:sp>
          <p:nvSpPr>
            <p:cNvPr id="53413" name="Rectangle 164"/>
            <p:cNvSpPr>
              <a:spLocks noChangeAspect="1" noChangeArrowheads="1"/>
            </p:cNvSpPr>
            <p:nvPr/>
          </p:nvSpPr>
          <p:spPr bwMode="auto">
            <a:xfrm>
              <a:off x="3627" y="2463"/>
              <a:ext cx="483" cy="15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4000" tIns="36000" rIns="54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 b="1">
                  <a:solidFill>
                    <a:schemeClr val="bg1"/>
                  </a:solidFill>
                </a:rPr>
                <a:t>Umsatz</a:t>
              </a:r>
            </a:p>
          </p:txBody>
        </p:sp>
        <p:sp>
          <p:nvSpPr>
            <p:cNvPr id="53414" name="Rectangle 165"/>
            <p:cNvSpPr>
              <a:spLocks noChangeAspect="1" noChangeArrowheads="1"/>
            </p:cNvSpPr>
            <p:nvPr/>
          </p:nvSpPr>
          <p:spPr bwMode="auto">
            <a:xfrm>
              <a:off x="2750" y="2621"/>
              <a:ext cx="877" cy="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de-DE" sz="600">
                  <a:solidFill>
                    <a:srgbClr val="0066FF"/>
                  </a:solidFill>
                </a:rPr>
                <a:t>100</a:t>
              </a:r>
            </a:p>
          </p:txBody>
        </p:sp>
        <p:sp>
          <p:nvSpPr>
            <p:cNvPr id="53415" name="Rectangle 166"/>
            <p:cNvSpPr>
              <a:spLocks noChangeAspect="1" noChangeArrowheads="1"/>
            </p:cNvSpPr>
            <p:nvPr/>
          </p:nvSpPr>
          <p:spPr bwMode="auto">
            <a:xfrm>
              <a:off x="2750" y="2463"/>
              <a:ext cx="877" cy="15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4000" tIns="36000" rIns="54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700"/>
                <a:t>DIM_ID_MATERIAL</a:t>
              </a:r>
            </a:p>
          </p:txBody>
        </p:sp>
        <p:sp>
          <p:nvSpPr>
            <p:cNvPr id="53416" name="Rectangle 167"/>
            <p:cNvSpPr>
              <a:spLocks noChangeAspect="1" noChangeArrowheads="1"/>
            </p:cNvSpPr>
            <p:nvPr/>
          </p:nvSpPr>
          <p:spPr bwMode="auto">
            <a:xfrm>
              <a:off x="4110" y="2621"/>
              <a:ext cx="438" cy="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de-DE" sz="600"/>
                <a:t>100</a:t>
              </a:r>
            </a:p>
          </p:txBody>
        </p:sp>
        <p:sp>
          <p:nvSpPr>
            <p:cNvPr id="53417" name="Rectangle 168"/>
            <p:cNvSpPr>
              <a:spLocks noChangeAspect="1" noChangeArrowheads="1"/>
            </p:cNvSpPr>
            <p:nvPr/>
          </p:nvSpPr>
          <p:spPr bwMode="auto">
            <a:xfrm>
              <a:off x="2005" y="2621"/>
              <a:ext cx="745" cy="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de-DE" sz="600">
                  <a:solidFill>
                    <a:srgbClr val="0066FF"/>
                  </a:solidFill>
                </a:rPr>
                <a:t>10</a:t>
              </a:r>
            </a:p>
          </p:txBody>
        </p:sp>
        <p:sp>
          <p:nvSpPr>
            <p:cNvPr id="53418" name="Rectangle 169"/>
            <p:cNvSpPr>
              <a:spLocks noChangeAspect="1" noChangeArrowheads="1"/>
            </p:cNvSpPr>
            <p:nvPr/>
          </p:nvSpPr>
          <p:spPr bwMode="auto">
            <a:xfrm>
              <a:off x="1357" y="2621"/>
              <a:ext cx="648" cy="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de-DE" sz="600">
                  <a:solidFill>
                    <a:srgbClr val="0066FF"/>
                  </a:solidFill>
                </a:rPr>
                <a:t>1</a:t>
              </a:r>
            </a:p>
          </p:txBody>
        </p:sp>
        <p:sp>
          <p:nvSpPr>
            <p:cNvPr id="53419" name="Rectangle 170"/>
            <p:cNvSpPr>
              <a:spLocks noChangeAspect="1" noChangeArrowheads="1"/>
            </p:cNvSpPr>
            <p:nvPr/>
          </p:nvSpPr>
          <p:spPr bwMode="auto">
            <a:xfrm>
              <a:off x="4110" y="2463"/>
              <a:ext cx="438" cy="15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4000" tIns="36000" rIns="54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 b="1">
                  <a:solidFill>
                    <a:schemeClr val="bg1"/>
                  </a:solidFill>
                </a:rPr>
                <a:t>Menge</a:t>
              </a:r>
            </a:p>
          </p:txBody>
        </p:sp>
        <p:sp>
          <p:nvSpPr>
            <p:cNvPr id="53420" name="Rectangle 171"/>
            <p:cNvSpPr>
              <a:spLocks noChangeAspect="1" noChangeArrowheads="1"/>
            </p:cNvSpPr>
            <p:nvPr/>
          </p:nvSpPr>
          <p:spPr bwMode="auto">
            <a:xfrm>
              <a:off x="2005" y="2463"/>
              <a:ext cx="745" cy="15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4000" tIns="36000" rIns="54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700"/>
                <a:t>DIM_ID_KUNDE</a:t>
              </a:r>
            </a:p>
          </p:txBody>
        </p:sp>
        <p:sp>
          <p:nvSpPr>
            <p:cNvPr id="53421" name="Rectangle 172"/>
            <p:cNvSpPr>
              <a:spLocks noChangeAspect="1" noChangeArrowheads="1"/>
            </p:cNvSpPr>
            <p:nvPr/>
          </p:nvSpPr>
          <p:spPr bwMode="auto">
            <a:xfrm>
              <a:off x="1357" y="2463"/>
              <a:ext cx="648" cy="15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4000" tIns="36000" rIns="54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700"/>
                <a:t>DIM_ID_ZEIT</a:t>
              </a:r>
            </a:p>
          </p:txBody>
        </p:sp>
        <p:sp>
          <p:nvSpPr>
            <p:cNvPr id="53422" name="Line 173"/>
            <p:cNvSpPr>
              <a:spLocks noChangeAspect="1" noChangeShapeType="1"/>
            </p:cNvSpPr>
            <p:nvPr/>
          </p:nvSpPr>
          <p:spPr bwMode="auto">
            <a:xfrm>
              <a:off x="2005" y="2463"/>
              <a:ext cx="0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23" name="Line 174"/>
            <p:cNvSpPr>
              <a:spLocks noChangeAspect="1" noChangeShapeType="1"/>
            </p:cNvSpPr>
            <p:nvPr/>
          </p:nvSpPr>
          <p:spPr bwMode="auto">
            <a:xfrm>
              <a:off x="2750" y="2463"/>
              <a:ext cx="0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24" name="Line 175"/>
            <p:cNvSpPr>
              <a:spLocks noChangeAspect="1" noChangeShapeType="1"/>
            </p:cNvSpPr>
            <p:nvPr/>
          </p:nvSpPr>
          <p:spPr bwMode="auto">
            <a:xfrm>
              <a:off x="3627" y="2463"/>
              <a:ext cx="0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25" name="Line 176"/>
            <p:cNvSpPr>
              <a:spLocks noChangeAspect="1" noChangeShapeType="1"/>
            </p:cNvSpPr>
            <p:nvPr/>
          </p:nvSpPr>
          <p:spPr bwMode="auto">
            <a:xfrm>
              <a:off x="4110" y="2463"/>
              <a:ext cx="0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26" name="Line 177"/>
            <p:cNvSpPr>
              <a:spLocks noChangeAspect="1" noChangeShapeType="1"/>
            </p:cNvSpPr>
            <p:nvPr/>
          </p:nvSpPr>
          <p:spPr bwMode="auto">
            <a:xfrm>
              <a:off x="1357" y="2463"/>
              <a:ext cx="0" cy="30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27" name="Line 178"/>
            <p:cNvSpPr>
              <a:spLocks noChangeAspect="1" noChangeShapeType="1"/>
            </p:cNvSpPr>
            <p:nvPr/>
          </p:nvSpPr>
          <p:spPr bwMode="auto">
            <a:xfrm>
              <a:off x="1357" y="2463"/>
              <a:ext cx="319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28" name="Line 179"/>
            <p:cNvSpPr>
              <a:spLocks noChangeAspect="1" noChangeShapeType="1"/>
            </p:cNvSpPr>
            <p:nvPr/>
          </p:nvSpPr>
          <p:spPr bwMode="auto">
            <a:xfrm>
              <a:off x="4548" y="2463"/>
              <a:ext cx="0" cy="30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29" name="Line 180"/>
            <p:cNvSpPr>
              <a:spLocks noChangeAspect="1" noChangeShapeType="1"/>
            </p:cNvSpPr>
            <p:nvPr/>
          </p:nvSpPr>
          <p:spPr bwMode="auto">
            <a:xfrm>
              <a:off x="1357" y="2764"/>
              <a:ext cx="319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30" name="Line 181"/>
            <p:cNvSpPr>
              <a:spLocks noChangeAspect="1" noChangeShapeType="1"/>
            </p:cNvSpPr>
            <p:nvPr/>
          </p:nvSpPr>
          <p:spPr bwMode="auto">
            <a:xfrm>
              <a:off x="2005" y="2621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31" name="Line 182"/>
            <p:cNvSpPr>
              <a:spLocks noChangeAspect="1" noChangeShapeType="1"/>
            </p:cNvSpPr>
            <p:nvPr/>
          </p:nvSpPr>
          <p:spPr bwMode="auto">
            <a:xfrm>
              <a:off x="2750" y="2621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32" name="Line 183"/>
            <p:cNvSpPr>
              <a:spLocks noChangeAspect="1" noChangeShapeType="1"/>
            </p:cNvSpPr>
            <p:nvPr/>
          </p:nvSpPr>
          <p:spPr bwMode="auto">
            <a:xfrm>
              <a:off x="1357" y="2621"/>
              <a:ext cx="319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33" name="Line 184"/>
            <p:cNvSpPr>
              <a:spLocks noChangeAspect="1" noChangeShapeType="1"/>
            </p:cNvSpPr>
            <p:nvPr/>
          </p:nvSpPr>
          <p:spPr bwMode="auto">
            <a:xfrm>
              <a:off x="3627" y="2621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34" name="Line 185"/>
            <p:cNvSpPr>
              <a:spLocks noChangeAspect="1" noChangeShapeType="1"/>
            </p:cNvSpPr>
            <p:nvPr/>
          </p:nvSpPr>
          <p:spPr bwMode="auto">
            <a:xfrm>
              <a:off x="4110" y="2621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35" name="Rectangle 186"/>
            <p:cNvSpPr>
              <a:spLocks noChangeAspect="1" noChangeArrowheads="1"/>
            </p:cNvSpPr>
            <p:nvPr/>
          </p:nvSpPr>
          <p:spPr bwMode="auto">
            <a:xfrm>
              <a:off x="1710" y="2873"/>
              <a:ext cx="2491" cy="98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2" tIns="45717" rIns="91432" bIns="45717"/>
            <a:lstStyle/>
            <a:p>
              <a:pPr algn="l">
                <a:spcBef>
                  <a:spcPct val="0"/>
                </a:spcBef>
              </a:pPr>
              <a:r>
                <a:rPr lang="de-DE" sz="1400" i="1">
                  <a:solidFill>
                    <a:schemeClr val="tx2"/>
                  </a:solidFill>
                </a:rPr>
                <a:t>                                                   </a:t>
              </a:r>
              <a:endParaRPr lang="de-DE" sz="1400" b="1" i="1">
                <a:solidFill>
                  <a:schemeClr val="tx2"/>
                </a:solidFill>
              </a:endParaRPr>
            </a:p>
          </p:txBody>
        </p:sp>
        <p:sp>
          <p:nvSpPr>
            <p:cNvPr id="53436" name="Rectangle 187"/>
            <p:cNvSpPr>
              <a:spLocks noChangeAspect="1" noChangeArrowheads="1"/>
            </p:cNvSpPr>
            <p:nvPr/>
          </p:nvSpPr>
          <p:spPr bwMode="auto">
            <a:xfrm>
              <a:off x="2898" y="3265"/>
              <a:ext cx="477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20,021,219</a:t>
              </a:r>
            </a:p>
          </p:txBody>
        </p:sp>
        <p:sp>
          <p:nvSpPr>
            <p:cNvPr id="53437" name="Rectangle 188"/>
            <p:cNvSpPr>
              <a:spLocks noChangeAspect="1" noChangeArrowheads="1"/>
            </p:cNvSpPr>
            <p:nvPr/>
          </p:nvSpPr>
          <p:spPr bwMode="auto">
            <a:xfrm>
              <a:off x="2898" y="3133"/>
              <a:ext cx="477" cy="13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SID_TAG</a:t>
              </a:r>
            </a:p>
          </p:txBody>
        </p:sp>
        <p:sp>
          <p:nvSpPr>
            <p:cNvPr id="53438" name="Rectangle 189"/>
            <p:cNvSpPr>
              <a:spLocks noChangeAspect="1" noChangeArrowheads="1"/>
            </p:cNvSpPr>
            <p:nvPr/>
          </p:nvSpPr>
          <p:spPr bwMode="auto">
            <a:xfrm>
              <a:off x="3375" y="3265"/>
              <a:ext cx="519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200,212</a:t>
              </a:r>
            </a:p>
          </p:txBody>
        </p:sp>
        <p:sp>
          <p:nvSpPr>
            <p:cNvPr id="53439" name="Rectangle 190"/>
            <p:cNvSpPr>
              <a:spLocks noChangeAspect="1" noChangeArrowheads="1"/>
            </p:cNvSpPr>
            <p:nvPr/>
          </p:nvSpPr>
          <p:spPr bwMode="auto">
            <a:xfrm>
              <a:off x="2466" y="3265"/>
              <a:ext cx="432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0066FF"/>
                  </a:solidFill>
                </a:rPr>
                <a:t>1</a:t>
              </a:r>
            </a:p>
          </p:txBody>
        </p:sp>
        <p:sp>
          <p:nvSpPr>
            <p:cNvPr id="53440" name="Rectangle 191"/>
            <p:cNvSpPr>
              <a:spLocks noChangeAspect="1" noChangeArrowheads="1"/>
            </p:cNvSpPr>
            <p:nvPr/>
          </p:nvSpPr>
          <p:spPr bwMode="auto">
            <a:xfrm>
              <a:off x="3375" y="3133"/>
              <a:ext cx="519" cy="13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SID_MONAT</a:t>
              </a:r>
            </a:p>
          </p:txBody>
        </p:sp>
        <p:sp>
          <p:nvSpPr>
            <p:cNvPr id="53441" name="Rectangle 192"/>
            <p:cNvSpPr>
              <a:spLocks noChangeAspect="1" noChangeArrowheads="1"/>
            </p:cNvSpPr>
            <p:nvPr/>
          </p:nvSpPr>
          <p:spPr bwMode="auto">
            <a:xfrm>
              <a:off x="2466" y="3133"/>
              <a:ext cx="432" cy="1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DIM_ID_Z</a:t>
              </a:r>
            </a:p>
          </p:txBody>
        </p:sp>
        <p:sp>
          <p:nvSpPr>
            <p:cNvPr id="53442" name="Line 193"/>
            <p:cNvSpPr>
              <a:spLocks noChangeAspect="1" noChangeShapeType="1"/>
            </p:cNvSpPr>
            <p:nvPr/>
          </p:nvSpPr>
          <p:spPr bwMode="auto">
            <a:xfrm>
              <a:off x="2898" y="3133"/>
              <a:ext cx="0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43" name="Line 194"/>
            <p:cNvSpPr>
              <a:spLocks noChangeAspect="1" noChangeShapeType="1"/>
            </p:cNvSpPr>
            <p:nvPr/>
          </p:nvSpPr>
          <p:spPr bwMode="auto">
            <a:xfrm>
              <a:off x="3375" y="3133"/>
              <a:ext cx="0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44" name="Line 195"/>
            <p:cNvSpPr>
              <a:spLocks noChangeAspect="1" noChangeShapeType="1"/>
            </p:cNvSpPr>
            <p:nvPr/>
          </p:nvSpPr>
          <p:spPr bwMode="auto">
            <a:xfrm>
              <a:off x="2466" y="3133"/>
              <a:ext cx="0" cy="25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45" name="Line 196"/>
            <p:cNvSpPr>
              <a:spLocks noChangeAspect="1" noChangeShapeType="1"/>
            </p:cNvSpPr>
            <p:nvPr/>
          </p:nvSpPr>
          <p:spPr bwMode="auto">
            <a:xfrm>
              <a:off x="2466" y="3133"/>
              <a:ext cx="142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46" name="Line 197"/>
            <p:cNvSpPr>
              <a:spLocks noChangeAspect="1" noChangeShapeType="1"/>
            </p:cNvSpPr>
            <p:nvPr/>
          </p:nvSpPr>
          <p:spPr bwMode="auto">
            <a:xfrm>
              <a:off x="3894" y="3133"/>
              <a:ext cx="0" cy="25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47" name="Line 198"/>
            <p:cNvSpPr>
              <a:spLocks noChangeAspect="1" noChangeShapeType="1"/>
            </p:cNvSpPr>
            <p:nvPr/>
          </p:nvSpPr>
          <p:spPr bwMode="auto">
            <a:xfrm>
              <a:off x="2466" y="3386"/>
              <a:ext cx="142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48" name="Line 199"/>
            <p:cNvSpPr>
              <a:spLocks noChangeAspect="1" noChangeShapeType="1"/>
            </p:cNvSpPr>
            <p:nvPr/>
          </p:nvSpPr>
          <p:spPr bwMode="auto">
            <a:xfrm>
              <a:off x="2466" y="3265"/>
              <a:ext cx="142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49" name="Line 200"/>
            <p:cNvSpPr>
              <a:spLocks noChangeAspect="1" noChangeShapeType="1"/>
            </p:cNvSpPr>
            <p:nvPr/>
          </p:nvSpPr>
          <p:spPr bwMode="auto">
            <a:xfrm>
              <a:off x="2898" y="3265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50" name="Line 201"/>
            <p:cNvSpPr>
              <a:spLocks noChangeAspect="1" noChangeShapeType="1"/>
            </p:cNvSpPr>
            <p:nvPr/>
          </p:nvSpPr>
          <p:spPr bwMode="auto">
            <a:xfrm>
              <a:off x="3375" y="3265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51" name="Rectangle 202"/>
            <p:cNvSpPr>
              <a:spLocks noChangeAspect="1" noChangeArrowheads="1"/>
            </p:cNvSpPr>
            <p:nvPr/>
          </p:nvSpPr>
          <p:spPr bwMode="auto">
            <a:xfrm>
              <a:off x="2076" y="3678"/>
              <a:ext cx="451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19.12.2002</a:t>
              </a:r>
            </a:p>
          </p:txBody>
        </p:sp>
        <p:sp>
          <p:nvSpPr>
            <p:cNvPr id="53452" name="Rectangle 203"/>
            <p:cNvSpPr>
              <a:spLocks noChangeAspect="1" noChangeArrowheads="1"/>
            </p:cNvSpPr>
            <p:nvPr/>
          </p:nvSpPr>
          <p:spPr bwMode="auto">
            <a:xfrm>
              <a:off x="2076" y="3547"/>
              <a:ext cx="451" cy="1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TAG_ID</a:t>
              </a:r>
            </a:p>
          </p:txBody>
        </p:sp>
        <p:sp>
          <p:nvSpPr>
            <p:cNvPr id="53453" name="Rectangle 204"/>
            <p:cNvSpPr>
              <a:spLocks noChangeAspect="1" noChangeArrowheads="1"/>
            </p:cNvSpPr>
            <p:nvPr/>
          </p:nvSpPr>
          <p:spPr bwMode="auto">
            <a:xfrm>
              <a:off x="2527" y="3678"/>
              <a:ext cx="445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20,021,219</a:t>
              </a:r>
            </a:p>
          </p:txBody>
        </p:sp>
        <p:sp>
          <p:nvSpPr>
            <p:cNvPr id="53454" name="Rectangle 205"/>
            <p:cNvSpPr>
              <a:spLocks noChangeAspect="1" noChangeArrowheads="1"/>
            </p:cNvSpPr>
            <p:nvPr/>
          </p:nvSpPr>
          <p:spPr bwMode="auto">
            <a:xfrm>
              <a:off x="2527" y="3547"/>
              <a:ext cx="445" cy="1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SID_TAG</a:t>
              </a:r>
            </a:p>
          </p:txBody>
        </p:sp>
        <p:sp>
          <p:nvSpPr>
            <p:cNvPr id="53455" name="Line 206"/>
            <p:cNvSpPr>
              <a:spLocks noChangeAspect="1" noChangeShapeType="1"/>
            </p:cNvSpPr>
            <p:nvPr/>
          </p:nvSpPr>
          <p:spPr bwMode="auto">
            <a:xfrm>
              <a:off x="2527" y="3547"/>
              <a:ext cx="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56" name="Line 207"/>
            <p:cNvSpPr>
              <a:spLocks noChangeAspect="1" noChangeShapeType="1"/>
            </p:cNvSpPr>
            <p:nvPr/>
          </p:nvSpPr>
          <p:spPr bwMode="auto">
            <a:xfrm>
              <a:off x="2076" y="3547"/>
              <a:ext cx="8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57" name="Line 208"/>
            <p:cNvSpPr>
              <a:spLocks noChangeAspect="1" noChangeShapeType="1"/>
            </p:cNvSpPr>
            <p:nvPr/>
          </p:nvSpPr>
          <p:spPr bwMode="auto">
            <a:xfrm>
              <a:off x="2076" y="3547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58" name="Line 209"/>
            <p:cNvSpPr>
              <a:spLocks noChangeAspect="1" noChangeShapeType="1"/>
            </p:cNvSpPr>
            <p:nvPr/>
          </p:nvSpPr>
          <p:spPr bwMode="auto">
            <a:xfrm>
              <a:off x="2972" y="3547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59" name="Line 210"/>
            <p:cNvSpPr>
              <a:spLocks noChangeAspect="1" noChangeShapeType="1"/>
            </p:cNvSpPr>
            <p:nvPr/>
          </p:nvSpPr>
          <p:spPr bwMode="auto">
            <a:xfrm>
              <a:off x="2076" y="3799"/>
              <a:ext cx="8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60" name="Line 211"/>
            <p:cNvSpPr>
              <a:spLocks noChangeAspect="1" noChangeShapeType="1"/>
            </p:cNvSpPr>
            <p:nvPr/>
          </p:nvSpPr>
          <p:spPr bwMode="auto">
            <a:xfrm>
              <a:off x="2076" y="3678"/>
              <a:ext cx="89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61" name="Line 212"/>
            <p:cNvSpPr>
              <a:spLocks noChangeAspect="1" noChangeShapeType="1"/>
            </p:cNvSpPr>
            <p:nvPr/>
          </p:nvSpPr>
          <p:spPr bwMode="auto">
            <a:xfrm>
              <a:off x="2527" y="3678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62" name="Rectangle 213"/>
            <p:cNvSpPr>
              <a:spLocks noChangeAspect="1" noChangeArrowheads="1"/>
            </p:cNvSpPr>
            <p:nvPr/>
          </p:nvSpPr>
          <p:spPr bwMode="auto">
            <a:xfrm>
              <a:off x="3060" y="3677"/>
              <a:ext cx="533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12.2002</a:t>
              </a:r>
            </a:p>
          </p:txBody>
        </p:sp>
        <p:sp>
          <p:nvSpPr>
            <p:cNvPr id="53463" name="Rectangle 214"/>
            <p:cNvSpPr>
              <a:spLocks noChangeAspect="1" noChangeArrowheads="1"/>
            </p:cNvSpPr>
            <p:nvPr/>
          </p:nvSpPr>
          <p:spPr bwMode="auto">
            <a:xfrm>
              <a:off x="3060" y="3546"/>
              <a:ext cx="533" cy="1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MONAT_ID</a:t>
              </a:r>
            </a:p>
          </p:txBody>
        </p:sp>
        <p:sp>
          <p:nvSpPr>
            <p:cNvPr id="53464" name="Rectangle 215"/>
            <p:cNvSpPr>
              <a:spLocks noChangeAspect="1" noChangeArrowheads="1"/>
            </p:cNvSpPr>
            <p:nvPr/>
          </p:nvSpPr>
          <p:spPr bwMode="auto">
            <a:xfrm>
              <a:off x="3593" y="3677"/>
              <a:ext cx="520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18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>
                  <a:solidFill>
                    <a:srgbClr val="FF0000"/>
                  </a:solidFill>
                </a:rPr>
                <a:t>200,212</a:t>
              </a:r>
            </a:p>
          </p:txBody>
        </p:sp>
        <p:sp>
          <p:nvSpPr>
            <p:cNvPr id="53465" name="Rectangle 216"/>
            <p:cNvSpPr>
              <a:spLocks noChangeAspect="1" noChangeArrowheads="1"/>
            </p:cNvSpPr>
            <p:nvPr/>
          </p:nvSpPr>
          <p:spPr bwMode="auto">
            <a:xfrm>
              <a:off x="3593" y="3546"/>
              <a:ext cx="520" cy="13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18000" rIns="36000" bIns="360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SID_MONAT</a:t>
              </a:r>
            </a:p>
          </p:txBody>
        </p:sp>
        <p:sp>
          <p:nvSpPr>
            <p:cNvPr id="53466" name="Line 217"/>
            <p:cNvSpPr>
              <a:spLocks noChangeAspect="1" noChangeShapeType="1"/>
            </p:cNvSpPr>
            <p:nvPr/>
          </p:nvSpPr>
          <p:spPr bwMode="auto">
            <a:xfrm>
              <a:off x="3593" y="3546"/>
              <a:ext cx="0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67" name="Line 218"/>
            <p:cNvSpPr>
              <a:spLocks noChangeAspect="1" noChangeShapeType="1"/>
            </p:cNvSpPr>
            <p:nvPr/>
          </p:nvSpPr>
          <p:spPr bwMode="auto">
            <a:xfrm>
              <a:off x="3060" y="3546"/>
              <a:ext cx="10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68" name="Line 219"/>
            <p:cNvSpPr>
              <a:spLocks noChangeAspect="1" noChangeShapeType="1"/>
            </p:cNvSpPr>
            <p:nvPr/>
          </p:nvSpPr>
          <p:spPr bwMode="auto">
            <a:xfrm>
              <a:off x="3060" y="3546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69" name="Line 220"/>
            <p:cNvSpPr>
              <a:spLocks noChangeAspect="1" noChangeShapeType="1"/>
            </p:cNvSpPr>
            <p:nvPr/>
          </p:nvSpPr>
          <p:spPr bwMode="auto">
            <a:xfrm>
              <a:off x="4113" y="3546"/>
              <a:ext cx="0" cy="25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70" name="Line 221"/>
            <p:cNvSpPr>
              <a:spLocks noChangeAspect="1" noChangeShapeType="1"/>
            </p:cNvSpPr>
            <p:nvPr/>
          </p:nvSpPr>
          <p:spPr bwMode="auto">
            <a:xfrm>
              <a:off x="3060" y="3798"/>
              <a:ext cx="10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71" name="Line 222"/>
            <p:cNvSpPr>
              <a:spLocks noChangeAspect="1" noChangeShapeType="1"/>
            </p:cNvSpPr>
            <p:nvPr/>
          </p:nvSpPr>
          <p:spPr bwMode="auto">
            <a:xfrm>
              <a:off x="3060" y="3677"/>
              <a:ext cx="105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72" name="Line 223"/>
            <p:cNvSpPr>
              <a:spLocks noChangeAspect="1" noChangeShapeType="1"/>
            </p:cNvSpPr>
            <p:nvPr/>
          </p:nvSpPr>
          <p:spPr bwMode="auto">
            <a:xfrm>
              <a:off x="3593" y="3677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0" rIns="36000" bIns="0" anchor="ctr" anchorCtr="1"/>
            <a:lstStyle/>
            <a:p>
              <a:endParaRPr lang="en-US"/>
            </a:p>
          </p:txBody>
        </p:sp>
        <p:sp>
          <p:nvSpPr>
            <p:cNvPr id="53473" name="Text Box 224"/>
            <p:cNvSpPr txBox="1">
              <a:spLocks noChangeAspect="1" noChangeArrowheads="1"/>
            </p:cNvSpPr>
            <p:nvPr/>
          </p:nvSpPr>
          <p:spPr bwMode="auto">
            <a:xfrm>
              <a:off x="2013" y="3416"/>
              <a:ext cx="7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SID-Tabelle</a:t>
              </a:r>
            </a:p>
          </p:txBody>
        </p:sp>
        <p:sp>
          <p:nvSpPr>
            <p:cNvPr id="53474" name="Text Box 225"/>
            <p:cNvSpPr txBox="1">
              <a:spLocks noChangeAspect="1" noChangeArrowheads="1"/>
            </p:cNvSpPr>
            <p:nvPr/>
          </p:nvSpPr>
          <p:spPr bwMode="auto">
            <a:xfrm>
              <a:off x="3000" y="3412"/>
              <a:ext cx="79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SID-Tabelle</a:t>
              </a:r>
            </a:p>
          </p:txBody>
        </p:sp>
        <p:sp>
          <p:nvSpPr>
            <p:cNvPr id="53475" name="Rectangle 226"/>
            <p:cNvSpPr>
              <a:spLocks noChangeAspect="1" noChangeArrowheads="1"/>
            </p:cNvSpPr>
            <p:nvPr/>
          </p:nvSpPr>
          <p:spPr bwMode="auto">
            <a:xfrm>
              <a:off x="1722" y="2874"/>
              <a:ext cx="100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de-DE" sz="1400" b="1" i="1">
                  <a:solidFill>
                    <a:srgbClr val="FF0000"/>
                  </a:solidFill>
                </a:rPr>
                <a:t>Zeitdimension</a:t>
              </a:r>
            </a:p>
          </p:txBody>
        </p:sp>
        <p:sp>
          <p:nvSpPr>
            <p:cNvPr id="53476" name="Text Box 227"/>
            <p:cNvSpPr txBox="1">
              <a:spLocks noChangeAspect="1" noChangeArrowheads="1"/>
            </p:cNvSpPr>
            <p:nvPr/>
          </p:nvSpPr>
          <p:spPr bwMode="auto">
            <a:xfrm>
              <a:off x="2403" y="2992"/>
              <a:ext cx="1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b="1">
                  <a:solidFill>
                    <a:srgbClr val="000000"/>
                  </a:solidFill>
                </a:rPr>
                <a:t>Zeitdimensionstabelle</a:t>
              </a:r>
            </a:p>
          </p:txBody>
        </p:sp>
        <p:sp>
          <p:nvSpPr>
            <p:cNvPr id="53477" name="Text Box 228"/>
            <p:cNvSpPr txBox="1">
              <a:spLocks noChangeAspect="1" noChangeArrowheads="1"/>
            </p:cNvSpPr>
            <p:nvPr/>
          </p:nvSpPr>
          <p:spPr bwMode="auto">
            <a:xfrm>
              <a:off x="4496" y="3379"/>
              <a:ext cx="1093" cy="8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18000">
              <a:spAutoFit/>
            </a:bodyPr>
            <a:lstStyle>
              <a:lvl1pPr eaLnBrk="0" hangingPunct="0">
                <a:tabLst>
                  <a:tab pos="444500" algn="l"/>
                  <a:tab pos="571500" algn="l"/>
                  <a:tab pos="673100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tabLst>
                  <a:tab pos="444500" algn="l"/>
                  <a:tab pos="571500" algn="l"/>
                  <a:tab pos="673100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444500" algn="l"/>
                  <a:tab pos="571500" algn="l"/>
                  <a:tab pos="673100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444500" algn="l"/>
                  <a:tab pos="571500" algn="l"/>
                  <a:tab pos="673100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444500" algn="l"/>
                  <a:tab pos="571500" algn="l"/>
                  <a:tab pos="673100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44500" algn="l"/>
                  <a:tab pos="571500" algn="l"/>
                  <a:tab pos="673100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44500" algn="l"/>
                  <a:tab pos="571500" algn="l"/>
                  <a:tab pos="673100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44500" algn="l"/>
                  <a:tab pos="571500" algn="l"/>
                  <a:tab pos="673100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44500" algn="l"/>
                  <a:tab pos="571500" algn="l"/>
                  <a:tab pos="673100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de-DE" sz="1000" b="1">
                  <a:solidFill>
                    <a:schemeClr val="tx1"/>
                  </a:solidFill>
                </a:rPr>
                <a:t>K	</a:t>
              </a:r>
              <a:r>
                <a:rPr lang="de-DE" sz="1000">
                  <a:solidFill>
                    <a:schemeClr val="tx1"/>
                  </a:solidFill>
                </a:rPr>
                <a:t>KUNDE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de-DE" sz="1000" b="1">
                  <a:solidFill>
                    <a:schemeClr val="tx1"/>
                  </a:solidFill>
                </a:rPr>
                <a:t>M	</a:t>
              </a:r>
              <a:r>
                <a:rPr lang="de-DE" sz="1000">
                  <a:solidFill>
                    <a:schemeClr val="tx1"/>
                  </a:solidFill>
                </a:rPr>
                <a:t>MATERIAL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de-DE" sz="1000" b="1">
                  <a:solidFill>
                    <a:schemeClr val="tx1"/>
                  </a:solidFill>
                </a:rPr>
                <a:t>MGR	</a:t>
              </a:r>
              <a:r>
                <a:rPr lang="de-DE" sz="1000">
                  <a:solidFill>
                    <a:schemeClr val="tx1"/>
                  </a:solidFill>
                </a:rPr>
                <a:t>MATERIALGRUPPE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de-DE" sz="1000" b="1">
                  <a:solidFill>
                    <a:schemeClr val="tx1"/>
                  </a:solidFill>
                </a:rPr>
                <a:t>R	</a:t>
              </a:r>
              <a:r>
                <a:rPr lang="de-DE" sz="1000">
                  <a:solidFill>
                    <a:schemeClr val="tx1"/>
                  </a:solidFill>
                </a:rPr>
                <a:t>REGION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de-DE" sz="1000" b="1">
                  <a:solidFill>
                    <a:schemeClr val="tx1"/>
                  </a:solidFill>
                </a:rPr>
                <a:t>SID</a:t>
              </a:r>
              <a:r>
                <a:rPr lang="de-DE" sz="1000">
                  <a:solidFill>
                    <a:schemeClr val="tx1"/>
                  </a:solidFill>
                </a:rPr>
                <a:t>	Surrogat-ID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de-DE" sz="1000" b="1">
                  <a:solidFill>
                    <a:schemeClr val="tx1"/>
                  </a:solidFill>
                </a:rPr>
                <a:t>DIM</a:t>
              </a:r>
              <a:r>
                <a:rPr lang="de-DE" sz="1000">
                  <a:solidFill>
                    <a:schemeClr val="tx1"/>
                  </a:solidFill>
                </a:rPr>
                <a:t>	Dimension</a:t>
              </a:r>
            </a:p>
          </p:txBody>
        </p:sp>
        <p:sp>
          <p:nvSpPr>
            <p:cNvPr id="53478" name="Rectangle 229"/>
            <p:cNvSpPr>
              <a:spLocks noChangeAspect="1" noChangeArrowheads="1"/>
            </p:cNvSpPr>
            <p:nvPr/>
          </p:nvSpPr>
          <p:spPr bwMode="auto">
            <a:xfrm>
              <a:off x="2320" y="4080"/>
              <a:ext cx="302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46800" rIns="36000" bIns="468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H-1</a:t>
              </a:r>
            </a:p>
          </p:txBody>
        </p:sp>
        <p:sp>
          <p:nvSpPr>
            <p:cNvPr id="53479" name="Rectangle 230"/>
            <p:cNvSpPr>
              <a:spLocks noChangeAspect="1" noChangeArrowheads="1"/>
            </p:cNvSpPr>
            <p:nvPr/>
          </p:nvSpPr>
          <p:spPr bwMode="auto">
            <a:xfrm>
              <a:off x="2019" y="4080"/>
              <a:ext cx="301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46800" rIns="36000" bIns="468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M-11</a:t>
              </a:r>
            </a:p>
          </p:txBody>
        </p:sp>
        <p:sp>
          <p:nvSpPr>
            <p:cNvPr id="53480" name="Rectangle 231"/>
            <p:cNvSpPr>
              <a:spLocks noChangeAspect="1" noChangeArrowheads="1"/>
            </p:cNvSpPr>
            <p:nvPr/>
          </p:nvSpPr>
          <p:spPr bwMode="auto">
            <a:xfrm>
              <a:off x="3757" y="4080"/>
              <a:ext cx="351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46800" rIns="36000" bIns="468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50.000</a:t>
              </a:r>
            </a:p>
          </p:txBody>
        </p:sp>
        <p:sp>
          <p:nvSpPr>
            <p:cNvPr id="53481" name="Rectangle 232"/>
            <p:cNvSpPr>
              <a:spLocks noChangeAspect="1" noChangeArrowheads="1"/>
            </p:cNvSpPr>
            <p:nvPr/>
          </p:nvSpPr>
          <p:spPr bwMode="auto">
            <a:xfrm>
              <a:off x="2923" y="4080"/>
              <a:ext cx="483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46800" rIns="36000" bIns="468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19.12.2002</a:t>
              </a:r>
            </a:p>
          </p:txBody>
        </p:sp>
        <p:sp>
          <p:nvSpPr>
            <p:cNvPr id="53482" name="Rectangle 233"/>
            <p:cNvSpPr>
              <a:spLocks noChangeAspect="1" noChangeArrowheads="1"/>
            </p:cNvSpPr>
            <p:nvPr/>
          </p:nvSpPr>
          <p:spPr bwMode="auto">
            <a:xfrm>
              <a:off x="2622" y="4080"/>
              <a:ext cx="301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46800" rIns="36000" bIns="468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R-1</a:t>
              </a:r>
            </a:p>
          </p:txBody>
        </p:sp>
        <p:sp>
          <p:nvSpPr>
            <p:cNvPr id="53483" name="Rectangle 234"/>
            <p:cNvSpPr>
              <a:spLocks noChangeAspect="1" noChangeArrowheads="1"/>
            </p:cNvSpPr>
            <p:nvPr/>
          </p:nvSpPr>
          <p:spPr bwMode="auto">
            <a:xfrm>
              <a:off x="3406" y="4080"/>
              <a:ext cx="351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46800" rIns="36000" bIns="468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12.2002</a:t>
              </a:r>
            </a:p>
          </p:txBody>
        </p:sp>
        <p:sp>
          <p:nvSpPr>
            <p:cNvPr id="53484" name="Rectangle 235"/>
            <p:cNvSpPr>
              <a:spLocks noChangeAspect="1" noChangeArrowheads="1"/>
            </p:cNvSpPr>
            <p:nvPr/>
          </p:nvSpPr>
          <p:spPr bwMode="auto">
            <a:xfrm>
              <a:off x="4108" y="4080"/>
              <a:ext cx="263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46800" rIns="36000" bIns="468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100</a:t>
              </a:r>
            </a:p>
          </p:txBody>
        </p:sp>
        <p:sp>
          <p:nvSpPr>
            <p:cNvPr id="53485" name="Rectangle 236"/>
            <p:cNvSpPr>
              <a:spLocks noChangeAspect="1" noChangeArrowheads="1"/>
            </p:cNvSpPr>
            <p:nvPr/>
          </p:nvSpPr>
          <p:spPr bwMode="auto">
            <a:xfrm>
              <a:off x="1700" y="4080"/>
              <a:ext cx="319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36000" tIns="46800" rIns="36000" bIns="46800" anchor="ctr" anchorCtr="1"/>
            <a:lstStyle/>
            <a:p>
              <a:pPr>
                <a:spcBef>
                  <a:spcPct val="20000"/>
                </a:spcBef>
                <a:buFont typeface="Wingdings" charset="0"/>
                <a:buChar char="§"/>
              </a:pPr>
              <a:r>
                <a:rPr lang="en-GB" sz="600"/>
                <a:t>K100</a:t>
              </a:r>
            </a:p>
          </p:txBody>
        </p:sp>
        <p:sp>
          <p:nvSpPr>
            <p:cNvPr id="53486" name="Line 237"/>
            <p:cNvSpPr>
              <a:spLocks noChangeAspect="1" noChangeShapeType="1"/>
            </p:cNvSpPr>
            <p:nvPr/>
          </p:nvSpPr>
          <p:spPr bwMode="auto">
            <a:xfrm>
              <a:off x="1700" y="4080"/>
              <a:ext cx="26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87" name="Line 238"/>
            <p:cNvSpPr>
              <a:spLocks noChangeAspect="1" noChangeShapeType="1"/>
            </p:cNvSpPr>
            <p:nvPr/>
          </p:nvSpPr>
          <p:spPr bwMode="auto">
            <a:xfrm>
              <a:off x="1700" y="4240"/>
              <a:ext cx="26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88" name="Line 239"/>
            <p:cNvSpPr>
              <a:spLocks noChangeAspect="1" noChangeShapeType="1"/>
            </p:cNvSpPr>
            <p:nvPr/>
          </p:nvSpPr>
          <p:spPr bwMode="auto">
            <a:xfrm>
              <a:off x="1700" y="4080"/>
              <a:ext cx="0" cy="1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89" name="Line 240"/>
            <p:cNvSpPr>
              <a:spLocks noChangeAspect="1" noChangeShapeType="1"/>
            </p:cNvSpPr>
            <p:nvPr/>
          </p:nvSpPr>
          <p:spPr bwMode="auto">
            <a:xfrm>
              <a:off x="4371" y="4080"/>
              <a:ext cx="0" cy="1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0" name="Line 241"/>
            <p:cNvSpPr>
              <a:spLocks noChangeAspect="1" noChangeShapeType="1"/>
            </p:cNvSpPr>
            <p:nvPr/>
          </p:nvSpPr>
          <p:spPr bwMode="auto">
            <a:xfrm>
              <a:off x="2019" y="4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1" name="Line 242"/>
            <p:cNvSpPr>
              <a:spLocks noChangeAspect="1" noChangeShapeType="1"/>
            </p:cNvSpPr>
            <p:nvPr/>
          </p:nvSpPr>
          <p:spPr bwMode="auto">
            <a:xfrm>
              <a:off x="3757" y="4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2" name="Line 243"/>
            <p:cNvSpPr>
              <a:spLocks noChangeAspect="1" noChangeShapeType="1"/>
            </p:cNvSpPr>
            <p:nvPr/>
          </p:nvSpPr>
          <p:spPr bwMode="auto">
            <a:xfrm>
              <a:off x="2923" y="4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3" name="Line 244"/>
            <p:cNvSpPr>
              <a:spLocks noChangeAspect="1" noChangeShapeType="1"/>
            </p:cNvSpPr>
            <p:nvPr/>
          </p:nvSpPr>
          <p:spPr bwMode="auto">
            <a:xfrm>
              <a:off x="3406" y="4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4" name="Line 245"/>
            <p:cNvSpPr>
              <a:spLocks noChangeAspect="1" noChangeShapeType="1"/>
            </p:cNvSpPr>
            <p:nvPr/>
          </p:nvSpPr>
          <p:spPr bwMode="auto">
            <a:xfrm>
              <a:off x="4108" y="4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5" name="Line 246"/>
            <p:cNvSpPr>
              <a:spLocks noChangeAspect="1" noChangeShapeType="1"/>
            </p:cNvSpPr>
            <p:nvPr/>
          </p:nvSpPr>
          <p:spPr bwMode="auto">
            <a:xfrm>
              <a:off x="2320" y="4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6" name="Line 247"/>
            <p:cNvSpPr>
              <a:spLocks noChangeAspect="1" noChangeShapeType="1"/>
            </p:cNvSpPr>
            <p:nvPr/>
          </p:nvSpPr>
          <p:spPr bwMode="auto">
            <a:xfrm>
              <a:off x="2622" y="4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97" name="Text Box 248"/>
            <p:cNvSpPr txBox="1">
              <a:spLocks noChangeAspect="1" noChangeArrowheads="1"/>
            </p:cNvSpPr>
            <p:nvPr/>
          </p:nvSpPr>
          <p:spPr bwMode="auto">
            <a:xfrm>
              <a:off x="929" y="4049"/>
              <a:ext cx="14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GB" sz="1200" b="1">
                  <a:solidFill>
                    <a:srgbClr val="000000"/>
                  </a:solidFill>
                </a:rPr>
                <a:t>OLTP-Be-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GB" sz="1200" b="1">
                  <a:solidFill>
                    <a:srgbClr val="000000"/>
                  </a:solidFill>
                </a:rPr>
                <a:t>wegungsdaten</a:t>
              </a:r>
              <a:endParaRPr lang="de-DE" sz="1200" b="1">
                <a:solidFill>
                  <a:srgbClr val="000000"/>
                </a:solidFill>
              </a:endParaRPr>
            </a:p>
          </p:txBody>
        </p:sp>
        <p:sp>
          <p:nvSpPr>
            <p:cNvPr id="53498" name="Line 249"/>
            <p:cNvSpPr>
              <a:spLocks noChangeAspect="1" noChangeShapeType="1"/>
            </p:cNvSpPr>
            <p:nvPr/>
          </p:nvSpPr>
          <p:spPr bwMode="auto">
            <a:xfrm>
              <a:off x="3036" y="388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3" name="Rectangle 250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InfoCube (erw. Star-Schema) III</a:t>
            </a:r>
          </a:p>
        </p:txBody>
      </p:sp>
      <p:pic>
        <p:nvPicPr>
          <p:cNvPr id="54275" name="Picture 3" descr="SternSchema_erweitert_Stammdatenverwendung_Cubeübergreif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268413"/>
            <a:ext cx="77438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47625"/>
            <a:ext cx="6778625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Vergleich zwischen DSO und InfoCube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23850" y="1196975"/>
            <a:ext cx="8496300" cy="4872038"/>
            <a:chOff x="204" y="951"/>
            <a:chExt cx="5352" cy="3069"/>
          </a:xfrm>
        </p:grpSpPr>
        <p:sp>
          <p:nvSpPr>
            <p:cNvPr id="541700" name="Rectangle 4"/>
            <p:cNvSpPr>
              <a:spLocks noChangeArrowheads="1"/>
            </p:cNvSpPr>
            <p:nvPr/>
          </p:nvSpPr>
          <p:spPr bwMode="auto">
            <a:xfrm>
              <a:off x="249" y="3582"/>
              <a:ext cx="5262" cy="392"/>
            </a:xfrm>
            <a:prstGeom prst="rect">
              <a:avLst/>
            </a:prstGeom>
            <a:gradFill rotWithShape="1">
              <a:gsLst>
                <a:gs pos="0">
                  <a:srgbClr val="C0C2C3"/>
                </a:gs>
                <a:gs pos="50000">
                  <a:schemeClr val="bg1"/>
                </a:gs>
                <a:gs pos="100000">
                  <a:srgbClr val="C0C2C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pPr defTabSz="762000">
                <a:lnSpc>
                  <a:spcPct val="120000"/>
                </a:lnSpc>
                <a:spcBef>
                  <a:spcPct val="0"/>
                </a:spcBef>
                <a:buSzPct val="77000"/>
                <a:defRPr/>
              </a:pPr>
              <a:r>
                <a:rPr lang="de-DE" sz="1800" b="1">
                  <a:ea typeface="+mn-ea"/>
                  <a:cs typeface="Arial" charset="0"/>
                </a:rPr>
                <a:t>Reporting</a:t>
              </a:r>
            </a:p>
          </p:txBody>
        </p:sp>
        <p:sp>
          <p:nvSpPr>
            <p:cNvPr id="55302" name="Text Box 5"/>
            <p:cNvSpPr txBox="1">
              <a:spLocks noChangeArrowheads="1"/>
            </p:cNvSpPr>
            <p:nvPr/>
          </p:nvSpPr>
          <p:spPr bwMode="auto">
            <a:xfrm>
              <a:off x="3138" y="3546"/>
              <a:ext cx="2418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/>
            <a:lstStyle>
              <a:lvl1pPr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Niedrige Datengranularität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(Multidimensionales Reporting)</a:t>
              </a:r>
            </a:p>
          </p:txBody>
        </p:sp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204" y="3521"/>
              <a:ext cx="2418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/>
            <a:lstStyle>
              <a:lvl1pPr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Hohe Datengranularität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(Flaches Reporting)</a:t>
              </a:r>
            </a:p>
          </p:txBody>
        </p:sp>
        <p:sp>
          <p:nvSpPr>
            <p:cNvPr id="541703" name="Rectangle 7"/>
            <p:cNvSpPr>
              <a:spLocks noChangeArrowheads="1"/>
            </p:cNvSpPr>
            <p:nvPr/>
          </p:nvSpPr>
          <p:spPr bwMode="auto">
            <a:xfrm>
              <a:off x="249" y="3032"/>
              <a:ext cx="5262" cy="392"/>
            </a:xfrm>
            <a:prstGeom prst="rect">
              <a:avLst/>
            </a:prstGeom>
            <a:gradFill rotWithShape="1">
              <a:gsLst>
                <a:gs pos="0">
                  <a:srgbClr val="C0C2C3"/>
                </a:gs>
                <a:gs pos="50000">
                  <a:schemeClr val="bg1"/>
                </a:gs>
                <a:gs pos="100000">
                  <a:srgbClr val="C0C2C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pPr defTabSz="762000">
                <a:lnSpc>
                  <a:spcPct val="120000"/>
                </a:lnSpc>
                <a:spcBef>
                  <a:spcPct val="0"/>
                </a:spcBef>
                <a:buSzPct val="77000"/>
                <a:defRPr/>
              </a:pPr>
              <a:r>
                <a:rPr lang="de-DE" sz="1800" b="1">
                  <a:ea typeface="+mn-ea"/>
                  <a:cs typeface="Arial" charset="0"/>
                </a:rPr>
                <a:t>Architektur</a:t>
              </a:r>
            </a:p>
          </p:txBody>
        </p:sp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3138" y="2978"/>
              <a:ext cx="2418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/>
            <a:lstStyle>
              <a:lvl1pPr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Star Schema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denormalisiert</a:t>
              </a:r>
            </a:p>
          </p:txBody>
        </p:sp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204" y="2984"/>
              <a:ext cx="2418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/>
            <a:lstStyle>
              <a:lvl1pPr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Relationale DB-Tabelle,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normalisiert</a:t>
              </a:r>
            </a:p>
          </p:txBody>
        </p:sp>
        <p:sp>
          <p:nvSpPr>
            <p:cNvPr id="541706" name="Rectangle 10"/>
            <p:cNvSpPr>
              <a:spLocks noChangeArrowheads="1"/>
            </p:cNvSpPr>
            <p:nvPr/>
          </p:nvSpPr>
          <p:spPr bwMode="auto">
            <a:xfrm>
              <a:off x="247" y="2482"/>
              <a:ext cx="5262" cy="392"/>
            </a:xfrm>
            <a:prstGeom prst="rect">
              <a:avLst/>
            </a:prstGeom>
            <a:gradFill rotWithShape="1">
              <a:gsLst>
                <a:gs pos="0">
                  <a:srgbClr val="C0C2C3"/>
                </a:gs>
                <a:gs pos="50000">
                  <a:schemeClr val="bg1"/>
                </a:gs>
                <a:gs pos="100000">
                  <a:srgbClr val="C0C2C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3600" tIns="46800" rIns="93600" bIns="46800" anchor="ctr"/>
            <a:lstStyle/>
            <a:p>
              <a:pPr defTabSz="762000">
                <a:lnSpc>
                  <a:spcPct val="120000"/>
                </a:lnSpc>
                <a:spcBef>
                  <a:spcPct val="0"/>
                </a:spcBef>
                <a:buSzPct val="77000"/>
                <a:defRPr/>
              </a:pPr>
              <a:r>
                <a:rPr lang="de-DE" sz="1800" b="1">
                  <a:ea typeface="+mn-ea"/>
                  <a:cs typeface="Arial" charset="0"/>
                </a:rPr>
                <a:t>Manipulation</a:t>
              </a:r>
            </a:p>
          </p:txBody>
        </p:sp>
        <p:sp>
          <p:nvSpPr>
            <p:cNvPr id="55308" name="Text Box 11"/>
            <p:cNvSpPr txBox="1">
              <a:spLocks noChangeArrowheads="1"/>
            </p:cNvSpPr>
            <p:nvPr/>
          </p:nvSpPr>
          <p:spPr bwMode="auto">
            <a:xfrm>
              <a:off x="204" y="2432"/>
              <a:ext cx="2418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/>
            <a:lstStyle>
              <a:lvl1pPr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Ändern, Hinzufügen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und Löschen</a:t>
              </a:r>
            </a:p>
          </p:txBody>
        </p:sp>
        <p:sp>
          <p:nvSpPr>
            <p:cNvPr id="55309" name="Text Box 12"/>
            <p:cNvSpPr txBox="1">
              <a:spLocks noChangeArrowheads="1"/>
            </p:cNvSpPr>
            <p:nvPr/>
          </p:nvSpPr>
          <p:spPr bwMode="auto">
            <a:xfrm>
              <a:off x="3138" y="2544"/>
              <a:ext cx="241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/>
            <a:lstStyle>
              <a:lvl1pPr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Nur Hinzufügen</a:t>
              </a:r>
            </a:p>
          </p:txBody>
        </p:sp>
        <p:sp>
          <p:nvSpPr>
            <p:cNvPr id="541711" name="Rectangle 15"/>
            <p:cNvSpPr>
              <a:spLocks noChangeArrowheads="1"/>
            </p:cNvSpPr>
            <p:nvPr/>
          </p:nvSpPr>
          <p:spPr bwMode="auto">
            <a:xfrm>
              <a:off x="1581" y="1344"/>
              <a:ext cx="2586" cy="39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C0C2C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defTabSz="762000">
                <a:lnSpc>
                  <a:spcPct val="120000"/>
                </a:lnSpc>
                <a:spcBef>
                  <a:spcPct val="0"/>
                </a:spcBef>
                <a:buSzPct val="77000"/>
                <a:defRPr/>
              </a:pPr>
              <a:r>
                <a:rPr lang="de-DE" sz="1800" b="1">
                  <a:ea typeface="+mn-ea"/>
                  <a:cs typeface="Arial" charset="0"/>
                </a:rPr>
                <a:t>Vergleich zwischen</a:t>
              </a:r>
            </a:p>
          </p:txBody>
        </p:sp>
        <p:sp>
          <p:nvSpPr>
            <p:cNvPr id="541714" name="Rectangle 18"/>
            <p:cNvSpPr>
              <a:spLocks noChangeArrowheads="1"/>
            </p:cNvSpPr>
            <p:nvPr/>
          </p:nvSpPr>
          <p:spPr bwMode="auto">
            <a:xfrm>
              <a:off x="249" y="1933"/>
              <a:ext cx="5262" cy="392"/>
            </a:xfrm>
            <a:prstGeom prst="rect">
              <a:avLst/>
            </a:prstGeom>
            <a:gradFill rotWithShape="1">
              <a:gsLst>
                <a:gs pos="0">
                  <a:srgbClr val="C0C2C3"/>
                </a:gs>
                <a:gs pos="50000">
                  <a:schemeClr val="bg1"/>
                </a:gs>
                <a:gs pos="100000">
                  <a:srgbClr val="C0C2C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 anchor="ctr"/>
            <a:lstStyle/>
            <a:p>
              <a:pPr defTabSz="762000">
                <a:lnSpc>
                  <a:spcPct val="120000"/>
                </a:lnSpc>
                <a:spcBef>
                  <a:spcPct val="0"/>
                </a:spcBef>
                <a:buSzPct val="77000"/>
                <a:defRPr/>
              </a:pPr>
              <a:r>
                <a:rPr lang="de-DE" sz="1800" b="1">
                  <a:ea typeface="+mn-ea"/>
                  <a:cs typeface="Arial" charset="0"/>
                </a:rPr>
                <a:t>Ziel</a:t>
              </a:r>
            </a:p>
          </p:txBody>
        </p:sp>
        <p:sp>
          <p:nvSpPr>
            <p:cNvPr id="55312" name="Text Box 19"/>
            <p:cNvSpPr txBox="1">
              <a:spLocks noChangeArrowheads="1"/>
            </p:cNvSpPr>
            <p:nvPr/>
          </p:nvSpPr>
          <p:spPr bwMode="auto">
            <a:xfrm>
              <a:off x="204" y="1985"/>
              <a:ext cx="241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/>
            <a:lstStyle>
              <a:lvl1pPr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Harmonisierung u. Konsolidierung</a:t>
              </a:r>
            </a:p>
          </p:txBody>
        </p:sp>
        <p:sp>
          <p:nvSpPr>
            <p:cNvPr id="55313" name="Text Box 20"/>
            <p:cNvSpPr txBox="1">
              <a:spLocks noChangeArrowheads="1"/>
            </p:cNvSpPr>
            <p:nvPr/>
          </p:nvSpPr>
          <p:spPr bwMode="auto">
            <a:xfrm>
              <a:off x="3138" y="1867"/>
              <a:ext cx="2418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/>
            <a:lstStyle>
              <a:lvl1pPr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Aggregation, optimierte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SzPct val="77000"/>
              </a:pPr>
              <a:r>
                <a:rPr lang="de-DE">
                  <a:cs typeface="Arial" charset="0"/>
                </a:rPr>
                <a:t>Query - Perfomance</a:t>
              </a:r>
            </a:p>
          </p:txBody>
        </p:sp>
        <p:sp>
          <p:nvSpPr>
            <p:cNvPr id="55314" name="Freeform 18" descr="Cube"/>
            <p:cNvSpPr>
              <a:spLocks noChangeAspect="1"/>
            </p:cNvSpPr>
            <p:nvPr/>
          </p:nvSpPr>
          <p:spPr bwMode="auto">
            <a:xfrm>
              <a:off x="4508" y="951"/>
              <a:ext cx="1003" cy="846"/>
            </a:xfrm>
            <a:custGeom>
              <a:avLst/>
              <a:gdLst>
                <a:gd name="T0" fmla="*/ 0 w 1208"/>
                <a:gd name="T1" fmla="*/ 170 h 1212"/>
                <a:gd name="T2" fmla="*/ 0 w 1208"/>
                <a:gd name="T3" fmla="*/ 709 h 1212"/>
                <a:gd name="T4" fmla="*/ 568 w 1208"/>
                <a:gd name="T5" fmla="*/ 846 h 1212"/>
                <a:gd name="T6" fmla="*/ 1003 w 1208"/>
                <a:gd name="T7" fmla="*/ 639 h 1212"/>
                <a:gd name="T8" fmla="*/ 1003 w 1208"/>
                <a:gd name="T9" fmla="*/ 123 h 1212"/>
                <a:gd name="T10" fmla="*/ 418 w 1208"/>
                <a:gd name="T11" fmla="*/ 0 h 1212"/>
                <a:gd name="T12" fmla="*/ 0 w 1208"/>
                <a:gd name="T13" fmla="*/ 170 h 12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8" h="1212">
                  <a:moveTo>
                    <a:pt x="0" y="244"/>
                  </a:moveTo>
                  <a:lnTo>
                    <a:pt x="0" y="1016"/>
                  </a:lnTo>
                  <a:lnTo>
                    <a:pt x="684" y="1212"/>
                  </a:lnTo>
                  <a:lnTo>
                    <a:pt x="1208" y="916"/>
                  </a:lnTo>
                  <a:lnTo>
                    <a:pt x="1208" y="176"/>
                  </a:lnTo>
                  <a:lnTo>
                    <a:pt x="504" y="0"/>
                  </a:lnTo>
                  <a:lnTo>
                    <a:pt x="0" y="244"/>
                  </a:lnTo>
                  <a:close/>
                </a:path>
              </a:pathLst>
            </a:custGeom>
            <a:blipFill dpi="0" rotWithShape="0">
              <a:blip r:embed="rId8"/>
              <a:srcRect/>
              <a:stretch>
                <a:fillRect/>
              </a:stretch>
            </a:blipFill>
            <a:ln w="31750" cap="flat" cmpd="sng">
              <a:solidFill>
                <a:schemeClr val="bg1">
                  <a:alpha val="36862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15" name="Group 19"/>
            <p:cNvGrpSpPr>
              <a:grpSpLocks noChangeAspect="1"/>
            </p:cNvGrpSpPr>
            <p:nvPr/>
          </p:nvGrpSpPr>
          <p:grpSpPr bwMode="auto">
            <a:xfrm>
              <a:off x="249" y="1061"/>
              <a:ext cx="1066" cy="675"/>
              <a:chOff x="1622" y="726"/>
              <a:chExt cx="868" cy="764"/>
            </a:xfrm>
          </p:grpSpPr>
          <p:sp>
            <p:nvSpPr>
              <p:cNvPr id="55316" name="Freeform 20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741" y="846"/>
                <a:ext cx="749" cy="644"/>
              </a:xfrm>
              <a:custGeom>
                <a:avLst/>
                <a:gdLst>
                  <a:gd name="T0" fmla="*/ 0 w 575"/>
                  <a:gd name="T1" fmla="*/ 0 h 651"/>
                  <a:gd name="T2" fmla="*/ 748 w 575"/>
                  <a:gd name="T3" fmla="*/ 0 h 651"/>
                  <a:gd name="T4" fmla="*/ 748 w 575"/>
                  <a:gd name="T5" fmla="*/ 520 h 651"/>
                  <a:gd name="T6" fmla="*/ 744 w 575"/>
                  <a:gd name="T7" fmla="*/ 534 h 651"/>
                  <a:gd name="T8" fmla="*/ 737 w 575"/>
                  <a:gd name="T9" fmla="*/ 547 h 651"/>
                  <a:gd name="T10" fmla="*/ 726 w 575"/>
                  <a:gd name="T11" fmla="*/ 558 h 651"/>
                  <a:gd name="T12" fmla="*/ 713 w 575"/>
                  <a:gd name="T13" fmla="*/ 568 h 651"/>
                  <a:gd name="T14" fmla="*/ 693 w 575"/>
                  <a:gd name="T15" fmla="*/ 578 h 651"/>
                  <a:gd name="T16" fmla="*/ 671 w 575"/>
                  <a:gd name="T17" fmla="*/ 590 h 651"/>
                  <a:gd name="T18" fmla="*/ 647 w 575"/>
                  <a:gd name="T19" fmla="*/ 598 h 651"/>
                  <a:gd name="T20" fmla="*/ 619 w 575"/>
                  <a:gd name="T21" fmla="*/ 607 h 651"/>
                  <a:gd name="T22" fmla="*/ 589 w 575"/>
                  <a:gd name="T23" fmla="*/ 615 h 651"/>
                  <a:gd name="T24" fmla="*/ 555 w 575"/>
                  <a:gd name="T25" fmla="*/ 622 h 651"/>
                  <a:gd name="T26" fmla="*/ 518 w 575"/>
                  <a:gd name="T27" fmla="*/ 628 h 651"/>
                  <a:gd name="T28" fmla="*/ 482 w 575"/>
                  <a:gd name="T29" fmla="*/ 634 h 651"/>
                  <a:gd name="T30" fmla="*/ 442 w 575"/>
                  <a:gd name="T31" fmla="*/ 637 h 651"/>
                  <a:gd name="T32" fmla="*/ 401 w 575"/>
                  <a:gd name="T33" fmla="*/ 642 h 651"/>
                  <a:gd name="T34" fmla="*/ 357 w 575"/>
                  <a:gd name="T35" fmla="*/ 643 h 651"/>
                  <a:gd name="T36" fmla="*/ 314 w 575"/>
                  <a:gd name="T37" fmla="*/ 643 h 651"/>
                  <a:gd name="T38" fmla="*/ 290 w 575"/>
                  <a:gd name="T39" fmla="*/ 643 h 651"/>
                  <a:gd name="T40" fmla="*/ 268 w 575"/>
                  <a:gd name="T41" fmla="*/ 643 h 651"/>
                  <a:gd name="T42" fmla="*/ 249 w 575"/>
                  <a:gd name="T43" fmla="*/ 643 h 651"/>
                  <a:gd name="T44" fmla="*/ 225 w 575"/>
                  <a:gd name="T45" fmla="*/ 642 h 651"/>
                  <a:gd name="T46" fmla="*/ 206 w 575"/>
                  <a:gd name="T47" fmla="*/ 637 h 651"/>
                  <a:gd name="T48" fmla="*/ 184 w 575"/>
                  <a:gd name="T49" fmla="*/ 637 h 651"/>
                  <a:gd name="T50" fmla="*/ 163 w 575"/>
                  <a:gd name="T51" fmla="*/ 636 h 651"/>
                  <a:gd name="T52" fmla="*/ 142 w 575"/>
                  <a:gd name="T53" fmla="*/ 633 h 651"/>
                  <a:gd name="T54" fmla="*/ 125 w 575"/>
                  <a:gd name="T55" fmla="*/ 631 h 651"/>
                  <a:gd name="T56" fmla="*/ 106 w 575"/>
                  <a:gd name="T57" fmla="*/ 625 h 651"/>
                  <a:gd name="T58" fmla="*/ 87 w 575"/>
                  <a:gd name="T59" fmla="*/ 624 h 651"/>
                  <a:gd name="T60" fmla="*/ 68 w 575"/>
                  <a:gd name="T61" fmla="*/ 619 h 651"/>
                  <a:gd name="T62" fmla="*/ 49 w 575"/>
                  <a:gd name="T63" fmla="*/ 615 h 651"/>
                  <a:gd name="T64" fmla="*/ 34 w 575"/>
                  <a:gd name="T65" fmla="*/ 612 h 651"/>
                  <a:gd name="T66" fmla="*/ 16 w 575"/>
                  <a:gd name="T67" fmla="*/ 607 h 651"/>
                  <a:gd name="T68" fmla="*/ 1 w 575"/>
                  <a:gd name="T69" fmla="*/ 601 h 651"/>
                  <a:gd name="T70" fmla="*/ 0 w 575"/>
                  <a:gd name="T71" fmla="*/ 0 h 65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75" h="651">
                    <a:moveTo>
                      <a:pt x="0" y="0"/>
                    </a:moveTo>
                    <a:lnTo>
                      <a:pt x="574" y="0"/>
                    </a:lnTo>
                    <a:lnTo>
                      <a:pt x="574" y="526"/>
                    </a:lnTo>
                    <a:lnTo>
                      <a:pt x="571" y="540"/>
                    </a:lnTo>
                    <a:lnTo>
                      <a:pt x="566" y="553"/>
                    </a:lnTo>
                    <a:lnTo>
                      <a:pt x="557" y="564"/>
                    </a:lnTo>
                    <a:lnTo>
                      <a:pt x="547" y="574"/>
                    </a:lnTo>
                    <a:lnTo>
                      <a:pt x="532" y="584"/>
                    </a:lnTo>
                    <a:lnTo>
                      <a:pt x="515" y="596"/>
                    </a:lnTo>
                    <a:lnTo>
                      <a:pt x="497" y="605"/>
                    </a:lnTo>
                    <a:lnTo>
                      <a:pt x="475" y="614"/>
                    </a:lnTo>
                    <a:lnTo>
                      <a:pt x="452" y="622"/>
                    </a:lnTo>
                    <a:lnTo>
                      <a:pt x="426" y="629"/>
                    </a:lnTo>
                    <a:lnTo>
                      <a:pt x="398" y="635"/>
                    </a:lnTo>
                    <a:lnTo>
                      <a:pt x="370" y="641"/>
                    </a:lnTo>
                    <a:lnTo>
                      <a:pt x="339" y="644"/>
                    </a:lnTo>
                    <a:lnTo>
                      <a:pt x="308" y="649"/>
                    </a:lnTo>
                    <a:lnTo>
                      <a:pt x="274" y="650"/>
                    </a:lnTo>
                    <a:lnTo>
                      <a:pt x="241" y="650"/>
                    </a:lnTo>
                    <a:lnTo>
                      <a:pt x="223" y="650"/>
                    </a:lnTo>
                    <a:lnTo>
                      <a:pt x="206" y="650"/>
                    </a:lnTo>
                    <a:lnTo>
                      <a:pt x="191" y="650"/>
                    </a:lnTo>
                    <a:lnTo>
                      <a:pt x="173" y="649"/>
                    </a:lnTo>
                    <a:lnTo>
                      <a:pt x="158" y="644"/>
                    </a:lnTo>
                    <a:lnTo>
                      <a:pt x="141" y="644"/>
                    </a:lnTo>
                    <a:lnTo>
                      <a:pt x="125" y="643"/>
                    </a:lnTo>
                    <a:lnTo>
                      <a:pt x="109" y="640"/>
                    </a:lnTo>
                    <a:lnTo>
                      <a:pt x="96" y="638"/>
                    </a:lnTo>
                    <a:lnTo>
                      <a:pt x="81" y="632"/>
                    </a:lnTo>
                    <a:lnTo>
                      <a:pt x="67" y="631"/>
                    </a:lnTo>
                    <a:lnTo>
                      <a:pt x="52" y="626"/>
                    </a:lnTo>
                    <a:lnTo>
                      <a:pt x="38" y="622"/>
                    </a:lnTo>
                    <a:lnTo>
                      <a:pt x="26" y="619"/>
                    </a:lnTo>
                    <a:lnTo>
                      <a:pt x="12" y="614"/>
                    </a:lnTo>
                    <a:lnTo>
                      <a:pt x="1" y="608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5C81AA">
                      <a:alpha val="54999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7" name="Freeform 21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622" y="846"/>
                <a:ext cx="227" cy="604"/>
              </a:xfrm>
              <a:custGeom>
                <a:avLst/>
                <a:gdLst>
                  <a:gd name="T0" fmla="*/ 219 w 90"/>
                  <a:gd name="T1" fmla="*/ 0 h 610"/>
                  <a:gd name="T2" fmla="*/ 224 w 90"/>
                  <a:gd name="T3" fmla="*/ 603 h 610"/>
                  <a:gd name="T4" fmla="*/ 174 w 90"/>
                  <a:gd name="T5" fmla="*/ 596 h 610"/>
                  <a:gd name="T6" fmla="*/ 129 w 90"/>
                  <a:gd name="T7" fmla="*/ 585 h 610"/>
                  <a:gd name="T8" fmla="*/ 93 w 90"/>
                  <a:gd name="T9" fmla="*/ 576 h 610"/>
                  <a:gd name="T10" fmla="*/ 61 w 90"/>
                  <a:gd name="T11" fmla="*/ 566 h 610"/>
                  <a:gd name="T12" fmla="*/ 33 w 90"/>
                  <a:gd name="T13" fmla="*/ 555 h 610"/>
                  <a:gd name="T14" fmla="*/ 13 w 90"/>
                  <a:gd name="T15" fmla="*/ 546 h 610"/>
                  <a:gd name="T16" fmla="*/ 3 w 90"/>
                  <a:gd name="T17" fmla="*/ 536 h 610"/>
                  <a:gd name="T18" fmla="*/ 0 w 90"/>
                  <a:gd name="T19" fmla="*/ 522 h 610"/>
                  <a:gd name="T20" fmla="*/ 0 w 90"/>
                  <a:gd name="T21" fmla="*/ 0 h 610"/>
                  <a:gd name="T22" fmla="*/ 219 w 90"/>
                  <a:gd name="T23" fmla="*/ 0 h 61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0" h="610">
                    <a:moveTo>
                      <a:pt x="87" y="0"/>
                    </a:moveTo>
                    <a:lnTo>
                      <a:pt x="89" y="609"/>
                    </a:lnTo>
                    <a:lnTo>
                      <a:pt x="69" y="602"/>
                    </a:lnTo>
                    <a:lnTo>
                      <a:pt x="51" y="591"/>
                    </a:lnTo>
                    <a:lnTo>
                      <a:pt x="37" y="582"/>
                    </a:lnTo>
                    <a:lnTo>
                      <a:pt x="24" y="572"/>
                    </a:lnTo>
                    <a:lnTo>
                      <a:pt x="13" y="561"/>
                    </a:lnTo>
                    <a:lnTo>
                      <a:pt x="5" y="551"/>
                    </a:lnTo>
                    <a:lnTo>
                      <a:pt x="1" y="541"/>
                    </a:lnTo>
                    <a:lnTo>
                      <a:pt x="0" y="527"/>
                    </a:lnTo>
                    <a:lnTo>
                      <a:pt x="0" y="0"/>
                    </a:lnTo>
                    <a:lnTo>
                      <a:pt x="87" y="0"/>
                    </a:lnTo>
                  </a:path>
                </a:pathLst>
              </a:custGeom>
              <a:gradFill rotWithShape="0">
                <a:gsLst>
                  <a:gs pos="0">
                    <a:srgbClr val="5C81AA">
                      <a:alpha val="54999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8" name="Freeform 22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622" y="726"/>
                <a:ext cx="868" cy="242"/>
              </a:xfrm>
              <a:custGeom>
                <a:avLst/>
                <a:gdLst>
                  <a:gd name="T0" fmla="*/ 477 w 666"/>
                  <a:gd name="T1" fmla="*/ 0 h 244"/>
                  <a:gd name="T2" fmla="*/ 560 w 666"/>
                  <a:gd name="T3" fmla="*/ 6 h 244"/>
                  <a:gd name="T4" fmla="*/ 640 w 666"/>
                  <a:gd name="T5" fmla="*/ 14 h 244"/>
                  <a:gd name="T6" fmla="*/ 708 w 666"/>
                  <a:gd name="T7" fmla="*/ 27 h 244"/>
                  <a:gd name="T8" fmla="*/ 766 w 666"/>
                  <a:gd name="T9" fmla="*/ 45 h 244"/>
                  <a:gd name="T10" fmla="*/ 813 w 666"/>
                  <a:gd name="T11" fmla="*/ 63 h 244"/>
                  <a:gd name="T12" fmla="*/ 847 w 666"/>
                  <a:gd name="T13" fmla="*/ 84 h 244"/>
                  <a:gd name="T14" fmla="*/ 864 w 666"/>
                  <a:gd name="T15" fmla="*/ 109 h 244"/>
                  <a:gd name="T16" fmla="*/ 864 w 666"/>
                  <a:gd name="T17" fmla="*/ 132 h 244"/>
                  <a:gd name="T18" fmla="*/ 847 w 666"/>
                  <a:gd name="T19" fmla="*/ 157 h 244"/>
                  <a:gd name="T20" fmla="*/ 813 w 666"/>
                  <a:gd name="T21" fmla="*/ 178 h 244"/>
                  <a:gd name="T22" fmla="*/ 766 w 666"/>
                  <a:gd name="T23" fmla="*/ 196 h 244"/>
                  <a:gd name="T24" fmla="*/ 708 w 666"/>
                  <a:gd name="T25" fmla="*/ 214 h 244"/>
                  <a:gd name="T26" fmla="*/ 640 w 666"/>
                  <a:gd name="T27" fmla="*/ 225 h 244"/>
                  <a:gd name="T28" fmla="*/ 560 w 666"/>
                  <a:gd name="T29" fmla="*/ 235 h 244"/>
                  <a:gd name="T30" fmla="*/ 477 w 666"/>
                  <a:gd name="T31" fmla="*/ 241 h 244"/>
                  <a:gd name="T32" fmla="*/ 390 w 666"/>
                  <a:gd name="T33" fmla="*/ 241 h 244"/>
                  <a:gd name="T34" fmla="*/ 304 w 666"/>
                  <a:gd name="T35" fmla="*/ 235 h 244"/>
                  <a:gd name="T36" fmla="*/ 225 w 666"/>
                  <a:gd name="T37" fmla="*/ 225 h 244"/>
                  <a:gd name="T38" fmla="*/ 156 w 666"/>
                  <a:gd name="T39" fmla="*/ 214 h 244"/>
                  <a:gd name="T40" fmla="*/ 98 w 666"/>
                  <a:gd name="T41" fmla="*/ 196 h 244"/>
                  <a:gd name="T42" fmla="*/ 53 w 666"/>
                  <a:gd name="T43" fmla="*/ 178 h 244"/>
                  <a:gd name="T44" fmla="*/ 18 w 666"/>
                  <a:gd name="T45" fmla="*/ 157 h 244"/>
                  <a:gd name="T46" fmla="*/ 1 w 666"/>
                  <a:gd name="T47" fmla="*/ 132 h 244"/>
                  <a:gd name="T48" fmla="*/ 1 w 666"/>
                  <a:gd name="T49" fmla="*/ 109 h 244"/>
                  <a:gd name="T50" fmla="*/ 18 w 666"/>
                  <a:gd name="T51" fmla="*/ 84 h 244"/>
                  <a:gd name="T52" fmla="*/ 53 w 666"/>
                  <a:gd name="T53" fmla="*/ 63 h 244"/>
                  <a:gd name="T54" fmla="*/ 98 w 666"/>
                  <a:gd name="T55" fmla="*/ 45 h 244"/>
                  <a:gd name="T56" fmla="*/ 156 w 666"/>
                  <a:gd name="T57" fmla="*/ 27 h 244"/>
                  <a:gd name="T58" fmla="*/ 225 w 666"/>
                  <a:gd name="T59" fmla="*/ 14 h 244"/>
                  <a:gd name="T60" fmla="*/ 304 w 666"/>
                  <a:gd name="T61" fmla="*/ 6 h 244"/>
                  <a:gd name="T62" fmla="*/ 390 w 666"/>
                  <a:gd name="T63" fmla="*/ 0 h 24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666" h="244">
                    <a:moveTo>
                      <a:pt x="333" y="0"/>
                    </a:moveTo>
                    <a:lnTo>
                      <a:pt x="366" y="0"/>
                    </a:lnTo>
                    <a:lnTo>
                      <a:pt x="399" y="1"/>
                    </a:lnTo>
                    <a:lnTo>
                      <a:pt x="430" y="6"/>
                    </a:lnTo>
                    <a:lnTo>
                      <a:pt x="461" y="9"/>
                    </a:lnTo>
                    <a:lnTo>
                      <a:pt x="491" y="14"/>
                    </a:lnTo>
                    <a:lnTo>
                      <a:pt x="517" y="22"/>
                    </a:lnTo>
                    <a:lnTo>
                      <a:pt x="543" y="27"/>
                    </a:lnTo>
                    <a:lnTo>
                      <a:pt x="568" y="35"/>
                    </a:lnTo>
                    <a:lnTo>
                      <a:pt x="588" y="45"/>
                    </a:lnTo>
                    <a:lnTo>
                      <a:pt x="606" y="55"/>
                    </a:lnTo>
                    <a:lnTo>
                      <a:pt x="624" y="64"/>
                    </a:lnTo>
                    <a:lnTo>
                      <a:pt x="638" y="75"/>
                    </a:lnTo>
                    <a:lnTo>
                      <a:pt x="650" y="85"/>
                    </a:lnTo>
                    <a:lnTo>
                      <a:pt x="657" y="98"/>
                    </a:lnTo>
                    <a:lnTo>
                      <a:pt x="663" y="110"/>
                    </a:lnTo>
                    <a:lnTo>
                      <a:pt x="665" y="122"/>
                    </a:lnTo>
                    <a:lnTo>
                      <a:pt x="663" y="133"/>
                    </a:lnTo>
                    <a:lnTo>
                      <a:pt x="657" y="145"/>
                    </a:lnTo>
                    <a:lnTo>
                      <a:pt x="650" y="158"/>
                    </a:lnTo>
                    <a:lnTo>
                      <a:pt x="638" y="168"/>
                    </a:lnTo>
                    <a:lnTo>
                      <a:pt x="624" y="179"/>
                    </a:lnTo>
                    <a:lnTo>
                      <a:pt x="606" y="191"/>
                    </a:lnTo>
                    <a:lnTo>
                      <a:pt x="588" y="198"/>
                    </a:lnTo>
                    <a:lnTo>
                      <a:pt x="568" y="208"/>
                    </a:lnTo>
                    <a:lnTo>
                      <a:pt x="543" y="216"/>
                    </a:lnTo>
                    <a:lnTo>
                      <a:pt x="517" y="223"/>
                    </a:lnTo>
                    <a:lnTo>
                      <a:pt x="491" y="227"/>
                    </a:lnTo>
                    <a:lnTo>
                      <a:pt x="461" y="233"/>
                    </a:lnTo>
                    <a:lnTo>
                      <a:pt x="430" y="237"/>
                    </a:lnTo>
                    <a:lnTo>
                      <a:pt x="399" y="240"/>
                    </a:lnTo>
                    <a:lnTo>
                      <a:pt x="366" y="243"/>
                    </a:lnTo>
                    <a:lnTo>
                      <a:pt x="333" y="243"/>
                    </a:lnTo>
                    <a:lnTo>
                      <a:pt x="299" y="243"/>
                    </a:lnTo>
                    <a:lnTo>
                      <a:pt x="267" y="240"/>
                    </a:lnTo>
                    <a:lnTo>
                      <a:pt x="233" y="237"/>
                    </a:lnTo>
                    <a:lnTo>
                      <a:pt x="202" y="233"/>
                    </a:lnTo>
                    <a:lnTo>
                      <a:pt x="173" y="227"/>
                    </a:lnTo>
                    <a:lnTo>
                      <a:pt x="146" y="223"/>
                    </a:lnTo>
                    <a:lnTo>
                      <a:pt x="120" y="216"/>
                    </a:lnTo>
                    <a:lnTo>
                      <a:pt x="96" y="208"/>
                    </a:lnTo>
                    <a:lnTo>
                      <a:pt x="75" y="198"/>
                    </a:lnTo>
                    <a:lnTo>
                      <a:pt x="55" y="191"/>
                    </a:lnTo>
                    <a:lnTo>
                      <a:pt x="41" y="179"/>
                    </a:lnTo>
                    <a:lnTo>
                      <a:pt x="26" y="168"/>
                    </a:lnTo>
                    <a:lnTo>
                      <a:pt x="14" y="158"/>
                    </a:lnTo>
                    <a:lnTo>
                      <a:pt x="7" y="145"/>
                    </a:lnTo>
                    <a:lnTo>
                      <a:pt x="1" y="133"/>
                    </a:lnTo>
                    <a:lnTo>
                      <a:pt x="0" y="122"/>
                    </a:lnTo>
                    <a:lnTo>
                      <a:pt x="1" y="110"/>
                    </a:lnTo>
                    <a:lnTo>
                      <a:pt x="7" y="98"/>
                    </a:lnTo>
                    <a:lnTo>
                      <a:pt x="14" y="85"/>
                    </a:lnTo>
                    <a:lnTo>
                      <a:pt x="26" y="75"/>
                    </a:lnTo>
                    <a:lnTo>
                      <a:pt x="41" y="64"/>
                    </a:lnTo>
                    <a:lnTo>
                      <a:pt x="55" y="55"/>
                    </a:lnTo>
                    <a:lnTo>
                      <a:pt x="75" y="45"/>
                    </a:lnTo>
                    <a:lnTo>
                      <a:pt x="96" y="35"/>
                    </a:lnTo>
                    <a:lnTo>
                      <a:pt x="120" y="27"/>
                    </a:lnTo>
                    <a:lnTo>
                      <a:pt x="146" y="22"/>
                    </a:lnTo>
                    <a:lnTo>
                      <a:pt x="173" y="14"/>
                    </a:lnTo>
                    <a:lnTo>
                      <a:pt x="202" y="9"/>
                    </a:lnTo>
                    <a:lnTo>
                      <a:pt x="233" y="6"/>
                    </a:lnTo>
                    <a:lnTo>
                      <a:pt x="267" y="1"/>
                    </a:lnTo>
                    <a:lnTo>
                      <a:pt x="299" y="0"/>
                    </a:lnTo>
                    <a:lnTo>
                      <a:pt x="333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5C81AA">
                      <a:alpha val="54999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9" name="Freeform 23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46" y="790"/>
                <a:ext cx="417" cy="114"/>
              </a:xfrm>
              <a:custGeom>
                <a:avLst/>
                <a:gdLst>
                  <a:gd name="T0" fmla="*/ 231 w 322"/>
                  <a:gd name="T1" fmla="*/ 0 h 115"/>
                  <a:gd name="T2" fmla="*/ 272 w 322"/>
                  <a:gd name="T3" fmla="*/ 1 h 115"/>
                  <a:gd name="T4" fmla="*/ 306 w 322"/>
                  <a:gd name="T5" fmla="*/ 7 h 115"/>
                  <a:gd name="T6" fmla="*/ 341 w 322"/>
                  <a:gd name="T7" fmla="*/ 12 h 115"/>
                  <a:gd name="T8" fmla="*/ 368 w 322"/>
                  <a:gd name="T9" fmla="*/ 21 h 115"/>
                  <a:gd name="T10" fmla="*/ 391 w 322"/>
                  <a:gd name="T11" fmla="*/ 29 h 115"/>
                  <a:gd name="T12" fmla="*/ 405 w 322"/>
                  <a:gd name="T13" fmla="*/ 40 h 115"/>
                  <a:gd name="T14" fmla="*/ 416 w 322"/>
                  <a:gd name="T15" fmla="*/ 51 h 115"/>
                  <a:gd name="T16" fmla="*/ 416 w 322"/>
                  <a:gd name="T17" fmla="*/ 61 h 115"/>
                  <a:gd name="T18" fmla="*/ 405 w 322"/>
                  <a:gd name="T19" fmla="*/ 72 h 115"/>
                  <a:gd name="T20" fmla="*/ 391 w 322"/>
                  <a:gd name="T21" fmla="*/ 83 h 115"/>
                  <a:gd name="T22" fmla="*/ 368 w 322"/>
                  <a:gd name="T23" fmla="*/ 92 h 115"/>
                  <a:gd name="T24" fmla="*/ 341 w 322"/>
                  <a:gd name="T25" fmla="*/ 99 h 115"/>
                  <a:gd name="T26" fmla="*/ 306 w 322"/>
                  <a:gd name="T27" fmla="*/ 106 h 115"/>
                  <a:gd name="T28" fmla="*/ 272 w 322"/>
                  <a:gd name="T29" fmla="*/ 109 h 115"/>
                  <a:gd name="T30" fmla="*/ 231 w 322"/>
                  <a:gd name="T31" fmla="*/ 113 h 115"/>
                  <a:gd name="T32" fmla="*/ 188 w 322"/>
                  <a:gd name="T33" fmla="*/ 113 h 115"/>
                  <a:gd name="T34" fmla="*/ 148 w 322"/>
                  <a:gd name="T35" fmla="*/ 109 h 115"/>
                  <a:gd name="T36" fmla="*/ 110 w 322"/>
                  <a:gd name="T37" fmla="*/ 106 h 115"/>
                  <a:gd name="T38" fmla="*/ 75 w 322"/>
                  <a:gd name="T39" fmla="*/ 99 h 115"/>
                  <a:gd name="T40" fmla="*/ 48 w 322"/>
                  <a:gd name="T41" fmla="*/ 92 h 115"/>
                  <a:gd name="T42" fmla="*/ 26 w 322"/>
                  <a:gd name="T43" fmla="*/ 83 h 115"/>
                  <a:gd name="T44" fmla="*/ 10 w 322"/>
                  <a:gd name="T45" fmla="*/ 72 h 115"/>
                  <a:gd name="T46" fmla="*/ 3 w 322"/>
                  <a:gd name="T47" fmla="*/ 61 h 115"/>
                  <a:gd name="T48" fmla="*/ 3 w 322"/>
                  <a:gd name="T49" fmla="*/ 51 h 115"/>
                  <a:gd name="T50" fmla="*/ 10 w 322"/>
                  <a:gd name="T51" fmla="*/ 40 h 115"/>
                  <a:gd name="T52" fmla="*/ 26 w 322"/>
                  <a:gd name="T53" fmla="*/ 29 h 115"/>
                  <a:gd name="T54" fmla="*/ 48 w 322"/>
                  <a:gd name="T55" fmla="*/ 21 h 115"/>
                  <a:gd name="T56" fmla="*/ 75 w 322"/>
                  <a:gd name="T57" fmla="*/ 12 h 115"/>
                  <a:gd name="T58" fmla="*/ 110 w 322"/>
                  <a:gd name="T59" fmla="*/ 7 h 115"/>
                  <a:gd name="T60" fmla="*/ 148 w 322"/>
                  <a:gd name="T61" fmla="*/ 1 h 115"/>
                  <a:gd name="T62" fmla="*/ 188 w 322"/>
                  <a:gd name="T63" fmla="*/ 0 h 11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22" h="115">
                    <a:moveTo>
                      <a:pt x="161" y="0"/>
                    </a:moveTo>
                    <a:lnTo>
                      <a:pt x="178" y="0"/>
                    </a:lnTo>
                    <a:lnTo>
                      <a:pt x="193" y="1"/>
                    </a:lnTo>
                    <a:lnTo>
                      <a:pt x="210" y="1"/>
                    </a:lnTo>
                    <a:lnTo>
                      <a:pt x="223" y="4"/>
                    </a:lnTo>
                    <a:lnTo>
                      <a:pt x="236" y="7"/>
                    </a:lnTo>
                    <a:lnTo>
                      <a:pt x="250" y="8"/>
                    </a:lnTo>
                    <a:lnTo>
                      <a:pt x="263" y="12"/>
                    </a:lnTo>
                    <a:lnTo>
                      <a:pt x="274" y="16"/>
                    </a:lnTo>
                    <a:lnTo>
                      <a:pt x="284" y="21"/>
                    </a:lnTo>
                    <a:lnTo>
                      <a:pt x="294" y="23"/>
                    </a:lnTo>
                    <a:lnTo>
                      <a:pt x="302" y="29"/>
                    </a:lnTo>
                    <a:lnTo>
                      <a:pt x="309" y="34"/>
                    </a:lnTo>
                    <a:lnTo>
                      <a:pt x="313" y="40"/>
                    </a:lnTo>
                    <a:lnTo>
                      <a:pt x="318" y="45"/>
                    </a:lnTo>
                    <a:lnTo>
                      <a:pt x="321" y="51"/>
                    </a:lnTo>
                    <a:lnTo>
                      <a:pt x="321" y="56"/>
                    </a:lnTo>
                    <a:lnTo>
                      <a:pt x="321" y="62"/>
                    </a:lnTo>
                    <a:lnTo>
                      <a:pt x="318" y="67"/>
                    </a:lnTo>
                    <a:lnTo>
                      <a:pt x="313" y="73"/>
                    </a:lnTo>
                    <a:lnTo>
                      <a:pt x="309" y="78"/>
                    </a:lnTo>
                    <a:lnTo>
                      <a:pt x="302" y="84"/>
                    </a:lnTo>
                    <a:lnTo>
                      <a:pt x="294" y="89"/>
                    </a:lnTo>
                    <a:lnTo>
                      <a:pt x="284" y="93"/>
                    </a:lnTo>
                    <a:lnTo>
                      <a:pt x="274" y="96"/>
                    </a:lnTo>
                    <a:lnTo>
                      <a:pt x="263" y="100"/>
                    </a:lnTo>
                    <a:lnTo>
                      <a:pt x="250" y="104"/>
                    </a:lnTo>
                    <a:lnTo>
                      <a:pt x="236" y="107"/>
                    </a:lnTo>
                    <a:lnTo>
                      <a:pt x="223" y="109"/>
                    </a:lnTo>
                    <a:lnTo>
                      <a:pt x="210" y="110"/>
                    </a:lnTo>
                    <a:lnTo>
                      <a:pt x="193" y="113"/>
                    </a:lnTo>
                    <a:lnTo>
                      <a:pt x="178" y="114"/>
                    </a:lnTo>
                    <a:lnTo>
                      <a:pt x="161" y="114"/>
                    </a:lnTo>
                    <a:lnTo>
                      <a:pt x="145" y="114"/>
                    </a:lnTo>
                    <a:lnTo>
                      <a:pt x="129" y="113"/>
                    </a:lnTo>
                    <a:lnTo>
                      <a:pt x="114" y="110"/>
                    </a:lnTo>
                    <a:lnTo>
                      <a:pt x="98" y="109"/>
                    </a:lnTo>
                    <a:lnTo>
                      <a:pt x="85" y="107"/>
                    </a:lnTo>
                    <a:lnTo>
                      <a:pt x="71" y="104"/>
                    </a:lnTo>
                    <a:lnTo>
                      <a:pt x="58" y="100"/>
                    </a:lnTo>
                    <a:lnTo>
                      <a:pt x="49" y="96"/>
                    </a:lnTo>
                    <a:lnTo>
                      <a:pt x="37" y="93"/>
                    </a:lnTo>
                    <a:lnTo>
                      <a:pt x="29" y="89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3"/>
                    </a:lnTo>
                    <a:lnTo>
                      <a:pt x="4" y="67"/>
                    </a:lnTo>
                    <a:lnTo>
                      <a:pt x="2" y="62"/>
                    </a:lnTo>
                    <a:lnTo>
                      <a:pt x="0" y="56"/>
                    </a:lnTo>
                    <a:lnTo>
                      <a:pt x="2" y="51"/>
                    </a:lnTo>
                    <a:lnTo>
                      <a:pt x="4" y="45"/>
                    </a:lnTo>
                    <a:lnTo>
                      <a:pt x="8" y="40"/>
                    </a:lnTo>
                    <a:lnTo>
                      <a:pt x="13" y="34"/>
                    </a:lnTo>
                    <a:lnTo>
                      <a:pt x="20" y="29"/>
                    </a:lnTo>
                    <a:lnTo>
                      <a:pt x="29" y="23"/>
                    </a:lnTo>
                    <a:lnTo>
                      <a:pt x="37" y="21"/>
                    </a:lnTo>
                    <a:lnTo>
                      <a:pt x="49" y="16"/>
                    </a:lnTo>
                    <a:lnTo>
                      <a:pt x="58" y="12"/>
                    </a:lnTo>
                    <a:lnTo>
                      <a:pt x="71" y="8"/>
                    </a:lnTo>
                    <a:lnTo>
                      <a:pt x="85" y="7"/>
                    </a:lnTo>
                    <a:lnTo>
                      <a:pt x="98" y="4"/>
                    </a:lnTo>
                    <a:lnTo>
                      <a:pt x="114" y="1"/>
                    </a:lnTo>
                    <a:lnTo>
                      <a:pt x="129" y="1"/>
                    </a:lnTo>
                    <a:lnTo>
                      <a:pt x="145" y="0"/>
                    </a:lnTo>
                    <a:lnTo>
                      <a:pt x="161" y="0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5C81AA">
                      <a:alpha val="54999"/>
                    </a:srgb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0" name="Freeform 24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46" y="790"/>
                <a:ext cx="417" cy="62"/>
              </a:xfrm>
              <a:custGeom>
                <a:avLst/>
                <a:gdLst>
                  <a:gd name="T0" fmla="*/ 404 w 322"/>
                  <a:gd name="T1" fmla="*/ 56 h 63"/>
                  <a:gd name="T2" fmla="*/ 391 w 322"/>
                  <a:gd name="T3" fmla="*/ 48 h 63"/>
                  <a:gd name="T4" fmla="*/ 373 w 322"/>
                  <a:gd name="T5" fmla="*/ 41 h 63"/>
                  <a:gd name="T6" fmla="*/ 350 w 322"/>
                  <a:gd name="T7" fmla="*/ 36 h 63"/>
                  <a:gd name="T8" fmla="*/ 324 w 322"/>
                  <a:gd name="T9" fmla="*/ 31 h 63"/>
                  <a:gd name="T10" fmla="*/ 294 w 322"/>
                  <a:gd name="T11" fmla="*/ 27 h 63"/>
                  <a:gd name="T12" fmla="*/ 262 w 322"/>
                  <a:gd name="T13" fmla="*/ 23 h 63"/>
                  <a:gd name="T14" fmla="*/ 225 w 322"/>
                  <a:gd name="T15" fmla="*/ 22 h 63"/>
                  <a:gd name="T16" fmla="*/ 190 w 322"/>
                  <a:gd name="T17" fmla="*/ 22 h 63"/>
                  <a:gd name="T18" fmla="*/ 154 w 322"/>
                  <a:gd name="T19" fmla="*/ 23 h 63"/>
                  <a:gd name="T20" fmla="*/ 120 w 322"/>
                  <a:gd name="T21" fmla="*/ 27 h 63"/>
                  <a:gd name="T22" fmla="*/ 91 w 322"/>
                  <a:gd name="T23" fmla="*/ 31 h 63"/>
                  <a:gd name="T24" fmla="*/ 63 w 322"/>
                  <a:gd name="T25" fmla="*/ 36 h 63"/>
                  <a:gd name="T26" fmla="*/ 40 w 322"/>
                  <a:gd name="T27" fmla="*/ 41 h 63"/>
                  <a:gd name="T28" fmla="*/ 23 w 322"/>
                  <a:gd name="T29" fmla="*/ 48 h 63"/>
                  <a:gd name="T30" fmla="*/ 10 w 322"/>
                  <a:gd name="T31" fmla="*/ 58 h 63"/>
                  <a:gd name="T32" fmla="*/ 4 w 322"/>
                  <a:gd name="T33" fmla="*/ 60 h 63"/>
                  <a:gd name="T34" fmla="*/ 0 w 322"/>
                  <a:gd name="T35" fmla="*/ 53 h 63"/>
                  <a:gd name="T36" fmla="*/ 0 w 322"/>
                  <a:gd name="T37" fmla="*/ 46 h 63"/>
                  <a:gd name="T38" fmla="*/ 8 w 322"/>
                  <a:gd name="T39" fmla="*/ 36 h 63"/>
                  <a:gd name="T40" fmla="*/ 25 w 322"/>
                  <a:gd name="T41" fmla="*/ 27 h 63"/>
                  <a:gd name="T42" fmla="*/ 48 w 322"/>
                  <a:gd name="T43" fmla="*/ 18 h 63"/>
                  <a:gd name="T44" fmla="*/ 75 w 322"/>
                  <a:gd name="T45" fmla="*/ 11 h 63"/>
                  <a:gd name="T46" fmla="*/ 110 w 322"/>
                  <a:gd name="T47" fmla="*/ 6 h 63"/>
                  <a:gd name="T48" fmla="*/ 144 w 322"/>
                  <a:gd name="T49" fmla="*/ 1 h 63"/>
                  <a:gd name="T50" fmla="*/ 188 w 322"/>
                  <a:gd name="T51" fmla="*/ 0 h 63"/>
                  <a:gd name="T52" fmla="*/ 231 w 322"/>
                  <a:gd name="T53" fmla="*/ 0 h 63"/>
                  <a:gd name="T54" fmla="*/ 268 w 322"/>
                  <a:gd name="T55" fmla="*/ 1 h 63"/>
                  <a:gd name="T56" fmla="*/ 306 w 322"/>
                  <a:gd name="T57" fmla="*/ 6 h 63"/>
                  <a:gd name="T58" fmla="*/ 338 w 322"/>
                  <a:gd name="T59" fmla="*/ 10 h 63"/>
                  <a:gd name="T60" fmla="*/ 368 w 322"/>
                  <a:gd name="T61" fmla="*/ 16 h 63"/>
                  <a:gd name="T62" fmla="*/ 391 w 322"/>
                  <a:gd name="T63" fmla="*/ 25 h 63"/>
                  <a:gd name="T64" fmla="*/ 405 w 322"/>
                  <a:gd name="T65" fmla="*/ 33 h 63"/>
                  <a:gd name="T66" fmla="*/ 413 w 322"/>
                  <a:gd name="T67" fmla="*/ 45 h 63"/>
                  <a:gd name="T68" fmla="*/ 416 w 322"/>
                  <a:gd name="T69" fmla="*/ 53 h 63"/>
                  <a:gd name="T70" fmla="*/ 412 w 322"/>
                  <a:gd name="T71" fmla="*/ 60 h 6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22" h="63">
                    <a:moveTo>
                      <a:pt x="317" y="62"/>
                    </a:moveTo>
                    <a:lnTo>
                      <a:pt x="312" y="57"/>
                    </a:lnTo>
                    <a:lnTo>
                      <a:pt x="308" y="53"/>
                    </a:lnTo>
                    <a:lnTo>
                      <a:pt x="302" y="49"/>
                    </a:lnTo>
                    <a:lnTo>
                      <a:pt x="294" y="47"/>
                    </a:lnTo>
                    <a:lnTo>
                      <a:pt x="288" y="42"/>
                    </a:lnTo>
                    <a:lnTo>
                      <a:pt x="280" y="39"/>
                    </a:lnTo>
                    <a:lnTo>
                      <a:pt x="270" y="37"/>
                    </a:lnTo>
                    <a:lnTo>
                      <a:pt x="260" y="32"/>
                    </a:lnTo>
                    <a:lnTo>
                      <a:pt x="250" y="32"/>
                    </a:lnTo>
                    <a:lnTo>
                      <a:pt x="239" y="28"/>
                    </a:lnTo>
                    <a:lnTo>
                      <a:pt x="227" y="27"/>
                    </a:lnTo>
                    <a:lnTo>
                      <a:pt x="214" y="25"/>
                    </a:lnTo>
                    <a:lnTo>
                      <a:pt x="202" y="23"/>
                    </a:lnTo>
                    <a:lnTo>
                      <a:pt x="188" y="22"/>
                    </a:lnTo>
                    <a:lnTo>
                      <a:pt x="174" y="22"/>
                    </a:lnTo>
                    <a:lnTo>
                      <a:pt x="161" y="22"/>
                    </a:lnTo>
                    <a:lnTo>
                      <a:pt x="147" y="22"/>
                    </a:lnTo>
                    <a:lnTo>
                      <a:pt x="133" y="22"/>
                    </a:lnTo>
                    <a:lnTo>
                      <a:pt x="119" y="23"/>
                    </a:lnTo>
                    <a:lnTo>
                      <a:pt x="106" y="25"/>
                    </a:lnTo>
                    <a:lnTo>
                      <a:pt x="93" y="27"/>
                    </a:lnTo>
                    <a:lnTo>
                      <a:pt x="81" y="28"/>
                    </a:lnTo>
                    <a:lnTo>
                      <a:pt x="70" y="32"/>
                    </a:lnTo>
                    <a:lnTo>
                      <a:pt x="60" y="33"/>
                    </a:lnTo>
                    <a:lnTo>
                      <a:pt x="49" y="37"/>
                    </a:lnTo>
                    <a:lnTo>
                      <a:pt x="40" y="39"/>
                    </a:lnTo>
                    <a:lnTo>
                      <a:pt x="31" y="42"/>
                    </a:lnTo>
                    <a:lnTo>
                      <a:pt x="25" y="47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9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2" y="57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3" y="40"/>
                    </a:lnTo>
                    <a:lnTo>
                      <a:pt x="6" y="37"/>
                    </a:lnTo>
                    <a:lnTo>
                      <a:pt x="12" y="32"/>
                    </a:lnTo>
                    <a:lnTo>
                      <a:pt x="19" y="27"/>
                    </a:lnTo>
                    <a:lnTo>
                      <a:pt x="27" y="23"/>
                    </a:lnTo>
                    <a:lnTo>
                      <a:pt x="37" y="18"/>
                    </a:lnTo>
                    <a:lnTo>
                      <a:pt x="46" y="15"/>
                    </a:lnTo>
                    <a:lnTo>
                      <a:pt x="58" y="11"/>
                    </a:lnTo>
                    <a:lnTo>
                      <a:pt x="71" y="9"/>
                    </a:lnTo>
                    <a:lnTo>
                      <a:pt x="85" y="6"/>
                    </a:lnTo>
                    <a:lnTo>
                      <a:pt x="98" y="5"/>
                    </a:lnTo>
                    <a:lnTo>
                      <a:pt x="111" y="1"/>
                    </a:lnTo>
                    <a:lnTo>
                      <a:pt x="128" y="1"/>
                    </a:lnTo>
                    <a:lnTo>
                      <a:pt x="145" y="0"/>
                    </a:lnTo>
                    <a:lnTo>
                      <a:pt x="161" y="0"/>
                    </a:lnTo>
                    <a:lnTo>
                      <a:pt x="178" y="0"/>
                    </a:lnTo>
                    <a:lnTo>
                      <a:pt x="192" y="1"/>
                    </a:lnTo>
                    <a:lnTo>
                      <a:pt x="207" y="1"/>
                    </a:lnTo>
                    <a:lnTo>
                      <a:pt x="223" y="3"/>
                    </a:lnTo>
                    <a:lnTo>
                      <a:pt x="236" y="6"/>
                    </a:lnTo>
                    <a:lnTo>
                      <a:pt x="250" y="8"/>
                    </a:lnTo>
                    <a:lnTo>
                      <a:pt x="261" y="10"/>
                    </a:lnTo>
                    <a:lnTo>
                      <a:pt x="274" y="14"/>
                    </a:lnTo>
                    <a:lnTo>
                      <a:pt x="284" y="16"/>
                    </a:lnTo>
                    <a:lnTo>
                      <a:pt x="294" y="22"/>
                    </a:lnTo>
                    <a:lnTo>
                      <a:pt x="302" y="25"/>
                    </a:lnTo>
                    <a:lnTo>
                      <a:pt x="308" y="30"/>
                    </a:lnTo>
                    <a:lnTo>
                      <a:pt x="313" y="34"/>
                    </a:lnTo>
                    <a:lnTo>
                      <a:pt x="317" y="40"/>
                    </a:lnTo>
                    <a:lnTo>
                      <a:pt x="319" y="46"/>
                    </a:lnTo>
                    <a:lnTo>
                      <a:pt x="321" y="52"/>
                    </a:lnTo>
                    <a:lnTo>
                      <a:pt x="321" y="54"/>
                    </a:lnTo>
                    <a:lnTo>
                      <a:pt x="319" y="57"/>
                    </a:lnTo>
                    <a:lnTo>
                      <a:pt x="318" y="61"/>
                    </a:lnTo>
                    <a:lnTo>
                      <a:pt x="317" y="62"/>
                    </a:lnTo>
                  </a:path>
                </a:pathLst>
              </a:custGeom>
              <a:gradFill rotWithShape="0">
                <a:gsLst>
                  <a:gs pos="0">
                    <a:srgbClr val="5C81AA">
                      <a:alpha val="54999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6859587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Performanceoptimierung I (Line Item)</a:t>
            </a:r>
          </a:p>
        </p:txBody>
      </p:sp>
      <p:pic>
        <p:nvPicPr>
          <p:cNvPr id="56323" name="Picture 3" descr="Line_Item_Dimen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376363"/>
            <a:ext cx="77438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075487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Performanceoptimierung II (Aggregate)</a:t>
            </a:r>
          </a:p>
        </p:txBody>
      </p:sp>
      <p:sp>
        <p:nvSpPr>
          <p:cNvPr id="57347" name="Freeform 3" descr="Cube"/>
          <p:cNvSpPr>
            <a:spLocks noChangeAspect="1"/>
          </p:cNvSpPr>
          <p:nvPr/>
        </p:nvSpPr>
        <p:spPr bwMode="auto">
          <a:xfrm>
            <a:off x="3689350" y="4386263"/>
            <a:ext cx="1765300" cy="1493837"/>
          </a:xfrm>
          <a:custGeom>
            <a:avLst/>
            <a:gdLst>
              <a:gd name="T0" fmla="*/ 0 w 1208"/>
              <a:gd name="T1" fmla="*/ 300739 h 1212"/>
              <a:gd name="T2" fmla="*/ 0 w 1208"/>
              <a:gd name="T3" fmla="*/ 1252259 h 1212"/>
              <a:gd name="T4" fmla="*/ 999557 w 1208"/>
              <a:gd name="T5" fmla="*/ 1493837 h 1212"/>
              <a:gd name="T6" fmla="*/ 1765300 w 1208"/>
              <a:gd name="T7" fmla="*/ 1129006 h 1212"/>
              <a:gd name="T8" fmla="*/ 1765300 w 1208"/>
              <a:gd name="T9" fmla="*/ 216927 h 1212"/>
              <a:gd name="T10" fmla="*/ 736516 w 1208"/>
              <a:gd name="T11" fmla="*/ 0 h 1212"/>
              <a:gd name="T12" fmla="*/ 0 w 1208"/>
              <a:gd name="T13" fmla="*/ 300739 h 12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8" h="1212">
                <a:moveTo>
                  <a:pt x="0" y="244"/>
                </a:moveTo>
                <a:lnTo>
                  <a:pt x="0" y="1016"/>
                </a:lnTo>
                <a:lnTo>
                  <a:pt x="684" y="1212"/>
                </a:lnTo>
                <a:lnTo>
                  <a:pt x="1208" y="916"/>
                </a:lnTo>
                <a:lnTo>
                  <a:pt x="1208" y="176"/>
                </a:lnTo>
                <a:lnTo>
                  <a:pt x="504" y="0"/>
                </a:lnTo>
                <a:lnTo>
                  <a:pt x="0" y="244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Freeform 4" descr="Cube"/>
          <p:cNvSpPr>
            <a:spLocks noChangeAspect="1"/>
          </p:cNvSpPr>
          <p:nvPr/>
        </p:nvSpPr>
        <p:spPr bwMode="auto">
          <a:xfrm>
            <a:off x="5449888" y="3181350"/>
            <a:ext cx="1046162" cy="884238"/>
          </a:xfrm>
          <a:custGeom>
            <a:avLst/>
            <a:gdLst>
              <a:gd name="T0" fmla="*/ 0 w 1208"/>
              <a:gd name="T1" fmla="*/ 178015 h 1212"/>
              <a:gd name="T2" fmla="*/ 0 w 1208"/>
              <a:gd name="T3" fmla="*/ 741242 h 1212"/>
              <a:gd name="T4" fmla="*/ 592363 w 1208"/>
              <a:gd name="T5" fmla="*/ 884238 h 1212"/>
              <a:gd name="T6" fmla="*/ 1046162 w 1208"/>
              <a:gd name="T7" fmla="*/ 668285 h 1212"/>
              <a:gd name="T8" fmla="*/ 1046162 w 1208"/>
              <a:gd name="T9" fmla="*/ 128404 h 1212"/>
              <a:gd name="T10" fmla="*/ 436478 w 1208"/>
              <a:gd name="T11" fmla="*/ 0 h 1212"/>
              <a:gd name="T12" fmla="*/ 0 w 1208"/>
              <a:gd name="T13" fmla="*/ 178015 h 12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8" h="1212">
                <a:moveTo>
                  <a:pt x="0" y="244"/>
                </a:moveTo>
                <a:lnTo>
                  <a:pt x="0" y="1016"/>
                </a:lnTo>
                <a:lnTo>
                  <a:pt x="684" y="1212"/>
                </a:lnTo>
                <a:lnTo>
                  <a:pt x="1208" y="916"/>
                </a:lnTo>
                <a:lnTo>
                  <a:pt x="1208" y="176"/>
                </a:lnTo>
                <a:lnTo>
                  <a:pt x="504" y="0"/>
                </a:lnTo>
                <a:lnTo>
                  <a:pt x="0" y="244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Freeform 5" descr="Cube"/>
          <p:cNvSpPr>
            <a:spLocks noChangeAspect="1"/>
          </p:cNvSpPr>
          <p:nvPr/>
        </p:nvSpPr>
        <p:spPr bwMode="auto">
          <a:xfrm>
            <a:off x="2505075" y="3187700"/>
            <a:ext cx="1046163" cy="884238"/>
          </a:xfrm>
          <a:custGeom>
            <a:avLst/>
            <a:gdLst>
              <a:gd name="T0" fmla="*/ 0 w 1208"/>
              <a:gd name="T1" fmla="*/ 178015 h 1212"/>
              <a:gd name="T2" fmla="*/ 0 w 1208"/>
              <a:gd name="T3" fmla="*/ 741242 h 1212"/>
              <a:gd name="T4" fmla="*/ 592364 w 1208"/>
              <a:gd name="T5" fmla="*/ 884238 h 1212"/>
              <a:gd name="T6" fmla="*/ 1046163 w 1208"/>
              <a:gd name="T7" fmla="*/ 668285 h 1212"/>
              <a:gd name="T8" fmla="*/ 1046163 w 1208"/>
              <a:gd name="T9" fmla="*/ 128404 h 1212"/>
              <a:gd name="T10" fmla="*/ 436479 w 1208"/>
              <a:gd name="T11" fmla="*/ 0 h 1212"/>
              <a:gd name="T12" fmla="*/ 0 w 1208"/>
              <a:gd name="T13" fmla="*/ 178015 h 12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8" h="1212">
                <a:moveTo>
                  <a:pt x="0" y="244"/>
                </a:moveTo>
                <a:lnTo>
                  <a:pt x="0" y="1016"/>
                </a:lnTo>
                <a:lnTo>
                  <a:pt x="684" y="1212"/>
                </a:lnTo>
                <a:lnTo>
                  <a:pt x="1208" y="916"/>
                </a:lnTo>
                <a:lnTo>
                  <a:pt x="1208" y="176"/>
                </a:lnTo>
                <a:lnTo>
                  <a:pt x="504" y="0"/>
                </a:lnTo>
                <a:lnTo>
                  <a:pt x="0" y="244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H="1" flipV="1">
            <a:off x="3462338" y="4017963"/>
            <a:ext cx="420687" cy="404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5053013" y="4052888"/>
            <a:ext cx="479425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Freeform 8" descr="Cube"/>
          <p:cNvSpPr>
            <a:spLocks noChangeAspect="1"/>
          </p:cNvSpPr>
          <p:nvPr/>
        </p:nvSpPr>
        <p:spPr bwMode="auto">
          <a:xfrm>
            <a:off x="1833563" y="1944688"/>
            <a:ext cx="762000" cy="644525"/>
          </a:xfrm>
          <a:custGeom>
            <a:avLst/>
            <a:gdLst>
              <a:gd name="T0" fmla="*/ 0 w 1208"/>
              <a:gd name="T1" fmla="*/ 129756 h 1212"/>
              <a:gd name="T2" fmla="*/ 0 w 1208"/>
              <a:gd name="T3" fmla="*/ 540295 h 1212"/>
              <a:gd name="T4" fmla="*/ 431464 w 1208"/>
              <a:gd name="T5" fmla="*/ 644525 h 1212"/>
              <a:gd name="T6" fmla="*/ 762000 w 1208"/>
              <a:gd name="T7" fmla="*/ 487116 h 1212"/>
              <a:gd name="T8" fmla="*/ 762000 w 1208"/>
              <a:gd name="T9" fmla="*/ 93594 h 1212"/>
              <a:gd name="T10" fmla="*/ 317921 w 1208"/>
              <a:gd name="T11" fmla="*/ 0 h 1212"/>
              <a:gd name="T12" fmla="*/ 0 w 1208"/>
              <a:gd name="T13" fmla="*/ 129756 h 12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8" h="1212">
                <a:moveTo>
                  <a:pt x="0" y="244"/>
                </a:moveTo>
                <a:lnTo>
                  <a:pt x="0" y="1016"/>
                </a:lnTo>
                <a:lnTo>
                  <a:pt x="684" y="1212"/>
                </a:lnTo>
                <a:lnTo>
                  <a:pt x="1208" y="916"/>
                </a:lnTo>
                <a:lnTo>
                  <a:pt x="1208" y="176"/>
                </a:lnTo>
                <a:lnTo>
                  <a:pt x="504" y="0"/>
                </a:lnTo>
                <a:lnTo>
                  <a:pt x="0" y="244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Freeform 9" descr="Cube"/>
          <p:cNvSpPr>
            <a:spLocks noChangeAspect="1"/>
          </p:cNvSpPr>
          <p:nvPr/>
        </p:nvSpPr>
        <p:spPr bwMode="auto">
          <a:xfrm>
            <a:off x="3255963" y="1958975"/>
            <a:ext cx="762000" cy="644525"/>
          </a:xfrm>
          <a:custGeom>
            <a:avLst/>
            <a:gdLst>
              <a:gd name="T0" fmla="*/ 0 w 1208"/>
              <a:gd name="T1" fmla="*/ 129756 h 1212"/>
              <a:gd name="T2" fmla="*/ 0 w 1208"/>
              <a:gd name="T3" fmla="*/ 540295 h 1212"/>
              <a:gd name="T4" fmla="*/ 431464 w 1208"/>
              <a:gd name="T5" fmla="*/ 644525 h 1212"/>
              <a:gd name="T6" fmla="*/ 762000 w 1208"/>
              <a:gd name="T7" fmla="*/ 487116 h 1212"/>
              <a:gd name="T8" fmla="*/ 762000 w 1208"/>
              <a:gd name="T9" fmla="*/ 93594 h 1212"/>
              <a:gd name="T10" fmla="*/ 317921 w 1208"/>
              <a:gd name="T11" fmla="*/ 0 h 1212"/>
              <a:gd name="T12" fmla="*/ 0 w 1208"/>
              <a:gd name="T13" fmla="*/ 129756 h 12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8" h="1212">
                <a:moveTo>
                  <a:pt x="0" y="244"/>
                </a:moveTo>
                <a:lnTo>
                  <a:pt x="0" y="1016"/>
                </a:lnTo>
                <a:lnTo>
                  <a:pt x="684" y="1212"/>
                </a:lnTo>
                <a:lnTo>
                  <a:pt x="1208" y="916"/>
                </a:lnTo>
                <a:lnTo>
                  <a:pt x="1208" y="176"/>
                </a:lnTo>
                <a:lnTo>
                  <a:pt x="504" y="0"/>
                </a:lnTo>
                <a:lnTo>
                  <a:pt x="0" y="244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 flipV="1">
            <a:off x="2473325" y="2682875"/>
            <a:ext cx="239713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3282950" y="2668588"/>
            <a:ext cx="20955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Freeform 12" descr="Cube"/>
          <p:cNvSpPr>
            <a:spLocks noChangeAspect="1"/>
          </p:cNvSpPr>
          <p:nvPr/>
        </p:nvSpPr>
        <p:spPr bwMode="auto">
          <a:xfrm>
            <a:off x="5521325" y="1963738"/>
            <a:ext cx="762000" cy="644525"/>
          </a:xfrm>
          <a:custGeom>
            <a:avLst/>
            <a:gdLst>
              <a:gd name="T0" fmla="*/ 0 w 1208"/>
              <a:gd name="T1" fmla="*/ 129756 h 1212"/>
              <a:gd name="T2" fmla="*/ 0 w 1208"/>
              <a:gd name="T3" fmla="*/ 540295 h 1212"/>
              <a:gd name="T4" fmla="*/ 431464 w 1208"/>
              <a:gd name="T5" fmla="*/ 644525 h 1212"/>
              <a:gd name="T6" fmla="*/ 762000 w 1208"/>
              <a:gd name="T7" fmla="*/ 487116 h 1212"/>
              <a:gd name="T8" fmla="*/ 762000 w 1208"/>
              <a:gd name="T9" fmla="*/ 93594 h 1212"/>
              <a:gd name="T10" fmla="*/ 317921 w 1208"/>
              <a:gd name="T11" fmla="*/ 0 h 1212"/>
              <a:gd name="T12" fmla="*/ 0 w 1208"/>
              <a:gd name="T13" fmla="*/ 129756 h 12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08" h="1212">
                <a:moveTo>
                  <a:pt x="0" y="244"/>
                </a:moveTo>
                <a:lnTo>
                  <a:pt x="0" y="1016"/>
                </a:lnTo>
                <a:lnTo>
                  <a:pt x="684" y="1212"/>
                </a:lnTo>
                <a:lnTo>
                  <a:pt x="1208" y="916"/>
                </a:lnTo>
                <a:lnTo>
                  <a:pt x="1208" y="176"/>
                </a:lnTo>
                <a:lnTo>
                  <a:pt x="504" y="0"/>
                </a:lnTo>
                <a:lnTo>
                  <a:pt x="0" y="244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V="1">
            <a:off x="5905500" y="2668588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508875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Performanceoptimierung III (Komprimieren)</a:t>
            </a:r>
          </a:p>
        </p:txBody>
      </p:sp>
      <p:pic>
        <p:nvPicPr>
          <p:cNvPr id="58371" name="Picture 3" descr="Komprimierung_BasisCub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095375"/>
            <a:ext cx="71532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Techniken der Business Intelligence</a:t>
            </a:r>
          </a:p>
        </p:txBody>
      </p:sp>
      <p:sp>
        <p:nvSpPr>
          <p:cNvPr id="12291" name="Rechteck 7"/>
          <p:cNvSpPr>
            <a:spLocks noChangeArrowheads="1"/>
          </p:cNvSpPr>
          <p:nvPr/>
        </p:nvSpPr>
        <p:spPr bwMode="auto">
          <a:xfrm>
            <a:off x="649288" y="1395413"/>
            <a:ext cx="72485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de-DE"/>
              <a:t>	</a:t>
            </a:r>
            <a:r>
              <a:rPr lang="de-DE" b="1"/>
              <a:t>Strategien und Techniken </a:t>
            </a:r>
            <a:r>
              <a:rPr lang="de-DE"/>
              <a:t>zur Optimierung von Geschäftsprozessen:</a:t>
            </a:r>
          </a:p>
          <a:p>
            <a:pPr marL="742950" lvl="1" indent="-285750" algn="l">
              <a:spcBef>
                <a:spcPct val="20000"/>
              </a:spcBef>
              <a:buFont typeface="Wingdings" charset="0"/>
              <a:buChar char="§"/>
            </a:pPr>
            <a:r>
              <a:rPr lang="de-DE" b="1"/>
              <a:t>Datenintegration   </a:t>
            </a:r>
            <a:endParaRPr lang="de-DE"/>
          </a:p>
          <a:p>
            <a:pPr marL="742950" lvl="1" indent="-285750" algn="l">
              <a:spcBef>
                <a:spcPct val="20000"/>
              </a:spcBef>
              <a:buFont typeface="Wingdings" charset="0"/>
              <a:buChar char="§"/>
            </a:pPr>
            <a:r>
              <a:rPr lang="de-DE" b="1"/>
              <a:t>Informationsdarstellung</a:t>
            </a:r>
            <a:endParaRPr lang="de-DE"/>
          </a:p>
          <a:p>
            <a:pPr marL="742950" lvl="1" indent="-285750" algn="l">
              <a:spcBef>
                <a:spcPct val="20000"/>
              </a:spcBef>
              <a:buFont typeface="Wingdings" charset="0"/>
              <a:buChar char="§"/>
            </a:pPr>
            <a:r>
              <a:rPr lang="de-DE" b="1"/>
              <a:t>Berichterstellung</a:t>
            </a:r>
            <a:endParaRPr lang="de-DE"/>
          </a:p>
          <a:p>
            <a:pPr marL="342900" indent="-342900" algn="l">
              <a:spcBef>
                <a:spcPct val="20000"/>
              </a:spcBef>
            </a:pPr>
            <a:endParaRPr lang="de-DE"/>
          </a:p>
        </p:txBody>
      </p:sp>
      <p:sp>
        <p:nvSpPr>
          <p:cNvPr id="12292" name="Rechteck 11"/>
          <p:cNvSpPr>
            <a:spLocks noChangeArrowheads="1"/>
          </p:cNvSpPr>
          <p:nvPr/>
        </p:nvSpPr>
        <p:spPr bwMode="auto">
          <a:xfrm>
            <a:off x="658813" y="3055938"/>
            <a:ext cx="7896225" cy="923925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20000"/>
              </a:spcBef>
            </a:pPr>
            <a:r>
              <a:rPr lang="de-DE" sz="1800">
                <a:solidFill>
                  <a:schemeClr val="bg1"/>
                </a:solidFill>
              </a:rPr>
              <a:t>„Diese Techniken vergrößern das Wissen, mit dem die Organisation und ihre Geschäftsprozesse sowie die damit verbundenen Daten im Lauf der Zeit optimiert werden können.</a:t>
            </a:r>
            <a:r>
              <a:rPr lang="ja-JP" altLang="de-DE" sz="1800">
                <a:solidFill>
                  <a:schemeClr val="bg1"/>
                </a:solidFill>
              </a:rPr>
              <a:t>“</a:t>
            </a:r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395288" y="4583113"/>
            <a:ext cx="2824162" cy="360362"/>
          </a:xfrm>
          <a:prstGeom prst="chevron">
            <a:avLst>
              <a:gd name="adj" fmla="val 18685"/>
            </a:avLst>
          </a:prstGeom>
          <a:gradFill rotWithShape="1">
            <a:gsLst>
              <a:gs pos="0">
                <a:schemeClr val="accent1">
                  <a:alpha val="79999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de-DE" b="1">
                <a:solidFill>
                  <a:schemeClr val="tx1"/>
                </a:solidFill>
              </a:rPr>
              <a:t>Datenintegration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146425" y="4583113"/>
            <a:ext cx="2730500" cy="360362"/>
          </a:xfrm>
          <a:prstGeom prst="chevron">
            <a:avLst>
              <a:gd name="adj" fmla="val 18627"/>
            </a:avLst>
          </a:prstGeom>
          <a:gradFill rotWithShape="1">
            <a:gsLst>
              <a:gs pos="0">
                <a:schemeClr val="accent1">
                  <a:alpha val="79999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de-DE" b="1">
                <a:solidFill>
                  <a:schemeClr val="tx1"/>
                </a:solidFill>
              </a:rPr>
              <a:t>Informationsdarstellung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5808663" y="4583113"/>
            <a:ext cx="2879725" cy="360362"/>
          </a:xfrm>
          <a:prstGeom prst="chevron">
            <a:avLst>
              <a:gd name="adj" fmla="val 18942"/>
            </a:avLst>
          </a:prstGeom>
          <a:gradFill rotWithShape="1">
            <a:gsLst>
              <a:gs pos="0">
                <a:schemeClr val="accent1">
                  <a:alpha val="79999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de-DE" b="1">
                <a:solidFill>
                  <a:schemeClr val="tx1"/>
                </a:solidFill>
              </a:rPr>
              <a:t>Berichterstellung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15925" y="4933950"/>
            <a:ext cx="2112963" cy="506413"/>
          </a:xfrm>
          <a:prstGeom prst="chevron">
            <a:avLst>
              <a:gd name="adj" fmla="val 14097"/>
            </a:avLst>
          </a:prstGeom>
          <a:solidFill>
            <a:srgbClr val="B2B2B2">
              <a:alpha val="24000"/>
            </a:srgbClr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Sammeln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455863" y="4933950"/>
            <a:ext cx="2100262" cy="506413"/>
          </a:xfrm>
          <a:prstGeom prst="chevron">
            <a:avLst>
              <a:gd name="adj" fmla="val 14055"/>
            </a:avLst>
          </a:prstGeom>
          <a:solidFill>
            <a:srgbClr val="B2B2B2">
              <a:alpha val="24000"/>
            </a:srgb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Umwandeln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4476750" y="4933950"/>
            <a:ext cx="2124075" cy="506413"/>
          </a:xfrm>
          <a:prstGeom prst="chevron">
            <a:avLst>
              <a:gd name="adj" fmla="val 14045"/>
            </a:avLst>
          </a:prstGeom>
          <a:solidFill>
            <a:srgbClr val="B2B2B2">
              <a:alpha val="24000"/>
            </a:srgb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Informieren</a:t>
            </a: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6523038" y="4933950"/>
            <a:ext cx="2182812" cy="506413"/>
          </a:xfrm>
          <a:prstGeom prst="chevron">
            <a:avLst>
              <a:gd name="adj" fmla="val 14348"/>
            </a:avLst>
          </a:prstGeom>
          <a:solidFill>
            <a:srgbClr val="B2B2B2">
              <a:alpha val="24000"/>
            </a:srgb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Wissen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BI Grundlagen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InfoProvider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InfoProvider</a:t>
            </a:r>
          </a:p>
          <a:p>
            <a:pPr lvl="1" eaLnBrk="1" hangingPunct="1"/>
            <a:r>
              <a:rPr lang="de-DE">
                <a:latin typeface="Arial" charset="0"/>
              </a:rPr>
              <a:t>mit physischer Datenhaltung</a:t>
            </a:r>
          </a:p>
          <a:p>
            <a:pPr lvl="1" eaLnBrk="1" hangingPunct="1"/>
            <a:r>
              <a:rPr lang="de-DE">
                <a:latin typeface="Arial" charset="0"/>
              </a:rPr>
              <a:t>die eine logische Sicht darstellen </a:t>
            </a:r>
          </a:p>
          <a:p>
            <a:pPr eaLnBrk="1" hangingPunct="1"/>
            <a:r>
              <a:rPr lang="de-DE">
                <a:latin typeface="Arial" charset="0"/>
              </a:rPr>
              <a:t>InfoProvider mit physischer Datenhaltung (Datenziele)</a:t>
            </a:r>
          </a:p>
          <a:p>
            <a:pPr lvl="1" eaLnBrk="1" hangingPunct="1"/>
            <a:r>
              <a:rPr lang="de-DE">
                <a:latin typeface="Arial" charset="0"/>
              </a:rPr>
              <a:t>stammdatentragende InfoObjects</a:t>
            </a:r>
          </a:p>
          <a:p>
            <a:pPr lvl="1" eaLnBrk="1" hangingPunct="1"/>
            <a:r>
              <a:rPr lang="de-DE">
                <a:latin typeface="Arial" charset="0"/>
              </a:rPr>
              <a:t>DS-Objects</a:t>
            </a:r>
          </a:p>
          <a:p>
            <a:pPr lvl="1" eaLnBrk="1" hangingPunct="1"/>
            <a:r>
              <a:rPr lang="de-DE">
                <a:latin typeface="Arial" charset="0"/>
              </a:rPr>
              <a:t>InfoCubes</a:t>
            </a:r>
          </a:p>
          <a:p>
            <a:pPr eaLnBrk="1" hangingPunct="1"/>
            <a:r>
              <a:rPr lang="de-DE">
                <a:latin typeface="Arial" charset="0"/>
              </a:rPr>
              <a:t>InfoProvider, die eine logische Sicht darstellen</a:t>
            </a:r>
          </a:p>
          <a:p>
            <a:pPr lvl="1" eaLnBrk="1" hangingPunct="1"/>
            <a:r>
              <a:rPr lang="de-DE">
                <a:latin typeface="Arial" charset="0"/>
              </a:rPr>
              <a:t>InfoSets (Verknüpfung von InfoObjects, DS-Objects und InfoCubes, JOIN)</a:t>
            </a:r>
          </a:p>
          <a:p>
            <a:pPr lvl="1" eaLnBrk="1" hangingPunct="1"/>
            <a:r>
              <a:rPr lang="de-DE">
                <a:latin typeface="Arial" charset="0"/>
              </a:rPr>
              <a:t>virtuelle InfoProvider</a:t>
            </a:r>
          </a:p>
          <a:p>
            <a:pPr lvl="1" eaLnBrk="1" hangingPunct="1"/>
            <a:r>
              <a:rPr lang="de-DE">
                <a:latin typeface="Arial" charset="0"/>
              </a:rPr>
              <a:t>MultiProvider (Verknüpfung von InfoObjects, DS-Objects, InfoSets, InfoCubes und Aggregationsebenen, UNION)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Administrationsebene: MultiProvider (Beispiel)</a:t>
            </a:r>
          </a:p>
        </p:txBody>
      </p:sp>
      <p:pic>
        <p:nvPicPr>
          <p:cNvPr id="60419" name="Picture 3" descr="MultiProvider_Beispiel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288" y="1052513"/>
            <a:ext cx="8078787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39750" y="908050"/>
            <a:ext cx="3671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Datenmod. &amp; -extraktion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dirty="0"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dirty="0">
                <a:latin typeface="Arial" charset="0"/>
              </a:rPr>
              <a:t>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Dashboards &amp; 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Ausblick </a:t>
            </a:r>
            <a:r>
              <a:rPr lang="de-DE" b="0" dirty="0" err="1" smtClean="0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008188" lvl="1" indent="-304800" eaLnBrk="1" hangingPunct="1"/>
            <a:endParaRPr lang="de-DE" b="0" dirty="0">
              <a:solidFill>
                <a:srgbClr val="7B7C7E"/>
              </a:solidFill>
              <a:latin typeface="Arial" charset="0"/>
            </a:endParaRP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16133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9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5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446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BI Content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183188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Vorgefertigte Informationsmodelle betriebswirtschaftlicher und technischer Prozesse.</a:t>
            </a:r>
          </a:p>
          <a:p>
            <a:pPr eaLnBrk="1" hangingPunct="1"/>
            <a:r>
              <a:rPr lang="de-DE">
                <a:latin typeface="Arial" charset="0"/>
              </a:rPr>
              <a:t>Benutzerrollen, Arbeitsmappen, Queries, Datenziele (InfoCubes, DS-Objekte), InfoObjects (Kennzahlen, Merkmale), Fortschreibungsregeln, InfoSources, DataSources sowie Extraktoren für SAP R/3, für alle MySAP-Lösungen.</a:t>
            </a:r>
          </a:p>
          <a:p>
            <a:pPr eaLnBrk="1" hangingPunct="1"/>
            <a:r>
              <a:rPr lang="de-DE">
                <a:latin typeface="Arial" charset="0"/>
              </a:rPr>
              <a:t>Ohne zusätzlichen Entwicklungsaufwand.</a:t>
            </a:r>
          </a:p>
          <a:p>
            <a:pPr eaLnBrk="1" hangingPunct="1"/>
            <a:r>
              <a:rPr lang="de-DE">
                <a:latin typeface="Arial" charset="0"/>
              </a:rPr>
              <a:t>Business Content-Objekte können jederzeit ohne Anpassung eingesetzt werden oder durch Modifikation an die individuellen Bedürfnisse des Unternehmens angepasst werden.</a:t>
            </a:r>
          </a:p>
          <a:p>
            <a:pPr eaLnBrk="1" hangingPunct="1"/>
            <a:r>
              <a:rPr lang="de-DE">
                <a:latin typeface="Arial" charset="0"/>
              </a:rPr>
              <a:t>Business Content-Versionen:</a:t>
            </a:r>
          </a:p>
          <a:p>
            <a:pPr lvl="1" eaLnBrk="1" hangingPunct="1"/>
            <a:r>
              <a:rPr lang="de-DE">
                <a:latin typeface="Arial" charset="0"/>
              </a:rPr>
              <a:t>D(elivered)</a:t>
            </a:r>
          </a:p>
          <a:p>
            <a:pPr lvl="1" eaLnBrk="1" hangingPunct="1"/>
            <a:r>
              <a:rPr lang="de-DE">
                <a:latin typeface="Arial" charset="0"/>
              </a:rPr>
              <a:t>A(ctive)</a:t>
            </a:r>
          </a:p>
          <a:p>
            <a:pPr lvl="1" eaLnBrk="1" hangingPunct="1"/>
            <a:r>
              <a:rPr lang="de-DE">
                <a:latin typeface="Arial" charset="0"/>
              </a:rPr>
              <a:t>M(odified)</a:t>
            </a:r>
          </a:p>
          <a:p>
            <a:pPr eaLnBrk="1" hangingPunct="1"/>
            <a:r>
              <a:rPr lang="de-DE">
                <a:latin typeface="Arial" charset="0"/>
              </a:rPr>
              <a:t>Der Business Content teilt sich in die zwei Teilbereiche:</a:t>
            </a:r>
          </a:p>
          <a:p>
            <a:pPr lvl="1" eaLnBrk="1" hangingPunct="1"/>
            <a:r>
              <a:rPr lang="de-DE">
                <a:latin typeface="Arial" charset="0"/>
              </a:rPr>
              <a:t>Business Content der Quellsysteme</a:t>
            </a:r>
          </a:p>
          <a:p>
            <a:pPr lvl="1" eaLnBrk="1" hangingPunct="1"/>
            <a:r>
              <a:rPr lang="de-DE">
                <a:latin typeface="Arial" charset="0"/>
              </a:rPr>
              <a:t>Business Content des SAP BW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BI Content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BI Content</a:t>
            </a:r>
          </a:p>
        </p:txBody>
      </p:sp>
      <p:grpSp>
        <p:nvGrpSpPr>
          <p:cNvPr id="63491" name="Group 4"/>
          <p:cNvGrpSpPr>
            <a:grpSpLocks/>
          </p:cNvGrpSpPr>
          <p:nvPr/>
        </p:nvGrpSpPr>
        <p:grpSpPr bwMode="auto">
          <a:xfrm>
            <a:off x="1212850" y="1196975"/>
            <a:ext cx="6718300" cy="4967288"/>
            <a:chOff x="764" y="754"/>
            <a:chExt cx="4232" cy="3129"/>
          </a:xfrm>
        </p:grpSpPr>
        <p:grpSp>
          <p:nvGrpSpPr>
            <p:cNvPr id="63493" name="Group 5"/>
            <p:cNvGrpSpPr>
              <a:grpSpLocks/>
            </p:cNvGrpSpPr>
            <p:nvPr/>
          </p:nvGrpSpPr>
          <p:grpSpPr bwMode="auto">
            <a:xfrm>
              <a:off x="764" y="754"/>
              <a:ext cx="4004" cy="827"/>
              <a:chOff x="764" y="754"/>
              <a:chExt cx="4004" cy="827"/>
            </a:xfrm>
          </p:grpSpPr>
          <p:sp>
            <p:nvSpPr>
              <p:cNvPr id="63569" name="Rectangle 5"/>
              <p:cNvSpPr>
                <a:spLocks noChangeAspect="1" noChangeArrowheads="1"/>
              </p:cNvSpPr>
              <p:nvPr/>
            </p:nvSpPr>
            <p:spPr bwMode="auto">
              <a:xfrm>
                <a:off x="1717" y="1384"/>
                <a:ext cx="3051" cy="1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 marL="114300" algn="l">
                  <a:spcBef>
                    <a:spcPct val="20000"/>
                  </a:spcBef>
                  <a:buFont typeface="Wingdings" charset="0"/>
                  <a:buNone/>
                </a:pPr>
                <a:r>
                  <a:rPr lang="de-DE" sz="1200">
                    <a:solidFill>
                      <a:srgbClr val="333333"/>
                    </a:solidFill>
                  </a:rPr>
                  <a:t>Überarbeitete Version</a:t>
                </a:r>
              </a:p>
            </p:txBody>
          </p:sp>
          <p:sp>
            <p:nvSpPr>
              <p:cNvPr id="63570" name="Rectangle 6"/>
              <p:cNvSpPr>
                <a:spLocks noChangeAspect="1" noChangeArrowheads="1"/>
              </p:cNvSpPr>
              <p:nvPr/>
            </p:nvSpPr>
            <p:spPr bwMode="auto">
              <a:xfrm>
                <a:off x="764" y="1384"/>
                <a:ext cx="953" cy="197"/>
              </a:xfrm>
              <a:prstGeom prst="rect">
                <a:avLst/>
              </a:prstGeom>
              <a:solidFill>
                <a:srgbClr val="C0C2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 marL="114300" algn="l">
                  <a:spcBef>
                    <a:spcPct val="20000"/>
                  </a:spcBef>
                  <a:buFont typeface="Wingdings" charset="0"/>
                  <a:buNone/>
                </a:pPr>
                <a:r>
                  <a:rPr lang="de-DE" sz="1200">
                    <a:solidFill>
                      <a:srgbClr val="333333"/>
                    </a:solidFill>
                  </a:rPr>
                  <a:t>M(odified)</a:t>
                </a:r>
              </a:p>
            </p:txBody>
          </p:sp>
          <p:sp>
            <p:nvSpPr>
              <p:cNvPr id="63571" name="Rectangle 7"/>
              <p:cNvSpPr>
                <a:spLocks noChangeAspect="1" noChangeArrowheads="1"/>
              </p:cNvSpPr>
              <p:nvPr/>
            </p:nvSpPr>
            <p:spPr bwMode="auto">
              <a:xfrm>
                <a:off x="1717" y="1159"/>
                <a:ext cx="3051" cy="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 marL="114300" algn="l">
                  <a:spcBef>
                    <a:spcPct val="20000"/>
                  </a:spcBef>
                  <a:buFont typeface="Wingdings" charset="0"/>
                  <a:buNone/>
                </a:pPr>
                <a:r>
                  <a:rPr lang="de-DE" sz="1200">
                    <a:solidFill>
                      <a:srgbClr val="333333"/>
                    </a:solidFill>
                  </a:rPr>
                  <a:t>Aktive Version</a:t>
                </a:r>
              </a:p>
            </p:txBody>
          </p:sp>
          <p:sp>
            <p:nvSpPr>
              <p:cNvPr id="63572" name="Rectangle 8"/>
              <p:cNvSpPr>
                <a:spLocks noChangeAspect="1" noChangeArrowheads="1"/>
              </p:cNvSpPr>
              <p:nvPr/>
            </p:nvSpPr>
            <p:spPr bwMode="auto">
              <a:xfrm>
                <a:off x="764" y="1159"/>
                <a:ext cx="953" cy="225"/>
              </a:xfrm>
              <a:prstGeom prst="rect">
                <a:avLst/>
              </a:prstGeom>
              <a:solidFill>
                <a:srgbClr val="C0C2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 marL="114300" algn="l">
                  <a:spcBef>
                    <a:spcPct val="20000"/>
                  </a:spcBef>
                  <a:buFont typeface="Wingdings" charset="0"/>
                  <a:buNone/>
                </a:pPr>
                <a:r>
                  <a:rPr lang="de-DE" sz="1200">
                    <a:solidFill>
                      <a:srgbClr val="333333"/>
                    </a:solidFill>
                  </a:rPr>
                  <a:t>A(ctive)</a:t>
                </a:r>
              </a:p>
            </p:txBody>
          </p:sp>
          <p:sp>
            <p:nvSpPr>
              <p:cNvPr id="63573" name="Rectangle 9"/>
              <p:cNvSpPr>
                <a:spLocks noChangeAspect="1" noChangeArrowheads="1"/>
              </p:cNvSpPr>
              <p:nvPr/>
            </p:nvSpPr>
            <p:spPr bwMode="auto">
              <a:xfrm>
                <a:off x="1717" y="933"/>
                <a:ext cx="3051" cy="22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 marL="114300" algn="l">
                  <a:spcBef>
                    <a:spcPct val="20000"/>
                  </a:spcBef>
                  <a:buFont typeface="Wingdings" charset="0"/>
                  <a:buNone/>
                </a:pPr>
                <a:r>
                  <a:rPr lang="de-DE" sz="1200">
                    <a:solidFill>
                      <a:srgbClr val="333333"/>
                    </a:solidFill>
                  </a:rPr>
                  <a:t>SAP-Auslieferungsversion (BI Content – Version)</a:t>
                </a:r>
              </a:p>
            </p:txBody>
          </p:sp>
          <p:sp>
            <p:nvSpPr>
              <p:cNvPr id="63574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764" y="933"/>
                <a:ext cx="953" cy="226"/>
              </a:xfrm>
              <a:prstGeom prst="rect">
                <a:avLst/>
              </a:prstGeom>
              <a:solidFill>
                <a:srgbClr val="C0C2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 marL="114300" algn="l">
                  <a:spcBef>
                    <a:spcPct val="20000"/>
                  </a:spcBef>
                  <a:buFont typeface="Wingdings" charset="0"/>
                  <a:buNone/>
                </a:pPr>
                <a:r>
                  <a:rPr lang="de-DE" sz="1200">
                    <a:solidFill>
                      <a:srgbClr val="333333"/>
                    </a:solidFill>
                  </a:rPr>
                  <a:t>D(elivery)</a:t>
                </a:r>
              </a:p>
            </p:txBody>
          </p:sp>
          <p:sp>
            <p:nvSpPr>
              <p:cNvPr id="6357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717" y="754"/>
                <a:ext cx="3051" cy="179"/>
              </a:xfrm>
              <a:prstGeom prst="rect">
                <a:avLst/>
              </a:prstGeom>
              <a:solidFill>
                <a:srgbClr val="0022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 marL="114300" algn="l">
                  <a:spcBef>
                    <a:spcPct val="20000"/>
                  </a:spcBef>
                  <a:buFont typeface="Wingdings" charset="0"/>
                  <a:buNone/>
                </a:pPr>
                <a:r>
                  <a:rPr lang="de-DE" sz="1200" b="1">
                    <a:solidFill>
                      <a:schemeClr val="bg1"/>
                    </a:solidFill>
                  </a:rPr>
                  <a:t>Bedeutung</a:t>
                </a:r>
              </a:p>
            </p:txBody>
          </p:sp>
          <p:sp>
            <p:nvSpPr>
              <p:cNvPr id="63576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764" y="754"/>
                <a:ext cx="953" cy="179"/>
              </a:xfrm>
              <a:prstGeom prst="rect">
                <a:avLst/>
              </a:prstGeom>
              <a:solidFill>
                <a:srgbClr val="00224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marL="114300" algn="l">
                  <a:spcBef>
                    <a:spcPct val="20000"/>
                  </a:spcBef>
                  <a:buFont typeface="Wingdings" charset="0"/>
                  <a:buNone/>
                </a:pPr>
                <a:r>
                  <a:rPr lang="de-DE" sz="1200" b="1">
                    <a:solidFill>
                      <a:schemeClr val="bg1"/>
                    </a:solidFill>
                  </a:rPr>
                  <a:t>Version</a:t>
                </a:r>
              </a:p>
            </p:txBody>
          </p:sp>
          <p:sp>
            <p:nvSpPr>
              <p:cNvPr id="63577" name="Line 13"/>
              <p:cNvSpPr>
                <a:spLocks noChangeAspect="1" noChangeShapeType="1"/>
              </p:cNvSpPr>
              <p:nvPr/>
            </p:nvSpPr>
            <p:spPr bwMode="auto">
              <a:xfrm>
                <a:off x="764" y="754"/>
                <a:ext cx="400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78" name="Line 14"/>
              <p:cNvSpPr>
                <a:spLocks noChangeAspect="1" noChangeShapeType="1"/>
              </p:cNvSpPr>
              <p:nvPr/>
            </p:nvSpPr>
            <p:spPr bwMode="auto">
              <a:xfrm>
                <a:off x="764" y="933"/>
                <a:ext cx="40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79" name="Line 15"/>
              <p:cNvSpPr>
                <a:spLocks noChangeAspect="1" noChangeShapeType="1"/>
              </p:cNvSpPr>
              <p:nvPr/>
            </p:nvSpPr>
            <p:spPr bwMode="auto">
              <a:xfrm>
                <a:off x="764" y="1159"/>
                <a:ext cx="40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80" name="Line 16"/>
              <p:cNvSpPr>
                <a:spLocks noChangeAspect="1" noChangeShapeType="1"/>
              </p:cNvSpPr>
              <p:nvPr/>
            </p:nvSpPr>
            <p:spPr bwMode="auto">
              <a:xfrm>
                <a:off x="764" y="1384"/>
                <a:ext cx="40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81" name="Line 17"/>
              <p:cNvSpPr>
                <a:spLocks noChangeAspect="1" noChangeShapeType="1"/>
              </p:cNvSpPr>
              <p:nvPr/>
            </p:nvSpPr>
            <p:spPr bwMode="auto">
              <a:xfrm>
                <a:off x="764" y="1581"/>
                <a:ext cx="400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82" name="Line 18"/>
              <p:cNvSpPr>
                <a:spLocks noChangeAspect="1" noChangeShapeType="1"/>
              </p:cNvSpPr>
              <p:nvPr/>
            </p:nvSpPr>
            <p:spPr bwMode="auto">
              <a:xfrm>
                <a:off x="764" y="754"/>
                <a:ext cx="0" cy="8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83" name="Line 19"/>
              <p:cNvSpPr>
                <a:spLocks noChangeAspect="1" noChangeShapeType="1"/>
              </p:cNvSpPr>
              <p:nvPr/>
            </p:nvSpPr>
            <p:spPr bwMode="auto">
              <a:xfrm>
                <a:off x="1717" y="754"/>
                <a:ext cx="0" cy="8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63584" name="Line 20"/>
              <p:cNvSpPr>
                <a:spLocks noChangeAspect="1" noChangeShapeType="1"/>
              </p:cNvSpPr>
              <p:nvPr/>
            </p:nvSpPr>
            <p:spPr bwMode="auto">
              <a:xfrm>
                <a:off x="4768" y="754"/>
                <a:ext cx="0" cy="8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</p:grpSp>
        <p:sp>
          <p:nvSpPr>
            <p:cNvPr id="63494" name="Rectangle 21"/>
            <p:cNvSpPr>
              <a:spLocks noChangeAspect="1" noChangeArrowheads="1"/>
            </p:cNvSpPr>
            <p:nvPr/>
          </p:nvSpPr>
          <p:spPr bwMode="auto">
            <a:xfrm>
              <a:off x="4253" y="1858"/>
              <a:ext cx="507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495" name="Rectangle 22"/>
            <p:cNvSpPr>
              <a:spLocks noChangeAspect="1" noChangeArrowheads="1"/>
            </p:cNvSpPr>
            <p:nvPr/>
          </p:nvSpPr>
          <p:spPr bwMode="auto">
            <a:xfrm>
              <a:off x="3748" y="1858"/>
              <a:ext cx="505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496" name="Rectangle 23"/>
            <p:cNvSpPr>
              <a:spLocks noChangeAspect="1" noChangeArrowheads="1"/>
            </p:cNvSpPr>
            <p:nvPr/>
          </p:nvSpPr>
          <p:spPr bwMode="auto">
            <a:xfrm>
              <a:off x="3242" y="1858"/>
              <a:ext cx="506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497" name="Rectangle 24"/>
            <p:cNvSpPr>
              <a:spLocks noChangeAspect="1" noChangeArrowheads="1"/>
            </p:cNvSpPr>
            <p:nvPr/>
          </p:nvSpPr>
          <p:spPr bwMode="auto">
            <a:xfrm>
              <a:off x="2736" y="1858"/>
              <a:ext cx="506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498" name="Rectangle 25"/>
            <p:cNvSpPr>
              <a:spLocks noChangeAspect="1" noChangeArrowheads="1"/>
            </p:cNvSpPr>
            <p:nvPr/>
          </p:nvSpPr>
          <p:spPr bwMode="auto">
            <a:xfrm>
              <a:off x="2231" y="1858"/>
              <a:ext cx="505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499" name="Rectangle 26"/>
            <p:cNvSpPr>
              <a:spLocks noChangeAspect="1" noChangeArrowheads="1"/>
            </p:cNvSpPr>
            <p:nvPr/>
          </p:nvSpPr>
          <p:spPr bwMode="auto">
            <a:xfrm>
              <a:off x="1724" y="1858"/>
              <a:ext cx="507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00" name="Rectangle 27"/>
            <p:cNvSpPr>
              <a:spLocks noChangeAspect="1" noChangeArrowheads="1"/>
            </p:cNvSpPr>
            <p:nvPr/>
          </p:nvSpPr>
          <p:spPr bwMode="auto">
            <a:xfrm>
              <a:off x="768" y="1858"/>
              <a:ext cx="956" cy="402"/>
            </a:xfrm>
            <a:prstGeom prst="rect">
              <a:avLst/>
            </a:prstGeom>
            <a:solidFill>
              <a:srgbClr val="C0C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None/>
              </a:pPr>
              <a:r>
                <a:rPr lang="de-DE" sz="1200" b="1">
                  <a:solidFill>
                    <a:srgbClr val="333333"/>
                  </a:solidFill>
                </a:rPr>
                <a:t>M(odified)</a:t>
              </a:r>
            </a:p>
          </p:txBody>
        </p:sp>
        <p:sp>
          <p:nvSpPr>
            <p:cNvPr id="63501" name="Rectangle 28"/>
            <p:cNvSpPr>
              <a:spLocks noChangeAspect="1" noChangeArrowheads="1"/>
            </p:cNvSpPr>
            <p:nvPr/>
          </p:nvSpPr>
          <p:spPr bwMode="auto">
            <a:xfrm>
              <a:off x="4253" y="2260"/>
              <a:ext cx="507" cy="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02" name="Rectangle 29"/>
            <p:cNvSpPr>
              <a:spLocks noChangeAspect="1" noChangeArrowheads="1"/>
            </p:cNvSpPr>
            <p:nvPr/>
          </p:nvSpPr>
          <p:spPr bwMode="auto">
            <a:xfrm>
              <a:off x="3748" y="2260"/>
              <a:ext cx="505" cy="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03" name="Rectangle 30"/>
            <p:cNvSpPr>
              <a:spLocks noChangeAspect="1" noChangeArrowheads="1"/>
            </p:cNvSpPr>
            <p:nvPr/>
          </p:nvSpPr>
          <p:spPr bwMode="auto">
            <a:xfrm>
              <a:off x="3242" y="2260"/>
              <a:ext cx="506" cy="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04" name="Rectangle 31"/>
            <p:cNvSpPr>
              <a:spLocks noChangeAspect="1" noChangeArrowheads="1"/>
            </p:cNvSpPr>
            <p:nvPr/>
          </p:nvSpPr>
          <p:spPr bwMode="auto">
            <a:xfrm>
              <a:off x="2736" y="2260"/>
              <a:ext cx="506" cy="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05" name="Rectangle 32"/>
            <p:cNvSpPr>
              <a:spLocks noChangeAspect="1" noChangeArrowheads="1"/>
            </p:cNvSpPr>
            <p:nvPr/>
          </p:nvSpPr>
          <p:spPr bwMode="auto">
            <a:xfrm>
              <a:off x="2231" y="2260"/>
              <a:ext cx="505" cy="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06" name="Rectangle 33"/>
            <p:cNvSpPr>
              <a:spLocks noChangeAspect="1" noChangeArrowheads="1"/>
            </p:cNvSpPr>
            <p:nvPr/>
          </p:nvSpPr>
          <p:spPr bwMode="auto">
            <a:xfrm>
              <a:off x="1724" y="2260"/>
              <a:ext cx="507" cy="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07" name="Rectangle 34"/>
            <p:cNvSpPr>
              <a:spLocks noChangeAspect="1" noChangeArrowheads="1"/>
            </p:cNvSpPr>
            <p:nvPr/>
          </p:nvSpPr>
          <p:spPr bwMode="auto">
            <a:xfrm>
              <a:off x="768" y="2260"/>
              <a:ext cx="956" cy="401"/>
            </a:xfrm>
            <a:prstGeom prst="rect">
              <a:avLst/>
            </a:prstGeom>
            <a:solidFill>
              <a:srgbClr val="C0C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None/>
              </a:pPr>
              <a:r>
                <a:rPr lang="de-DE" sz="1200" b="1">
                  <a:solidFill>
                    <a:srgbClr val="333333"/>
                  </a:solidFill>
                </a:rPr>
                <a:t>A(ctive)</a:t>
              </a:r>
            </a:p>
          </p:txBody>
        </p:sp>
        <p:sp>
          <p:nvSpPr>
            <p:cNvPr id="63508" name="Rectangle 35"/>
            <p:cNvSpPr>
              <a:spLocks noChangeAspect="1" noChangeArrowheads="1"/>
            </p:cNvSpPr>
            <p:nvPr/>
          </p:nvSpPr>
          <p:spPr bwMode="auto">
            <a:xfrm>
              <a:off x="1724" y="2661"/>
              <a:ext cx="507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09" name="Rectangle 36"/>
            <p:cNvSpPr>
              <a:spLocks noChangeAspect="1" noChangeArrowheads="1"/>
            </p:cNvSpPr>
            <p:nvPr/>
          </p:nvSpPr>
          <p:spPr bwMode="auto">
            <a:xfrm>
              <a:off x="1724" y="1593"/>
              <a:ext cx="507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b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800">
                <a:solidFill>
                  <a:srgbClr val="333333"/>
                </a:solidFill>
                <a:latin typeface="Arial Black" charset="0"/>
              </a:endParaRPr>
            </a:p>
          </p:txBody>
        </p:sp>
        <p:sp>
          <p:nvSpPr>
            <p:cNvPr id="63510" name="Rectangle 37"/>
            <p:cNvSpPr>
              <a:spLocks noChangeAspect="1" noChangeArrowheads="1"/>
            </p:cNvSpPr>
            <p:nvPr/>
          </p:nvSpPr>
          <p:spPr bwMode="auto">
            <a:xfrm>
              <a:off x="2231" y="2661"/>
              <a:ext cx="505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11" name="Rectangle 38"/>
            <p:cNvSpPr>
              <a:spLocks noChangeAspect="1" noChangeArrowheads="1"/>
            </p:cNvSpPr>
            <p:nvPr/>
          </p:nvSpPr>
          <p:spPr bwMode="auto">
            <a:xfrm>
              <a:off x="2231" y="1593"/>
              <a:ext cx="505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14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12" name="Rectangle 39"/>
            <p:cNvSpPr>
              <a:spLocks noChangeAspect="1" noChangeArrowheads="1"/>
            </p:cNvSpPr>
            <p:nvPr/>
          </p:nvSpPr>
          <p:spPr bwMode="auto">
            <a:xfrm>
              <a:off x="2736" y="2661"/>
              <a:ext cx="506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13" name="Rectangle 40"/>
            <p:cNvSpPr>
              <a:spLocks noChangeAspect="1" noChangeArrowheads="1"/>
            </p:cNvSpPr>
            <p:nvPr/>
          </p:nvSpPr>
          <p:spPr bwMode="auto">
            <a:xfrm>
              <a:off x="2736" y="1593"/>
              <a:ext cx="506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14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14" name="Rectangle 41"/>
            <p:cNvSpPr>
              <a:spLocks noChangeAspect="1" noChangeArrowheads="1"/>
            </p:cNvSpPr>
            <p:nvPr/>
          </p:nvSpPr>
          <p:spPr bwMode="auto">
            <a:xfrm>
              <a:off x="3242" y="2661"/>
              <a:ext cx="506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15" name="Rectangle 42"/>
            <p:cNvSpPr>
              <a:spLocks noChangeAspect="1" noChangeArrowheads="1"/>
            </p:cNvSpPr>
            <p:nvPr/>
          </p:nvSpPr>
          <p:spPr bwMode="auto">
            <a:xfrm>
              <a:off x="3242" y="1593"/>
              <a:ext cx="506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14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16" name="Rectangle 43"/>
            <p:cNvSpPr>
              <a:spLocks noChangeAspect="1" noChangeArrowheads="1"/>
            </p:cNvSpPr>
            <p:nvPr/>
          </p:nvSpPr>
          <p:spPr bwMode="auto">
            <a:xfrm>
              <a:off x="3748" y="2661"/>
              <a:ext cx="505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17" name="Rectangle 44"/>
            <p:cNvSpPr>
              <a:spLocks noChangeAspect="1" noChangeArrowheads="1"/>
            </p:cNvSpPr>
            <p:nvPr/>
          </p:nvSpPr>
          <p:spPr bwMode="auto">
            <a:xfrm>
              <a:off x="3748" y="1593"/>
              <a:ext cx="505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14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18" name="Rectangle 45"/>
            <p:cNvSpPr>
              <a:spLocks noChangeAspect="1" noChangeArrowheads="1"/>
            </p:cNvSpPr>
            <p:nvPr/>
          </p:nvSpPr>
          <p:spPr bwMode="auto">
            <a:xfrm>
              <a:off x="4253" y="1593"/>
              <a:ext cx="507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14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19" name="Rectangle 47"/>
            <p:cNvSpPr>
              <a:spLocks noChangeAspect="1" noChangeArrowheads="1"/>
            </p:cNvSpPr>
            <p:nvPr/>
          </p:nvSpPr>
          <p:spPr bwMode="auto">
            <a:xfrm>
              <a:off x="4253" y="2661"/>
              <a:ext cx="507" cy="4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Char char="§"/>
              </a:pPr>
              <a:endParaRPr lang="en-US" sz="900">
                <a:solidFill>
                  <a:srgbClr val="333333"/>
                </a:solidFill>
                <a:latin typeface="Arial Narrow" charset="0"/>
              </a:endParaRPr>
            </a:p>
          </p:txBody>
        </p:sp>
        <p:sp>
          <p:nvSpPr>
            <p:cNvPr id="63520" name="Rectangle 48"/>
            <p:cNvSpPr>
              <a:spLocks noChangeAspect="1" noChangeArrowheads="1"/>
            </p:cNvSpPr>
            <p:nvPr/>
          </p:nvSpPr>
          <p:spPr bwMode="auto">
            <a:xfrm>
              <a:off x="768" y="2661"/>
              <a:ext cx="956" cy="402"/>
            </a:xfrm>
            <a:prstGeom prst="rect">
              <a:avLst/>
            </a:prstGeom>
            <a:solidFill>
              <a:srgbClr val="C0C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marL="114300" algn="l">
                <a:spcBef>
                  <a:spcPct val="20000"/>
                </a:spcBef>
                <a:buFont typeface="Wingdings" charset="0"/>
                <a:buNone/>
              </a:pPr>
              <a:r>
                <a:rPr lang="de-DE" sz="1200" b="1">
                  <a:solidFill>
                    <a:srgbClr val="333333"/>
                  </a:solidFill>
                </a:rPr>
                <a:t>D(elivery)</a:t>
              </a:r>
            </a:p>
          </p:txBody>
        </p:sp>
        <p:sp>
          <p:nvSpPr>
            <p:cNvPr id="63521" name="Line 49"/>
            <p:cNvSpPr>
              <a:spLocks noChangeAspect="1" noChangeShapeType="1"/>
            </p:cNvSpPr>
            <p:nvPr/>
          </p:nvSpPr>
          <p:spPr bwMode="auto">
            <a:xfrm>
              <a:off x="768" y="1593"/>
              <a:ext cx="95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22" name="Line 50"/>
            <p:cNvSpPr>
              <a:spLocks noChangeAspect="1" noChangeShapeType="1"/>
            </p:cNvSpPr>
            <p:nvPr/>
          </p:nvSpPr>
          <p:spPr bwMode="auto">
            <a:xfrm>
              <a:off x="768" y="3063"/>
              <a:ext cx="39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23" name="Line 51"/>
            <p:cNvSpPr>
              <a:spLocks noChangeAspect="1" noChangeShapeType="1"/>
            </p:cNvSpPr>
            <p:nvPr/>
          </p:nvSpPr>
          <p:spPr bwMode="auto">
            <a:xfrm>
              <a:off x="4760" y="1593"/>
              <a:ext cx="0" cy="26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24" name="Line 52"/>
            <p:cNvSpPr>
              <a:spLocks noChangeAspect="1" noChangeShapeType="1"/>
            </p:cNvSpPr>
            <p:nvPr/>
          </p:nvSpPr>
          <p:spPr bwMode="auto">
            <a:xfrm>
              <a:off x="1724" y="1593"/>
              <a:ext cx="5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25" name="Line 53"/>
            <p:cNvSpPr>
              <a:spLocks noChangeAspect="1" noChangeShapeType="1"/>
            </p:cNvSpPr>
            <p:nvPr/>
          </p:nvSpPr>
          <p:spPr bwMode="auto">
            <a:xfrm>
              <a:off x="4760" y="1858"/>
              <a:ext cx="0" cy="120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26" name="Line 54"/>
            <p:cNvSpPr>
              <a:spLocks noChangeAspect="1" noChangeShapeType="1"/>
            </p:cNvSpPr>
            <p:nvPr/>
          </p:nvSpPr>
          <p:spPr bwMode="auto">
            <a:xfrm>
              <a:off x="2231" y="1593"/>
              <a:ext cx="50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27" name="Line 55"/>
            <p:cNvSpPr>
              <a:spLocks noChangeAspect="1" noChangeShapeType="1"/>
            </p:cNvSpPr>
            <p:nvPr/>
          </p:nvSpPr>
          <p:spPr bwMode="auto">
            <a:xfrm>
              <a:off x="2736" y="1593"/>
              <a:ext cx="50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28" name="Line 56"/>
            <p:cNvSpPr>
              <a:spLocks noChangeAspect="1" noChangeShapeType="1"/>
            </p:cNvSpPr>
            <p:nvPr/>
          </p:nvSpPr>
          <p:spPr bwMode="auto">
            <a:xfrm>
              <a:off x="2231" y="1858"/>
              <a:ext cx="0" cy="1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29" name="Line 57"/>
            <p:cNvSpPr>
              <a:spLocks noChangeAspect="1" noChangeShapeType="1"/>
            </p:cNvSpPr>
            <p:nvPr/>
          </p:nvSpPr>
          <p:spPr bwMode="auto">
            <a:xfrm>
              <a:off x="3242" y="1593"/>
              <a:ext cx="50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0" name="Line 58"/>
            <p:cNvSpPr>
              <a:spLocks noChangeAspect="1" noChangeShapeType="1"/>
            </p:cNvSpPr>
            <p:nvPr/>
          </p:nvSpPr>
          <p:spPr bwMode="auto">
            <a:xfrm>
              <a:off x="2736" y="1858"/>
              <a:ext cx="0" cy="1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1" name="Line 59"/>
            <p:cNvSpPr>
              <a:spLocks noChangeAspect="1" noChangeShapeType="1"/>
            </p:cNvSpPr>
            <p:nvPr/>
          </p:nvSpPr>
          <p:spPr bwMode="auto">
            <a:xfrm>
              <a:off x="3748" y="1593"/>
              <a:ext cx="50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2" name="Line 60"/>
            <p:cNvSpPr>
              <a:spLocks noChangeAspect="1" noChangeShapeType="1"/>
            </p:cNvSpPr>
            <p:nvPr/>
          </p:nvSpPr>
          <p:spPr bwMode="auto">
            <a:xfrm>
              <a:off x="3242" y="1858"/>
              <a:ext cx="0" cy="1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3" name="Line 61"/>
            <p:cNvSpPr>
              <a:spLocks noChangeAspect="1" noChangeShapeType="1"/>
            </p:cNvSpPr>
            <p:nvPr/>
          </p:nvSpPr>
          <p:spPr bwMode="auto">
            <a:xfrm>
              <a:off x="4253" y="1593"/>
              <a:ext cx="50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4" name="Line 62"/>
            <p:cNvSpPr>
              <a:spLocks noChangeAspect="1" noChangeShapeType="1"/>
            </p:cNvSpPr>
            <p:nvPr/>
          </p:nvSpPr>
          <p:spPr bwMode="auto">
            <a:xfrm>
              <a:off x="3748" y="1858"/>
              <a:ext cx="0" cy="1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5" name="Line 63"/>
            <p:cNvSpPr>
              <a:spLocks noChangeAspect="1" noChangeShapeType="1"/>
            </p:cNvSpPr>
            <p:nvPr/>
          </p:nvSpPr>
          <p:spPr bwMode="auto">
            <a:xfrm>
              <a:off x="4253" y="1858"/>
              <a:ext cx="0" cy="1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6" name="Line 64"/>
            <p:cNvSpPr>
              <a:spLocks noChangeAspect="1" noChangeShapeType="1"/>
            </p:cNvSpPr>
            <p:nvPr/>
          </p:nvSpPr>
          <p:spPr bwMode="auto">
            <a:xfrm>
              <a:off x="768" y="1593"/>
              <a:ext cx="0" cy="26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7" name="Line 65"/>
            <p:cNvSpPr>
              <a:spLocks noChangeAspect="1" noChangeShapeType="1"/>
            </p:cNvSpPr>
            <p:nvPr/>
          </p:nvSpPr>
          <p:spPr bwMode="auto">
            <a:xfrm>
              <a:off x="768" y="1858"/>
              <a:ext cx="3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8" name="Line 66"/>
            <p:cNvSpPr>
              <a:spLocks noChangeAspect="1" noChangeShapeType="1"/>
            </p:cNvSpPr>
            <p:nvPr/>
          </p:nvSpPr>
          <p:spPr bwMode="auto">
            <a:xfrm>
              <a:off x="768" y="1858"/>
              <a:ext cx="0" cy="120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39" name="Line 67"/>
            <p:cNvSpPr>
              <a:spLocks noChangeAspect="1" noChangeShapeType="1"/>
            </p:cNvSpPr>
            <p:nvPr/>
          </p:nvSpPr>
          <p:spPr bwMode="auto">
            <a:xfrm>
              <a:off x="1724" y="1858"/>
              <a:ext cx="0" cy="1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40" name="Line 68"/>
            <p:cNvSpPr>
              <a:spLocks noChangeAspect="1" noChangeShapeType="1"/>
            </p:cNvSpPr>
            <p:nvPr/>
          </p:nvSpPr>
          <p:spPr bwMode="auto">
            <a:xfrm>
              <a:off x="768" y="2661"/>
              <a:ext cx="3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1" name="Line 69"/>
            <p:cNvSpPr>
              <a:spLocks noChangeAspect="1" noChangeShapeType="1"/>
            </p:cNvSpPr>
            <p:nvPr/>
          </p:nvSpPr>
          <p:spPr bwMode="auto">
            <a:xfrm>
              <a:off x="768" y="2260"/>
              <a:ext cx="3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2" name="AutoShape 70"/>
            <p:cNvSpPr>
              <a:spLocks noChangeAspect="1" noChangeArrowheads="1"/>
            </p:cNvSpPr>
            <p:nvPr/>
          </p:nvSpPr>
          <p:spPr bwMode="auto">
            <a:xfrm>
              <a:off x="2380" y="1923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63543" name="Line 71"/>
            <p:cNvSpPr>
              <a:spLocks noChangeAspect="1" noChangeShapeType="1"/>
            </p:cNvSpPr>
            <p:nvPr/>
          </p:nvSpPr>
          <p:spPr bwMode="auto">
            <a:xfrm flipV="1">
              <a:off x="2024" y="2151"/>
              <a:ext cx="459" cy="677"/>
            </a:xfrm>
            <a:prstGeom prst="line">
              <a:avLst/>
            </a:prstGeom>
            <a:noFill/>
            <a:ln w="19050">
              <a:solidFill>
                <a:srgbClr val="084D9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44" name="Line 72"/>
            <p:cNvSpPr>
              <a:spLocks noChangeAspect="1" noChangeShapeType="1"/>
            </p:cNvSpPr>
            <p:nvPr/>
          </p:nvSpPr>
          <p:spPr bwMode="auto">
            <a:xfrm>
              <a:off x="2502" y="2155"/>
              <a:ext cx="404" cy="295"/>
            </a:xfrm>
            <a:prstGeom prst="line">
              <a:avLst/>
            </a:prstGeom>
            <a:noFill/>
            <a:ln w="19050">
              <a:solidFill>
                <a:srgbClr val="084D9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45" name="AutoShape 73"/>
            <p:cNvSpPr>
              <a:spLocks noChangeAspect="1" noChangeArrowheads="1"/>
            </p:cNvSpPr>
            <p:nvPr/>
          </p:nvSpPr>
          <p:spPr bwMode="auto">
            <a:xfrm>
              <a:off x="3888" y="1921"/>
              <a:ext cx="231" cy="220"/>
            </a:xfrm>
            <a:prstGeom prst="triangle">
              <a:avLst>
                <a:gd name="adj" fmla="val 50000"/>
              </a:avLst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63546" name="AutoShape 74"/>
            <p:cNvSpPr>
              <a:spLocks noChangeAspect="1" noChangeArrowheads="1"/>
            </p:cNvSpPr>
            <p:nvPr/>
          </p:nvSpPr>
          <p:spPr bwMode="auto">
            <a:xfrm>
              <a:off x="2871" y="1923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63547" name="AutoShape 75"/>
            <p:cNvSpPr>
              <a:spLocks noChangeAspect="1" noChangeArrowheads="1"/>
            </p:cNvSpPr>
            <p:nvPr/>
          </p:nvSpPr>
          <p:spPr bwMode="auto">
            <a:xfrm>
              <a:off x="3371" y="1924"/>
              <a:ext cx="231" cy="220"/>
            </a:xfrm>
            <a:prstGeom prst="triangle">
              <a:avLst>
                <a:gd name="adj" fmla="val 50000"/>
              </a:avLst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63548" name="AutoShape 76"/>
            <p:cNvSpPr>
              <a:spLocks noChangeAspect="1" noChangeArrowheads="1"/>
            </p:cNvSpPr>
            <p:nvPr/>
          </p:nvSpPr>
          <p:spPr bwMode="auto">
            <a:xfrm>
              <a:off x="4397" y="1921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63549" name="Text Box 77"/>
            <p:cNvSpPr txBox="1">
              <a:spLocks noChangeAspect="1" noChangeArrowheads="1"/>
            </p:cNvSpPr>
            <p:nvPr/>
          </p:nvSpPr>
          <p:spPr bwMode="auto">
            <a:xfrm>
              <a:off x="2003" y="3215"/>
              <a:ext cx="1482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174625" indent="-174625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084D97"/>
                </a:buClr>
                <a:buFont typeface="Wingdings" charset="0"/>
                <a:buNone/>
              </a:pPr>
              <a:r>
                <a:rPr lang="de-DE" sz="1400" b="1">
                  <a:solidFill>
                    <a:srgbClr val="084D97"/>
                  </a:solidFill>
                  <a:latin typeface="Arial Narrow" charset="0"/>
                </a:rPr>
                <a:t>1. 		BI Content – Installation</a:t>
              </a:r>
            </a:p>
            <a:p>
              <a:pPr algn="l" eaLnBrk="1" hangingPunct="1">
                <a:spcBef>
                  <a:spcPct val="1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400" b="1">
                  <a:solidFill>
                    <a:srgbClr val="084D97"/>
                  </a:solidFill>
                  <a:latin typeface="Arial Narrow" charset="0"/>
                </a:rPr>
                <a:t>		(Kopieren) </a:t>
              </a:r>
            </a:p>
          </p:txBody>
        </p:sp>
        <p:sp>
          <p:nvSpPr>
            <p:cNvPr id="63550" name="AutoShape 78"/>
            <p:cNvSpPr>
              <a:spLocks noChangeAspect="1" noChangeArrowheads="1"/>
            </p:cNvSpPr>
            <p:nvPr/>
          </p:nvSpPr>
          <p:spPr bwMode="auto">
            <a:xfrm>
              <a:off x="3888" y="2327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63551" name="AutoShape 79"/>
            <p:cNvSpPr>
              <a:spLocks noChangeAspect="1" noChangeArrowheads="1"/>
            </p:cNvSpPr>
            <p:nvPr/>
          </p:nvSpPr>
          <p:spPr bwMode="auto">
            <a:xfrm>
              <a:off x="2871" y="2329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63552" name="AutoShape 80"/>
            <p:cNvSpPr>
              <a:spLocks noChangeAspect="1" noChangeArrowheads="1"/>
            </p:cNvSpPr>
            <p:nvPr/>
          </p:nvSpPr>
          <p:spPr bwMode="auto">
            <a:xfrm>
              <a:off x="3371" y="2330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63553" name="AutoShape 81"/>
            <p:cNvSpPr>
              <a:spLocks noChangeAspect="1" noChangeArrowheads="1"/>
            </p:cNvSpPr>
            <p:nvPr/>
          </p:nvSpPr>
          <p:spPr bwMode="auto">
            <a:xfrm>
              <a:off x="4397" y="2328"/>
              <a:ext cx="231" cy="220"/>
            </a:xfrm>
            <a:prstGeom prst="triangle">
              <a:avLst>
                <a:gd name="adj" fmla="val 50000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63554" name="AutoShape 82"/>
            <p:cNvSpPr>
              <a:spLocks noChangeAspect="1" noChangeArrowheads="1"/>
            </p:cNvSpPr>
            <p:nvPr/>
          </p:nvSpPr>
          <p:spPr bwMode="auto">
            <a:xfrm>
              <a:off x="2380" y="2725"/>
              <a:ext cx="231" cy="220"/>
            </a:xfrm>
            <a:prstGeom prst="triangle">
              <a:avLst>
                <a:gd name="adj" fmla="val 50000"/>
              </a:avLst>
            </a:prstGeom>
            <a:solidFill>
              <a:srgbClr val="33CCFF">
                <a:alpha val="6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63555" name="AutoShape 83"/>
            <p:cNvSpPr>
              <a:spLocks noChangeAspect="1" noChangeArrowheads="1"/>
            </p:cNvSpPr>
            <p:nvPr/>
          </p:nvSpPr>
          <p:spPr bwMode="auto">
            <a:xfrm>
              <a:off x="3888" y="2722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33CCFF">
                <a:alpha val="6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63556" name="AutoShape 84"/>
            <p:cNvSpPr>
              <a:spLocks noChangeAspect="1" noChangeArrowheads="1"/>
            </p:cNvSpPr>
            <p:nvPr/>
          </p:nvSpPr>
          <p:spPr bwMode="auto">
            <a:xfrm>
              <a:off x="2871" y="2725"/>
              <a:ext cx="231" cy="220"/>
            </a:xfrm>
            <a:prstGeom prst="triangle">
              <a:avLst>
                <a:gd name="adj" fmla="val 50000"/>
              </a:avLst>
            </a:prstGeom>
            <a:solidFill>
              <a:srgbClr val="33CCFF">
                <a:alpha val="6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63557" name="AutoShape 85"/>
            <p:cNvSpPr>
              <a:spLocks noChangeAspect="1" noChangeArrowheads="1"/>
            </p:cNvSpPr>
            <p:nvPr/>
          </p:nvSpPr>
          <p:spPr bwMode="auto">
            <a:xfrm>
              <a:off x="4397" y="2723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33CCFF">
                <a:alpha val="6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63558" name="AutoShape 86"/>
            <p:cNvSpPr>
              <a:spLocks noChangeAspect="1" noChangeArrowheads="1"/>
            </p:cNvSpPr>
            <p:nvPr/>
          </p:nvSpPr>
          <p:spPr bwMode="auto">
            <a:xfrm>
              <a:off x="1861" y="2725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33CCFF">
                <a:alpha val="6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63559" name="Line 87"/>
            <p:cNvSpPr>
              <a:spLocks noChangeAspect="1" noChangeShapeType="1"/>
            </p:cNvSpPr>
            <p:nvPr/>
          </p:nvSpPr>
          <p:spPr bwMode="auto">
            <a:xfrm flipV="1">
              <a:off x="3534" y="2151"/>
              <a:ext cx="459" cy="677"/>
            </a:xfrm>
            <a:prstGeom prst="line">
              <a:avLst/>
            </a:prstGeom>
            <a:noFill/>
            <a:ln w="19050">
              <a:solidFill>
                <a:srgbClr val="084D9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60" name="Line 88"/>
            <p:cNvSpPr>
              <a:spLocks noChangeAspect="1" noChangeShapeType="1"/>
            </p:cNvSpPr>
            <p:nvPr/>
          </p:nvSpPr>
          <p:spPr bwMode="auto">
            <a:xfrm>
              <a:off x="4027" y="2162"/>
              <a:ext cx="404" cy="295"/>
            </a:xfrm>
            <a:prstGeom prst="line">
              <a:avLst/>
            </a:prstGeom>
            <a:noFill/>
            <a:ln w="19050">
              <a:solidFill>
                <a:srgbClr val="084D9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561" name="AutoShape 89"/>
            <p:cNvSpPr>
              <a:spLocks noChangeAspect="1" noChangeArrowheads="1"/>
            </p:cNvSpPr>
            <p:nvPr/>
          </p:nvSpPr>
          <p:spPr bwMode="auto">
            <a:xfrm>
              <a:off x="3371" y="2725"/>
              <a:ext cx="231" cy="221"/>
            </a:xfrm>
            <a:prstGeom prst="triangle">
              <a:avLst>
                <a:gd name="adj" fmla="val 50000"/>
              </a:avLst>
            </a:prstGeom>
            <a:solidFill>
              <a:srgbClr val="33CCFF">
                <a:alpha val="6196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800" b="1">
                  <a:solidFill>
                    <a:schemeClr val="tx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63562" name="AutoShape 90"/>
            <p:cNvSpPr>
              <a:spLocks noChangeAspect="1" noChangeArrowheads="1"/>
            </p:cNvSpPr>
            <p:nvPr/>
          </p:nvSpPr>
          <p:spPr bwMode="auto">
            <a:xfrm>
              <a:off x="2036" y="3123"/>
              <a:ext cx="1021" cy="92"/>
            </a:xfrm>
            <a:prstGeom prst="rightArrow">
              <a:avLst>
                <a:gd name="adj1" fmla="val 50000"/>
                <a:gd name="adj2" fmla="val 277446"/>
              </a:avLst>
            </a:prstGeom>
            <a:solidFill>
              <a:srgbClr val="084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63563" name="Text Box 91"/>
            <p:cNvSpPr txBox="1">
              <a:spLocks noChangeAspect="1" noChangeArrowheads="1"/>
            </p:cNvSpPr>
            <p:nvPr/>
          </p:nvSpPr>
          <p:spPr bwMode="auto">
            <a:xfrm>
              <a:off x="3514" y="3218"/>
              <a:ext cx="1482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261938" indent="-261938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084D97"/>
                </a:buClr>
                <a:buFont typeface="Wingdings" charset="0"/>
                <a:buNone/>
              </a:pPr>
              <a:r>
                <a:rPr lang="de-DE" sz="1400" b="1">
                  <a:solidFill>
                    <a:srgbClr val="084D97"/>
                  </a:solidFill>
                  <a:latin typeface="Arial Narrow" charset="0"/>
                </a:rPr>
                <a:t>2. 	BI Content – Installation</a:t>
              </a:r>
            </a:p>
            <a:p>
              <a:pPr algn="l" eaLnBrk="1" hangingPunct="1">
                <a:spcBef>
                  <a:spcPct val="10000"/>
                </a:spcBef>
                <a:buClr>
                  <a:srgbClr val="F48B00"/>
                </a:buClr>
                <a:buFont typeface="Wingdings" charset="0"/>
                <a:buNone/>
              </a:pPr>
              <a:r>
                <a:rPr lang="de-DE" sz="1400" b="1">
                  <a:solidFill>
                    <a:srgbClr val="084D97"/>
                  </a:solidFill>
                  <a:latin typeface="Arial Narrow" charset="0"/>
                </a:rPr>
                <a:t>	(Kopieren oder Abgleichen) </a:t>
              </a:r>
            </a:p>
          </p:txBody>
        </p:sp>
        <p:sp>
          <p:nvSpPr>
            <p:cNvPr id="63564" name="AutoShape 92"/>
            <p:cNvSpPr>
              <a:spLocks noChangeAspect="1" noChangeArrowheads="1"/>
            </p:cNvSpPr>
            <p:nvPr/>
          </p:nvSpPr>
          <p:spPr bwMode="auto">
            <a:xfrm>
              <a:off x="3539" y="3127"/>
              <a:ext cx="1021" cy="92"/>
            </a:xfrm>
            <a:prstGeom prst="rightArrow">
              <a:avLst>
                <a:gd name="adj1" fmla="val 50000"/>
                <a:gd name="adj2" fmla="val 277446"/>
              </a:avLst>
            </a:prstGeom>
            <a:solidFill>
              <a:srgbClr val="084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63565" name="AutoShape 93"/>
            <p:cNvSpPr>
              <a:spLocks noChangeAspect="1" noChangeArrowheads="1"/>
            </p:cNvSpPr>
            <p:nvPr/>
          </p:nvSpPr>
          <p:spPr bwMode="auto">
            <a:xfrm rot="-5400000">
              <a:off x="1681" y="3346"/>
              <a:ext cx="552" cy="96"/>
            </a:xfrm>
            <a:prstGeom prst="rightArrow">
              <a:avLst>
                <a:gd name="adj1" fmla="val 50000"/>
                <a:gd name="adj2" fmla="val 143750"/>
              </a:avLst>
            </a:prstGeom>
            <a:solidFill>
              <a:srgbClr val="084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63566" name="AutoShape 94"/>
            <p:cNvSpPr>
              <a:spLocks noChangeAspect="1" noChangeArrowheads="1"/>
            </p:cNvSpPr>
            <p:nvPr/>
          </p:nvSpPr>
          <p:spPr bwMode="auto">
            <a:xfrm rot="-5400000">
              <a:off x="3182" y="3346"/>
              <a:ext cx="552" cy="96"/>
            </a:xfrm>
            <a:prstGeom prst="rightArrow">
              <a:avLst>
                <a:gd name="adj1" fmla="val 50000"/>
                <a:gd name="adj2" fmla="val 143750"/>
              </a:avLst>
            </a:prstGeom>
            <a:solidFill>
              <a:srgbClr val="084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63567" name="Text Box 95"/>
            <p:cNvSpPr txBox="1">
              <a:spLocks noChangeAspect="1" noChangeArrowheads="1"/>
            </p:cNvSpPr>
            <p:nvPr/>
          </p:nvSpPr>
          <p:spPr bwMode="auto">
            <a:xfrm>
              <a:off x="1209" y="3690"/>
              <a:ext cx="1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261938" indent="-261938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84D97"/>
                </a:buClr>
                <a:buFont typeface="Wingdings" charset="0"/>
                <a:buNone/>
              </a:pPr>
              <a:r>
                <a:rPr lang="de-DE" sz="1400" b="1">
                  <a:solidFill>
                    <a:srgbClr val="084D97"/>
                  </a:solidFill>
                  <a:latin typeface="Arial Narrow" charset="0"/>
                </a:rPr>
                <a:t>1. 	SAP-Auslieferung</a:t>
              </a:r>
            </a:p>
          </p:txBody>
        </p:sp>
        <p:sp>
          <p:nvSpPr>
            <p:cNvPr id="63568" name="Text Box 96"/>
            <p:cNvSpPr txBox="1">
              <a:spLocks noChangeAspect="1" noChangeArrowheads="1"/>
            </p:cNvSpPr>
            <p:nvPr/>
          </p:nvSpPr>
          <p:spPr bwMode="auto">
            <a:xfrm>
              <a:off x="2718" y="3692"/>
              <a:ext cx="14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261938" indent="-261938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61938" algn="l"/>
                </a:tabLs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84D97"/>
                </a:buClr>
                <a:buFont typeface="Wingdings" charset="0"/>
                <a:buNone/>
              </a:pPr>
              <a:r>
                <a:rPr lang="de-DE" sz="1400" b="1">
                  <a:solidFill>
                    <a:srgbClr val="084D97"/>
                  </a:solidFill>
                  <a:latin typeface="Arial Narrow" charset="0"/>
                </a:rPr>
                <a:t>2. 	SAP-Auslieferung</a:t>
              </a:r>
            </a:p>
          </p:txBody>
        </p:sp>
      </p:grpSp>
      <p:sp>
        <p:nvSpPr>
          <p:cNvPr id="63492" name="Rectangle 97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BI Content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BI Content: Nutzenpotentiale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Die meisten der benötigten Extraktionsroutinen sind bereits vorhanden.</a:t>
            </a:r>
          </a:p>
          <a:p>
            <a:pPr eaLnBrk="1" hangingPunct="1"/>
            <a:r>
              <a:rPr lang="de-DE">
                <a:latin typeface="Arial" charset="0"/>
              </a:rPr>
              <a:t>Der Business Content wird von der SAP in enger Zusammenarbeit mit Kunden laufend erweitert.</a:t>
            </a:r>
          </a:p>
          <a:p>
            <a:pPr eaLnBrk="1" hangingPunct="1"/>
            <a:r>
              <a:rPr lang="de-DE">
                <a:latin typeface="Arial" charset="0"/>
              </a:rPr>
              <a:t>InfoCubes des Business Contents sind schon auf die Lese-Performance hin optimiert.</a:t>
            </a:r>
          </a:p>
          <a:p>
            <a:pPr eaLnBrk="1" hangingPunct="1"/>
            <a:r>
              <a:rPr lang="de-DE">
                <a:latin typeface="Arial" charset="0"/>
              </a:rPr>
              <a:t>Unterstützung des ‚Rapid Prototyping</a:t>
            </a:r>
            <a:r>
              <a:rPr lang="ja-JP" altLang="de-DE">
                <a:latin typeface="Arial" charset="0"/>
              </a:rPr>
              <a:t>’</a:t>
            </a:r>
            <a:r>
              <a:rPr lang="de-DE">
                <a:latin typeface="Arial" charset="0"/>
              </a:rPr>
              <a:t>. Dadurch arbeitet der Anwender schon frühzeitig mit der vollen SAP BW-Lösung und erkennt rasch, welche Informationen für die Erreichung der Projektziele noch fehlen.</a:t>
            </a:r>
          </a:p>
          <a:p>
            <a:pPr eaLnBrk="1" hangingPunct="1"/>
            <a:r>
              <a:rPr lang="de-DE">
                <a:latin typeface="Arial" charset="0"/>
              </a:rPr>
              <a:t>Erleichterung der Integration zwischen SAP BW und SAP R/3 und demzufolge ein schneller und kostengünstiger Einstieg in SAP BW.</a:t>
            </a:r>
          </a:p>
          <a:p>
            <a:pPr eaLnBrk="1" hangingPunct="1"/>
            <a:r>
              <a:rPr lang="de-DE">
                <a:latin typeface="Arial" charset="0"/>
              </a:rPr>
              <a:t>Dokumentation der BW-Objekte im Metadata Repository.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BI Content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	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dirty="0"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Dashboards &amp; </a:t>
            </a:r>
            <a:r>
              <a:rPr lang="de-DE" dirty="0" smtClean="0"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Ausblick </a:t>
            </a:r>
            <a:r>
              <a:rPr lang="de-DE" b="0" dirty="0" err="1" smtClean="0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dirty="0"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008188" lvl="1" indent="-304800" eaLnBrk="1" hangingPunct="1"/>
            <a:endParaRPr lang="de-DE" b="0" dirty="0">
              <a:solidFill>
                <a:srgbClr val="7B7C7E"/>
              </a:solidFill>
              <a:latin typeface="Arial" charset="0"/>
            </a:endParaRP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24325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4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41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5542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Beispiele: SCM-Dashboard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011238"/>
            <a:ext cx="7272337" cy="537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Dashboard &amp; Cockpits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500438"/>
            <a:ext cx="669607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5400675" cy="256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Beispiele: SCM-Dashboard</a:t>
            </a: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Dashboard &amp; Cockpits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Beispiele: Bestandsanalyse Cockpit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Dashboard &amp; Cockpits</a:t>
            </a:r>
            <a:endParaRPr lang="de-DE" sz="1200" b="1">
              <a:sym typeface="Wingdings" charset="0"/>
            </a:endParaRPr>
          </a:p>
        </p:txBody>
      </p:sp>
      <p:pic>
        <p:nvPicPr>
          <p:cNvPr id="72708" name="Picture 5"/>
          <p:cNvPicPr>
            <a:picLocks noChangeAspect="1" noChangeArrowheads="1"/>
          </p:cNvPicPr>
          <p:nvPr/>
        </p:nvPicPr>
        <p:blipFill>
          <a:blip r:embed="rId3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020763"/>
            <a:ext cx="5868987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0C2C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22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11113"/>
            <a:ext cx="6778625" cy="576262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Die Bedeutung von Business Intelligence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095375"/>
            <a:ext cx="78962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BI Grundlagen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Beispiele: Bestandsanalyse Cockpit</a:t>
            </a: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Dashboard &amp; Cockpits</a:t>
            </a:r>
            <a:endParaRPr lang="de-DE" sz="1200" b="1">
              <a:sym typeface="Wingdings" charset="0"/>
            </a:endParaRP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009650"/>
            <a:ext cx="6146800" cy="538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0C2C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22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Beispiele: Bestandsanalyse Cockpit</a:t>
            </a: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Dashboard &amp; Cockpits</a:t>
            </a:r>
            <a:endParaRPr lang="de-DE" sz="1200" b="1">
              <a:sym typeface="Wingdings" charset="0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452563"/>
            <a:ext cx="8626475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0C2C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22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dirty="0"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Dashboards &amp; 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dirty="0" smtClean="0">
                <a:latin typeface="Arial" charset="0"/>
              </a:rPr>
              <a:t>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Ausblick </a:t>
            </a:r>
            <a:r>
              <a:rPr lang="de-DE" b="0" dirty="0" err="1" smtClean="0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66700" indent="-266700" eaLnBrk="1" hangingPunct="1">
              <a:buNone/>
            </a:pP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44805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7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1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5782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Systemintegration</a:t>
            </a:r>
          </a:p>
        </p:txBody>
      </p:sp>
      <p:pic>
        <p:nvPicPr>
          <p:cNvPr id="78851" name="Picture 3" descr="Architektur_BI_I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22350"/>
            <a:ext cx="6608762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olidFill>
                  <a:srgbClr val="04254C"/>
                </a:solidFill>
                <a:sym typeface="Wingdings" charset="0"/>
              </a:rPr>
              <a:t>Integrierte Planung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Datenmodell</a:t>
            </a:r>
          </a:p>
        </p:txBody>
      </p:sp>
      <p:pic>
        <p:nvPicPr>
          <p:cNvPr id="79875" name="Picture 3" descr="Aufzeichne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276350"/>
            <a:ext cx="69532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olidFill>
                  <a:srgbClr val="04254C"/>
                </a:solidFill>
                <a:sym typeface="Wingdings" charset="0"/>
              </a:rPr>
              <a:t>Integrierte Planung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Datenmodell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365250"/>
            <a:ext cx="5745162" cy="413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0C2C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22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olidFill>
                  <a:srgbClr val="04254C"/>
                </a:solidFill>
                <a:sym typeface="Wingdings" charset="0"/>
              </a:rPr>
              <a:t>Integrierte Planung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Typische Fragestellungen</a:t>
            </a:r>
          </a:p>
        </p:txBody>
      </p:sp>
      <p:pic>
        <p:nvPicPr>
          <p:cNvPr id="82947" name="Picture 3" descr="PE01561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581275"/>
            <a:ext cx="4583112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6048375" y="1573213"/>
            <a:ext cx="3095625" cy="1079500"/>
          </a:xfrm>
          <a:prstGeom prst="wedgeEllipseCallout">
            <a:avLst>
              <a:gd name="adj1" fmla="val -81181"/>
              <a:gd name="adj2" fmla="val 91616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>
                <a:solidFill>
                  <a:srgbClr val="04254C"/>
                </a:solidFill>
              </a:rPr>
              <a:t>Kann ich meine </a:t>
            </a:r>
            <a:r>
              <a:rPr lang="de-DE" b="1">
                <a:solidFill>
                  <a:srgbClr val="04254C"/>
                </a:solidFill>
              </a:rPr>
              <a:t>grafische Oberfläche</a:t>
            </a:r>
            <a:r>
              <a:rPr lang="de-DE">
                <a:solidFill>
                  <a:srgbClr val="04254C"/>
                </a:solidFill>
              </a:rPr>
              <a:t> intuitiv benutzen?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6443663" y="2832100"/>
            <a:ext cx="2547937" cy="1371600"/>
          </a:xfrm>
          <a:prstGeom prst="wedgeEllipseCallout">
            <a:avLst>
              <a:gd name="adj1" fmla="val -66509"/>
              <a:gd name="adj2" fmla="val 44444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>
                <a:solidFill>
                  <a:srgbClr val="04254C"/>
                </a:solidFill>
              </a:rPr>
              <a:t>Kann ich </a:t>
            </a:r>
            <a:r>
              <a:rPr lang="de-DE" b="1">
                <a:solidFill>
                  <a:srgbClr val="04254C"/>
                </a:solidFill>
              </a:rPr>
              <a:t>schnell</a:t>
            </a:r>
            <a:r>
              <a:rPr lang="de-DE">
                <a:solidFill>
                  <a:srgbClr val="04254C"/>
                </a:solidFill>
              </a:rPr>
              <a:t> und </a:t>
            </a:r>
            <a:r>
              <a:rPr lang="de-DE" b="1">
                <a:solidFill>
                  <a:srgbClr val="04254C"/>
                </a:solidFill>
              </a:rPr>
              <a:t>flexibel</a:t>
            </a:r>
            <a:r>
              <a:rPr lang="de-DE">
                <a:solidFill>
                  <a:srgbClr val="04254C"/>
                </a:solidFill>
              </a:rPr>
              <a:t> auf Änderungen reagieren?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539750" y="1501775"/>
            <a:ext cx="2438400" cy="1008063"/>
          </a:xfrm>
          <a:prstGeom prst="wedgeEllipseCallout">
            <a:avLst>
              <a:gd name="adj1" fmla="val 90560"/>
              <a:gd name="adj2" fmla="val 131417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>
                <a:solidFill>
                  <a:srgbClr val="04254C"/>
                </a:solidFill>
              </a:rPr>
              <a:t>Sind meine </a:t>
            </a:r>
            <a:r>
              <a:rPr lang="de-DE" b="1">
                <a:solidFill>
                  <a:srgbClr val="04254C"/>
                </a:solidFill>
              </a:rPr>
              <a:t>Daten</a:t>
            </a:r>
            <a:r>
              <a:rPr lang="de-DE">
                <a:solidFill>
                  <a:srgbClr val="04254C"/>
                </a:solidFill>
              </a:rPr>
              <a:t> </a:t>
            </a:r>
            <a:r>
              <a:rPr lang="de-DE" b="1">
                <a:solidFill>
                  <a:srgbClr val="04254C"/>
                </a:solidFill>
              </a:rPr>
              <a:t>präzise</a:t>
            </a:r>
            <a:r>
              <a:rPr lang="de-DE">
                <a:solidFill>
                  <a:srgbClr val="04254C"/>
                </a:solidFill>
              </a:rPr>
              <a:t> &amp; </a:t>
            </a:r>
            <a:r>
              <a:rPr lang="de-DE" b="1">
                <a:solidFill>
                  <a:srgbClr val="04254C"/>
                </a:solidFill>
              </a:rPr>
              <a:t>aktuell</a:t>
            </a:r>
            <a:r>
              <a:rPr lang="de-DE">
                <a:solidFill>
                  <a:srgbClr val="04254C"/>
                </a:solidFill>
              </a:rPr>
              <a:t>?</a:t>
            </a:r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179388" y="2725738"/>
            <a:ext cx="2519362" cy="1079500"/>
          </a:xfrm>
          <a:prstGeom prst="wedgeEllipseCallout">
            <a:avLst>
              <a:gd name="adj1" fmla="val 99528"/>
              <a:gd name="adj2" fmla="val 6176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>
                <a:solidFill>
                  <a:srgbClr val="04254C"/>
                </a:solidFill>
              </a:rPr>
              <a:t>Wie </a:t>
            </a:r>
            <a:r>
              <a:rPr lang="de-DE" b="1">
                <a:solidFill>
                  <a:srgbClr val="04254C"/>
                </a:solidFill>
              </a:rPr>
              <a:t>führe</a:t>
            </a:r>
            <a:r>
              <a:rPr lang="de-DE">
                <a:solidFill>
                  <a:srgbClr val="04254C"/>
                </a:solidFill>
              </a:rPr>
              <a:t> ich meine </a:t>
            </a:r>
            <a:r>
              <a:rPr lang="de-DE" b="1">
                <a:solidFill>
                  <a:srgbClr val="04254C"/>
                </a:solidFill>
              </a:rPr>
              <a:t>Teilpläne</a:t>
            </a:r>
            <a:r>
              <a:rPr lang="de-DE">
                <a:solidFill>
                  <a:srgbClr val="04254C"/>
                </a:solidFill>
              </a:rPr>
              <a:t> </a:t>
            </a:r>
            <a:r>
              <a:rPr lang="de-DE" b="1">
                <a:solidFill>
                  <a:srgbClr val="04254C"/>
                </a:solidFill>
              </a:rPr>
              <a:t>zusammen</a:t>
            </a:r>
            <a:r>
              <a:rPr lang="de-DE">
                <a:solidFill>
                  <a:srgbClr val="04254C"/>
                </a:solidFill>
              </a:rPr>
              <a:t>?</a:t>
            </a:r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44450" y="4957763"/>
            <a:ext cx="3741738" cy="1152525"/>
          </a:xfrm>
          <a:prstGeom prst="wedgeEllipseCallout">
            <a:avLst>
              <a:gd name="adj1" fmla="val 38250"/>
              <a:gd name="adj2" fmla="val -134713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36000" bIns="3600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>
                <a:solidFill>
                  <a:srgbClr val="04254C"/>
                </a:solidFill>
              </a:rPr>
              <a:t>Arbeite ich auf einer </a:t>
            </a:r>
            <a:r>
              <a:rPr lang="de-DE" b="1">
                <a:solidFill>
                  <a:srgbClr val="04254C"/>
                </a:solidFill>
              </a:rPr>
              <a:t>verlässlichen Entscheidungsgrundlage</a:t>
            </a:r>
          </a:p>
        </p:txBody>
      </p:sp>
      <p:sp>
        <p:nvSpPr>
          <p:cNvPr id="82953" name="AutoShape 9"/>
          <p:cNvSpPr>
            <a:spLocks noChangeArrowheads="1"/>
          </p:cNvSpPr>
          <p:nvPr/>
        </p:nvSpPr>
        <p:spPr bwMode="auto">
          <a:xfrm>
            <a:off x="5651500" y="4670425"/>
            <a:ext cx="3197225" cy="1079500"/>
          </a:xfrm>
          <a:prstGeom prst="wedgeEllipseCallout">
            <a:avLst>
              <a:gd name="adj1" fmla="val -41657"/>
              <a:gd name="adj2" fmla="val -99116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>
                <a:solidFill>
                  <a:srgbClr val="04254C"/>
                </a:solidFill>
              </a:rPr>
              <a:t>Sind meine Plandaten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 b="1">
                <a:solidFill>
                  <a:srgbClr val="04254C"/>
                </a:solidFill>
              </a:rPr>
              <a:t>zuverlässig</a:t>
            </a:r>
            <a:r>
              <a:rPr lang="de-DE">
                <a:solidFill>
                  <a:srgbClr val="04254C"/>
                </a:solidFill>
              </a:rPr>
              <a:t> &amp; </a:t>
            </a:r>
            <a:r>
              <a:rPr lang="de-DE" b="1">
                <a:solidFill>
                  <a:srgbClr val="04254C"/>
                </a:solidFill>
              </a:rPr>
              <a:t>konsistent</a:t>
            </a:r>
            <a:r>
              <a:rPr lang="de-DE">
                <a:solidFill>
                  <a:srgbClr val="04254C"/>
                </a:solidFill>
              </a:rPr>
              <a:t>?</a:t>
            </a:r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>
            <a:off x="2700338" y="781050"/>
            <a:ext cx="3384550" cy="1296988"/>
          </a:xfrm>
          <a:prstGeom prst="wedgeEllipseCallout">
            <a:avLst>
              <a:gd name="adj1" fmla="val 12569"/>
              <a:gd name="adj2" fmla="val 124296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>
                <a:solidFill>
                  <a:srgbClr val="04254C"/>
                </a:solidFill>
              </a:rPr>
              <a:t>Wie kann ich meine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 b="1">
                <a:solidFill>
                  <a:srgbClr val="04254C"/>
                </a:solidFill>
              </a:rPr>
              <a:t>strategische</a:t>
            </a:r>
            <a:r>
              <a:rPr lang="de-DE">
                <a:solidFill>
                  <a:srgbClr val="04254C"/>
                </a:solidFill>
              </a:rPr>
              <a:t> &amp; </a:t>
            </a:r>
            <a:r>
              <a:rPr lang="de-DE" b="1">
                <a:solidFill>
                  <a:srgbClr val="04254C"/>
                </a:solidFill>
              </a:rPr>
              <a:t>operative Planung</a:t>
            </a:r>
            <a:r>
              <a:rPr lang="de-DE">
                <a:solidFill>
                  <a:srgbClr val="04254C"/>
                </a:solidFill>
              </a:rPr>
              <a:t> effektiv verknüpfen? 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olidFill>
                  <a:srgbClr val="04254C"/>
                </a:solidFill>
                <a:sym typeface="Wingdings" charset="0"/>
              </a:rPr>
              <a:t>Integrierte Planung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Hauptursache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684213" y="1052513"/>
            <a:ext cx="8208962" cy="1438275"/>
          </a:xfrm>
          <a:prstGeom prst="rect">
            <a:avLst/>
          </a:prstGeom>
          <a:gradFill rotWithShape="1">
            <a:gsLst>
              <a:gs pos="0">
                <a:schemeClr val="bg1">
                  <a:alpha val="79999"/>
                </a:schemeClr>
              </a:gs>
              <a:gs pos="100000">
                <a:srgbClr val="C8CDD2">
                  <a:alpha val="79999"/>
                </a:srgbClr>
              </a:gs>
            </a:gsLst>
            <a:lin ang="2700000" scaled="1"/>
          </a:gradFill>
          <a:ln w="19050">
            <a:solidFill>
              <a:srgbClr val="0425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84213" y="2679700"/>
            <a:ext cx="8208962" cy="1438275"/>
          </a:xfrm>
          <a:prstGeom prst="rect">
            <a:avLst/>
          </a:prstGeom>
          <a:gradFill rotWithShape="1">
            <a:gsLst>
              <a:gs pos="0">
                <a:schemeClr val="bg1">
                  <a:alpha val="79999"/>
                </a:schemeClr>
              </a:gs>
              <a:gs pos="100000">
                <a:srgbClr val="C8CDD2">
                  <a:alpha val="79999"/>
                </a:srgbClr>
              </a:gs>
            </a:gsLst>
            <a:lin ang="2700000" scaled="1"/>
          </a:gradFill>
          <a:ln w="19050">
            <a:solidFill>
              <a:srgbClr val="0425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84213" y="4291013"/>
            <a:ext cx="8208962" cy="1438275"/>
          </a:xfrm>
          <a:prstGeom prst="rect">
            <a:avLst/>
          </a:prstGeom>
          <a:gradFill rotWithShape="1">
            <a:gsLst>
              <a:gs pos="0">
                <a:schemeClr val="bg1">
                  <a:alpha val="79999"/>
                </a:schemeClr>
              </a:gs>
              <a:gs pos="100000">
                <a:srgbClr val="C8CDD2">
                  <a:alpha val="79999"/>
                </a:srgbClr>
              </a:gs>
            </a:gsLst>
            <a:lin ang="2700000" scaled="1"/>
          </a:gradFill>
          <a:ln w="19050">
            <a:solidFill>
              <a:srgbClr val="0425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462463" y="1341438"/>
            <a:ext cx="1728787" cy="792162"/>
          </a:xfrm>
          <a:prstGeom prst="rect">
            <a:avLst/>
          </a:prstGeom>
          <a:gradFill rotWithShape="1">
            <a:gsLst>
              <a:gs pos="0">
                <a:srgbClr val="021123"/>
              </a:gs>
              <a:gs pos="100000">
                <a:srgbClr val="04254C">
                  <a:alpha val="79999"/>
                </a:srgbClr>
              </a:gs>
            </a:gsLst>
            <a:lin ang="5400000" scaled="1"/>
          </a:gradFill>
          <a:ln w="28575">
            <a:solidFill>
              <a:srgbClr val="0425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b="1">
                <a:solidFill>
                  <a:schemeClr val="bg1"/>
                </a:solidFill>
              </a:rPr>
              <a:t>Tool A</a:t>
            </a:r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7091363" y="1377950"/>
            <a:ext cx="1584325" cy="719138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021123"/>
              </a:gs>
              <a:gs pos="100000">
                <a:srgbClr val="04254C">
                  <a:alpha val="79999"/>
                </a:srgbClr>
              </a:gs>
            </a:gsLst>
            <a:lin ang="5400000" scaled="1"/>
          </a:gradFill>
          <a:ln w="28575">
            <a:solidFill>
              <a:srgbClr val="0425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b="1">
                <a:solidFill>
                  <a:schemeClr val="bg1"/>
                </a:solidFill>
              </a:rPr>
              <a:t>Tool B</a:t>
            </a:r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4535488" y="2862263"/>
            <a:ext cx="1584325" cy="936625"/>
          </a:xfrm>
          <a:prstGeom prst="plus">
            <a:avLst>
              <a:gd name="adj" fmla="val 25000"/>
            </a:avLst>
          </a:prstGeom>
          <a:gradFill rotWithShape="1">
            <a:gsLst>
              <a:gs pos="0">
                <a:srgbClr val="021123"/>
              </a:gs>
              <a:gs pos="100000">
                <a:srgbClr val="04254C">
                  <a:alpha val="79999"/>
                </a:srgbClr>
              </a:gs>
            </a:gsLst>
            <a:lin ang="5400000" scaled="1"/>
          </a:gradFill>
          <a:ln w="28575">
            <a:solidFill>
              <a:srgbClr val="0425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b="1">
                <a:solidFill>
                  <a:schemeClr val="bg1"/>
                </a:solidFill>
              </a:rPr>
              <a:t>Tool C</a:t>
            </a:r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7235825" y="2897188"/>
            <a:ext cx="1295400" cy="936625"/>
          </a:xfrm>
          <a:prstGeom prst="pentagon">
            <a:avLst/>
          </a:prstGeom>
          <a:gradFill rotWithShape="1">
            <a:gsLst>
              <a:gs pos="0">
                <a:srgbClr val="021123"/>
              </a:gs>
              <a:gs pos="100000">
                <a:srgbClr val="04254C">
                  <a:alpha val="79999"/>
                </a:srgbClr>
              </a:gs>
            </a:gsLst>
            <a:lin ang="5400000" scaled="1"/>
          </a:gradFill>
          <a:ln w="28575">
            <a:solidFill>
              <a:srgbClr val="0425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b="1">
                <a:solidFill>
                  <a:schemeClr val="bg1"/>
                </a:solidFill>
              </a:rPr>
              <a:t>Tool D</a:t>
            </a:r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4500563" y="4579938"/>
            <a:ext cx="1655762" cy="792162"/>
          </a:xfrm>
          <a:prstGeom prst="ellipse">
            <a:avLst/>
          </a:prstGeom>
          <a:gradFill rotWithShape="1">
            <a:gsLst>
              <a:gs pos="0">
                <a:srgbClr val="021123"/>
              </a:gs>
              <a:gs pos="100000">
                <a:srgbClr val="04254C">
                  <a:alpha val="79999"/>
                </a:srgbClr>
              </a:gs>
            </a:gsLst>
            <a:lin ang="5400000" scaled="1"/>
          </a:gradFill>
          <a:ln w="28575">
            <a:solidFill>
              <a:srgbClr val="04254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b="1">
                <a:solidFill>
                  <a:schemeClr val="bg1"/>
                </a:solidFill>
              </a:rPr>
              <a:t>Tool E</a:t>
            </a:r>
          </a:p>
        </p:txBody>
      </p:sp>
      <p:sp>
        <p:nvSpPr>
          <p:cNvPr id="83979" name="AutoShape 11"/>
          <p:cNvSpPr>
            <a:spLocks noChangeArrowheads="1"/>
          </p:cNvSpPr>
          <p:nvPr/>
        </p:nvSpPr>
        <p:spPr bwMode="auto">
          <a:xfrm>
            <a:off x="7127875" y="4435475"/>
            <a:ext cx="1511300" cy="1079500"/>
          </a:xfrm>
          <a:prstGeom prst="diamond">
            <a:avLst/>
          </a:prstGeom>
          <a:gradFill rotWithShape="1">
            <a:gsLst>
              <a:gs pos="0">
                <a:srgbClr val="021123"/>
              </a:gs>
              <a:gs pos="100000">
                <a:srgbClr val="04254C">
                  <a:alpha val="79999"/>
                </a:srgbClr>
              </a:gs>
            </a:gsLst>
            <a:lin ang="5400000" scaled="1"/>
          </a:gradFill>
          <a:ln w="28575">
            <a:solidFill>
              <a:srgbClr val="04254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b="1">
                <a:solidFill>
                  <a:schemeClr val="bg1"/>
                </a:solidFill>
              </a:rPr>
              <a:t>Tool F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755650" y="1125538"/>
            <a:ext cx="163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8CDD2">
                        <a:alpha val="79999"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4254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b="1">
                <a:solidFill>
                  <a:srgbClr val="04254C"/>
                </a:solidFill>
              </a:rPr>
              <a:t>Absatzplanung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755650" y="2752725"/>
            <a:ext cx="215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8CDD2">
                        <a:alpha val="79999"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4254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b="1">
                <a:solidFill>
                  <a:srgbClr val="04254C"/>
                </a:solidFill>
              </a:rPr>
              <a:t>Produktionsplanung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755650" y="4364038"/>
            <a:ext cx="11398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8CDD2">
                        <a:alpha val="79999"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4254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b="1">
                <a:solidFill>
                  <a:srgbClr val="04254C"/>
                </a:solidFill>
              </a:rPr>
              <a:t>Plan-/Ist-</a:t>
            </a:r>
          </a:p>
          <a:p>
            <a:pPr eaLnBrk="1" hangingPunct="1"/>
            <a:r>
              <a:rPr lang="de-DE" b="1">
                <a:solidFill>
                  <a:srgbClr val="04254C"/>
                </a:solidFill>
              </a:rPr>
              <a:t>Reporting</a:t>
            </a:r>
          </a:p>
        </p:txBody>
      </p:sp>
      <p:sp>
        <p:nvSpPr>
          <p:cNvPr id="83983" name="Freeform 15"/>
          <p:cNvSpPr>
            <a:spLocks/>
          </p:cNvSpPr>
          <p:nvPr/>
        </p:nvSpPr>
        <p:spPr bwMode="auto">
          <a:xfrm rot="-5091817">
            <a:off x="6530181" y="1588295"/>
            <a:ext cx="339725" cy="563562"/>
          </a:xfrm>
          <a:custGeom>
            <a:avLst/>
            <a:gdLst>
              <a:gd name="T0" fmla="*/ 0 w 292"/>
              <a:gd name="T1" fmla="*/ 0 h 524"/>
              <a:gd name="T2" fmla="*/ 283880 w 292"/>
              <a:gd name="T3" fmla="*/ 464616 h 524"/>
              <a:gd name="T4" fmla="*/ 339725 w 292"/>
              <a:gd name="T5" fmla="*/ 464616 h 524"/>
              <a:gd name="T6" fmla="*/ 251303 w 292"/>
              <a:gd name="T7" fmla="*/ 563562 h 524"/>
              <a:gd name="T8" fmla="*/ 125652 w 292"/>
              <a:gd name="T9" fmla="*/ 477522 h 524"/>
              <a:gd name="T10" fmla="*/ 186151 w 292"/>
              <a:gd name="T11" fmla="*/ 473220 h 524"/>
              <a:gd name="T12" fmla="*/ 0 w 292"/>
              <a:gd name="T13" fmla="*/ 0 h 5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2" h="524">
                <a:moveTo>
                  <a:pt x="0" y="0"/>
                </a:moveTo>
                <a:cubicBezTo>
                  <a:pt x="120" y="128"/>
                  <a:pt x="180" y="196"/>
                  <a:pt x="244" y="432"/>
                </a:cubicBezTo>
                <a:cubicBezTo>
                  <a:pt x="272" y="428"/>
                  <a:pt x="268" y="436"/>
                  <a:pt x="292" y="432"/>
                </a:cubicBezTo>
                <a:cubicBezTo>
                  <a:pt x="256" y="476"/>
                  <a:pt x="252" y="480"/>
                  <a:pt x="216" y="524"/>
                </a:cubicBezTo>
                <a:cubicBezTo>
                  <a:pt x="172" y="492"/>
                  <a:pt x="152" y="480"/>
                  <a:pt x="108" y="444"/>
                </a:cubicBezTo>
                <a:cubicBezTo>
                  <a:pt x="122" y="447"/>
                  <a:pt x="140" y="444"/>
                  <a:pt x="160" y="440"/>
                </a:cubicBezTo>
                <a:cubicBezTo>
                  <a:pt x="132" y="288"/>
                  <a:pt x="80" y="148"/>
                  <a:pt x="0" y="0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84" name="Freeform 16"/>
          <p:cNvSpPr>
            <a:spLocks/>
          </p:cNvSpPr>
          <p:nvPr/>
        </p:nvSpPr>
        <p:spPr bwMode="auto">
          <a:xfrm rot="-4352225">
            <a:off x="6500019" y="1408907"/>
            <a:ext cx="400050" cy="550862"/>
          </a:xfrm>
          <a:custGeom>
            <a:avLst/>
            <a:gdLst>
              <a:gd name="T0" fmla="*/ 390747 w 344"/>
              <a:gd name="T1" fmla="*/ 550862 h 512"/>
              <a:gd name="T2" fmla="*/ 158159 w 344"/>
              <a:gd name="T3" fmla="*/ 30125 h 512"/>
              <a:gd name="T4" fmla="*/ 204677 w 344"/>
              <a:gd name="T5" fmla="*/ 4304 h 512"/>
              <a:gd name="T6" fmla="*/ 51169 w 344"/>
              <a:gd name="T7" fmla="*/ 0 h 512"/>
              <a:gd name="T8" fmla="*/ 0 w 344"/>
              <a:gd name="T9" fmla="*/ 95755 h 512"/>
              <a:gd name="T10" fmla="*/ 51169 w 344"/>
              <a:gd name="T11" fmla="*/ 73161 h 512"/>
              <a:gd name="T12" fmla="*/ 390747 w 344"/>
              <a:gd name="T13" fmla="*/ 55086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" h="512">
                <a:moveTo>
                  <a:pt x="336" y="512"/>
                </a:moveTo>
                <a:cubicBezTo>
                  <a:pt x="344" y="276"/>
                  <a:pt x="224" y="92"/>
                  <a:pt x="136" y="28"/>
                </a:cubicBezTo>
                <a:cubicBezTo>
                  <a:pt x="160" y="16"/>
                  <a:pt x="158" y="17"/>
                  <a:pt x="176" y="4"/>
                </a:cubicBezTo>
                <a:cubicBezTo>
                  <a:pt x="120" y="0"/>
                  <a:pt x="92" y="0"/>
                  <a:pt x="44" y="0"/>
                </a:cubicBezTo>
                <a:cubicBezTo>
                  <a:pt x="32" y="32"/>
                  <a:pt x="28" y="36"/>
                  <a:pt x="0" y="89"/>
                </a:cubicBezTo>
                <a:cubicBezTo>
                  <a:pt x="12" y="79"/>
                  <a:pt x="20" y="76"/>
                  <a:pt x="44" y="68"/>
                </a:cubicBezTo>
                <a:cubicBezTo>
                  <a:pt x="156" y="120"/>
                  <a:pt x="284" y="324"/>
                  <a:pt x="336" y="512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85" name="Freeform 17"/>
          <p:cNvSpPr>
            <a:spLocks/>
          </p:cNvSpPr>
          <p:nvPr/>
        </p:nvSpPr>
        <p:spPr bwMode="auto">
          <a:xfrm rot="-5091817">
            <a:off x="6530181" y="3145632"/>
            <a:ext cx="339725" cy="563562"/>
          </a:xfrm>
          <a:custGeom>
            <a:avLst/>
            <a:gdLst>
              <a:gd name="T0" fmla="*/ 0 w 292"/>
              <a:gd name="T1" fmla="*/ 0 h 524"/>
              <a:gd name="T2" fmla="*/ 283880 w 292"/>
              <a:gd name="T3" fmla="*/ 464616 h 524"/>
              <a:gd name="T4" fmla="*/ 339725 w 292"/>
              <a:gd name="T5" fmla="*/ 464616 h 524"/>
              <a:gd name="T6" fmla="*/ 251303 w 292"/>
              <a:gd name="T7" fmla="*/ 563562 h 524"/>
              <a:gd name="T8" fmla="*/ 125652 w 292"/>
              <a:gd name="T9" fmla="*/ 477522 h 524"/>
              <a:gd name="T10" fmla="*/ 186151 w 292"/>
              <a:gd name="T11" fmla="*/ 473220 h 524"/>
              <a:gd name="T12" fmla="*/ 0 w 292"/>
              <a:gd name="T13" fmla="*/ 0 h 5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2" h="524">
                <a:moveTo>
                  <a:pt x="0" y="0"/>
                </a:moveTo>
                <a:cubicBezTo>
                  <a:pt x="120" y="128"/>
                  <a:pt x="180" y="196"/>
                  <a:pt x="244" y="432"/>
                </a:cubicBezTo>
                <a:cubicBezTo>
                  <a:pt x="272" y="428"/>
                  <a:pt x="268" y="436"/>
                  <a:pt x="292" y="432"/>
                </a:cubicBezTo>
                <a:cubicBezTo>
                  <a:pt x="256" y="476"/>
                  <a:pt x="252" y="480"/>
                  <a:pt x="216" y="524"/>
                </a:cubicBezTo>
                <a:cubicBezTo>
                  <a:pt x="172" y="492"/>
                  <a:pt x="152" y="480"/>
                  <a:pt x="108" y="444"/>
                </a:cubicBezTo>
                <a:cubicBezTo>
                  <a:pt x="122" y="447"/>
                  <a:pt x="140" y="444"/>
                  <a:pt x="160" y="440"/>
                </a:cubicBezTo>
                <a:cubicBezTo>
                  <a:pt x="132" y="288"/>
                  <a:pt x="80" y="148"/>
                  <a:pt x="0" y="0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86" name="Freeform 18"/>
          <p:cNvSpPr>
            <a:spLocks/>
          </p:cNvSpPr>
          <p:nvPr/>
        </p:nvSpPr>
        <p:spPr bwMode="auto">
          <a:xfrm rot="-4352225">
            <a:off x="6500019" y="2966244"/>
            <a:ext cx="400050" cy="550862"/>
          </a:xfrm>
          <a:custGeom>
            <a:avLst/>
            <a:gdLst>
              <a:gd name="T0" fmla="*/ 390747 w 344"/>
              <a:gd name="T1" fmla="*/ 550862 h 512"/>
              <a:gd name="T2" fmla="*/ 158159 w 344"/>
              <a:gd name="T3" fmla="*/ 30125 h 512"/>
              <a:gd name="T4" fmla="*/ 204677 w 344"/>
              <a:gd name="T5" fmla="*/ 4304 h 512"/>
              <a:gd name="T6" fmla="*/ 51169 w 344"/>
              <a:gd name="T7" fmla="*/ 0 h 512"/>
              <a:gd name="T8" fmla="*/ 0 w 344"/>
              <a:gd name="T9" fmla="*/ 95755 h 512"/>
              <a:gd name="T10" fmla="*/ 51169 w 344"/>
              <a:gd name="T11" fmla="*/ 73161 h 512"/>
              <a:gd name="T12" fmla="*/ 390747 w 344"/>
              <a:gd name="T13" fmla="*/ 55086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" h="512">
                <a:moveTo>
                  <a:pt x="336" y="512"/>
                </a:moveTo>
                <a:cubicBezTo>
                  <a:pt x="344" y="276"/>
                  <a:pt x="224" y="92"/>
                  <a:pt x="136" y="28"/>
                </a:cubicBezTo>
                <a:cubicBezTo>
                  <a:pt x="160" y="16"/>
                  <a:pt x="158" y="17"/>
                  <a:pt x="176" y="4"/>
                </a:cubicBezTo>
                <a:cubicBezTo>
                  <a:pt x="120" y="0"/>
                  <a:pt x="92" y="0"/>
                  <a:pt x="44" y="0"/>
                </a:cubicBezTo>
                <a:cubicBezTo>
                  <a:pt x="32" y="32"/>
                  <a:pt x="28" y="36"/>
                  <a:pt x="0" y="89"/>
                </a:cubicBezTo>
                <a:cubicBezTo>
                  <a:pt x="12" y="79"/>
                  <a:pt x="20" y="76"/>
                  <a:pt x="44" y="68"/>
                </a:cubicBezTo>
                <a:cubicBezTo>
                  <a:pt x="156" y="120"/>
                  <a:pt x="284" y="324"/>
                  <a:pt x="336" y="512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87" name="Freeform 19"/>
          <p:cNvSpPr>
            <a:spLocks/>
          </p:cNvSpPr>
          <p:nvPr/>
        </p:nvSpPr>
        <p:spPr bwMode="auto">
          <a:xfrm rot="-5091817">
            <a:off x="6530181" y="4755357"/>
            <a:ext cx="339725" cy="563562"/>
          </a:xfrm>
          <a:custGeom>
            <a:avLst/>
            <a:gdLst>
              <a:gd name="T0" fmla="*/ 0 w 292"/>
              <a:gd name="T1" fmla="*/ 0 h 524"/>
              <a:gd name="T2" fmla="*/ 283880 w 292"/>
              <a:gd name="T3" fmla="*/ 464616 h 524"/>
              <a:gd name="T4" fmla="*/ 339725 w 292"/>
              <a:gd name="T5" fmla="*/ 464616 h 524"/>
              <a:gd name="T6" fmla="*/ 251303 w 292"/>
              <a:gd name="T7" fmla="*/ 563562 h 524"/>
              <a:gd name="T8" fmla="*/ 125652 w 292"/>
              <a:gd name="T9" fmla="*/ 477522 h 524"/>
              <a:gd name="T10" fmla="*/ 186151 w 292"/>
              <a:gd name="T11" fmla="*/ 473220 h 524"/>
              <a:gd name="T12" fmla="*/ 0 w 292"/>
              <a:gd name="T13" fmla="*/ 0 h 5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2" h="524">
                <a:moveTo>
                  <a:pt x="0" y="0"/>
                </a:moveTo>
                <a:cubicBezTo>
                  <a:pt x="120" y="128"/>
                  <a:pt x="180" y="196"/>
                  <a:pt x="244" y="432"/>
                </a:cubicBezTo>
                <a:cubicBezTo>
                  <a:pt x="272" y="428"/>
                  <a:pt x="268" y="436"/>
                  <a:pt x="292" y="432"/>
                </a:cubicBezTo>
                <a:cubicBezTo>
                  <a:pt x="256" y="476"/>
                  <a:pt x="252" y="480"/>
                  <a:pt x="216" y="524"/>
                </a:cubicBezTo>
                <a:cubicBezTo>
                  <a:pt x="172" y="492"/>
                  <a:pt x="152" y="480"/>
                  <a:pt x="108" y="444"/>
                </a:cubicBezTo>
                <a:cubicBezTo>
                  <a:pt x="122" y="447"/>
                  <a:pt x="140" y="444"/>
                  <a:pt x="160" y="440"/>
                </a:cubicBezTo>
                <a:cubicBezTo>
                  <a:pt x="132" y="288"/>
                  <a:pt x="80" y="148"/>
                  <a:pt x="0" y="0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88" name="Freeform 20"/>
          <p:cNvSpPr>
            <a:spLocks/>
          </p:cNvSpPr>
          <p:nvPr/>
        </p:nvSpPr>
        <p:spPr bwMode="auto">
          <a:xfrm rot="-4352225">
            <a:off x="6500019" y="4575969"/>
            <a:ext cx="400050" cy="550862"/>
          </a:xfrm>
          <a:custGeom>
            <a:avLst/>
            <a:gdLst>
              <a:gd name="T0" fmla="*/ 390747 w 344"/>
              <a:gd name="T1" fmla="*/ 550862 h 512"/>
              <a:gd name="T2" fmla="*/ 158159 w 344"/>
              <a:gd name="T3" fmla="*/ 30125 h 512"/>
              <a:gd name="T4" fmla="*/ 204677 w 344"/>
              <a:gd name="T5" fmla="*/ 4304 h 512"/>
              <a:gd name="T6" fmla="*/ 51169 w 344"/>
              <a:gd name="T7" fmla="*/ 0 h 512"/>
              <a:gd name="T8" fmla="*/ 0 w 344"/>
              <a:gd name="T9" fmla="*/ 95755 h 512"/>
              <a:gd name="T10" fmla="*/ 51169 w 344"/>
              <a:gd name="T11" fmla="*/ 73161 h 512"/>
              <a:gd name="T12" fmla="*/ 390747 w 344"/>
              <a:gd name="T13" fmla="*/ 55086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" h="512">
                <a:moveTo>
                  <a:pt x="336" y="512"/>
                </a:moveTo>
                <a:cubicBezTo>
                  <a:pt x="344" y="276"/>
                  <a:pt x="224" y="92"/>
                  <a:pt x="136" y="28"/>
                </a:cubicBezTo>
                <a:cubicBezTo>
                  <a:pt x="160" y="16"/>
                  <a:pt x="158" y="17"/>
                  <a:pt x="176" y="4"/>
                </a:cubicBezTo>
                <a:cubicBezTo>
                  <a:pt x="120" y="0"/>
                  <a:pt x="92" y="0"/>
                  <a:pt x="44" y="0"/>
                </a:cubicBezTo>
                <a:cubicBezTo>
                  <a:pt x="32" y="32"/>
                  <a:pt x="28" y="36"/>
                  <a:pt x="0" y="89"/>
                </a:cubicBezTo>
                <a:cubicBezTo>
                  <a:pt x="12" y="79"/>
                  <a:pt x="20" y="76"/>
                  <a:pt x="44" y="68"/>
                </a:cubicBezTo>
                <a:cubicBezTo>
                  <a:pt x="156" y="120"/>
                  <a:pt x="284" y="324"/>
                  <a:pt x="336" y="512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pic>
        <p:nvPicPr>
          <p:cNvPr id="83989" name="Picture 21" descr="iStock_000006537396XSmall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266825"/>
            <a:ext cx="1079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90" name="Picture 22" descr="iStock_000006729581XSmall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2970213"/>
            <a:ext cx="9366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91" name="Picture 23" descr="iStock_000006963239XSmall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4581525"/>
            <a:ext cx="100806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92" name="Freeform 24"/>
          <p:cNvSpPr>
            <a:spLocks/>
          </p:cNvSpPr>
          <p:nvPr/>
        </p:nvSpPr>
        <p:spPr bwMode="auto">
          <a:xfrm rot="-5091817">
            <a:off x="3891756" y="1585120"/>
            <a:ext cx="339725" cy="563562"/>
          </a:xfrm>
          <a:custGeom>
            <a:avLst/>
            <a:gdLst>
              <a:gd name="T0" fmla="*/ 0 w 292"/>
              <a:gd name="T1" fmla="*/ 0 h 524"/>
              <a:gd name="T2" fmla="*/ 283880 w 292"/>
              <a:gd name="T3" fmla="*/ 464616 h 524"/>
              <a:gd name="T4" fmla="*/ 339725 w 292"/>
              <a:gd name="T5" fmla="*/ 464616 h 524"/>
              <a:gd name="T6" fmla="*/ 251303 w 292"/>
              <a:gd name="T7" fmla="*/ 563562 h 524"/>
              <a:gd name="T8" fmla="*/ 125652 w 292"/>
              <a:gd name="T9" fmla="*/ 477522 h 524"/>
              <a:gd name="T10" fmla="*/ 186151 w 292"/>
              <a:gd name="T11" fmla="*/ 473220 h 524"/>
              <a:gd name="T12" fmla="*/ 0 w 292"/>
              <a:gd name="T13" fmla="*/ 0 h 5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2" h="524">
                <a:moveTo>
                  <a:pt x="0" y="0"/>
                </a:moveTo>
                <a:cubicBezTo>
                  <a:pt x="120" y="128"/>
                  <a:pt x="180" y="196"/>
                  <a:pt x="244" y="432"/>
                </a:cubicBezTo>
                <a:cubicBezTo>
                  <a:pt x="272" y="428"/>
                  <a:pt x="268" y="436"/>
                  <a:pt x="292" y="432"/>
                </a:cubicBezTo>
                <a:cubicBezTo>
                  <a:pt x="256" y="476"/>
                  <a:pt x="252" y="480"/>
                  <a:pt x="216" y="524"/>
                </a:cubicBezTo>
                <a:cubicBezTo>
                  <a:pt x="172" y="492"/>
                  <a:pt x="152" y="480"/>
                  <a:pt x="108" y="444"/>
                </a:cubicBezTo>
                <a:cubicBezTo>
                  <a:pt x="122" y="447"/>
                  <a:pt x="140" y="444"/>
                  <a:pt x="160" y="440"/>
                </a:cubicBezTo>
                <a:cubicBezTo>
                  <a:pt x="132" y="288"/>
                  <a:pt x="80" y="148"/>
                  <a:pt x="0" y="0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93" name="Freeform 25"/>
          <p:cNvSpPr>
            <a:spLocks/>
          </p:cNvSpPr>
          <p:nvPr/>
        </p:nvSpPr>
        <p:spPr bwMode="auto">
          <a:xfrm rot="-4352225">
            <a:off x="3861594" y="1405732"/>
            <a:ext cx="400050" cy="550862"/>
          </a:xfrm>
          <a:custGeom>
            <a:avLst/>
            <a:gdLst>
              <a:gd name="T0" fmla="*/ 390747 w 344"/>
              <a:gd name="T1" fmla="*/ 550862 h 512"/>
              <a:gd name="T2" fmla="*/ 158159 w 344"/>
              <a:gd name="T3" fmla="*/ 30125 h 512"/>
              <a:gd name="T4" fmla="*/ 204677 w 344"/>
              <a:gd name="T5" fmla="*/ 4304 h 512"/>
              <a:gd name="T6" fmla="*/ 51169 w 344"/>
              <a:gd name="T7" fmla="*/ 0 h 512"/>
              <a:gd name="T8" fmla="*/ 0 w 344"/>
              <a:gd name="T9" fmla="*/ 95755 h 512"/>
              <a:gd name="T10" fmla="*/ 51169 w 344"/>
              <a:gd name="T11" fmla="*/ 73161 h 512"/>
              <a:gd name="T12" fmla="*/ 390747 w 344"/>
              <a:gd name="T13" fmla="*/ 55086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" h="512">
                <a:moveTo>
                  <a:pt x="336" y="512"/>
                </a:moveTo>
                <a:cubicBezTo>
                  <a:pt x="344" y="276"/>
                  <a:pt x="224" y="92"/>
                  <a:pt x="136" y="28"/>
                </a:cubicBezTo>
                <a:cubicBezTo>
                  <a:pt x="160" y="16"/>
                  <a:pt x="158" y="17"/>
                  <a:pt x="176" y="4"/>
                </a:cubicBezTo>
                <a:cubicBezTo>
                  <a:pt x="120" y="0"/>
                  <a:pt x="92" y="0"/>
                  <a:pt x="44" y="0"/>
                </a:cubicBezTo>
                <a:cubicBezTo>
                  <a:pt x="32" y="32"/>
                  <a:pt x="28" y="36"/>
                  <a:pt x="0" y="89"/>
                </a:cubicBezTo>
                <a:cubicBezTo>
                  <a:pt x="12" y="79"/>
                  <a:pt x="20" y="76"/>
                  <a:pt x="44" y="68"/>
                </a:cubicBezTo>
                <a:cubicBezTo>
                  <a:pt x="156" y="120"/>
                  <a:pt x="284" y="324"/>
                  <a:pt x="336" y="512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94" name="Freeform 26"/>
          <p:cNvSpPr>
            <a:spLocks/>
          </p:cNvSpPr>
          <p:nvPr/>
        </p:nvSpPr>
        <p:spPr bwMode="auto">
          <a:xfrm rot="-5091817">
            <a:off x="3891756" y="3142457"/>
            <a:ext cx="339725" cy="563562"/>
          </a:xfrm>
          <a:custGeom>
            <a:avLst/>
            <a:gdLst>
              <a:gd name="T0" fmla="*/ 0 w 292"/>
              <a:gd name="T1" fmla="*/ 0 h 524"/>
              <a:gd name="T2" fmla="*/ 283880 w 292"/>
              <a:gd name="T3" fmla="*/ 464616 h 524"/>
              <a:gd name="T4" fmla="*/ 339725 w 292"/>
              <a:gd name="T5" fmla="*/ 464616 h 524"/>
              <a:gd name="T6" fmla="*/ 251303 w 292"/>
              <a:gd name="T7" fmla="*/ 563562 h 524"/>
              <a:gd name="T8" fmla="*/ 125652 w 292"/>
              <a:gd name="T9" fmla="*/ 477522 h 524"/>
              <a:gd name="T10" fmla="*/ 186151 w 292"/>
              <a:gd name="T11" fmla="*/ 473220 h 524"/>
              <a:gd name="T12" fmla="*/ 0 w 292"/>
              <a:gd name="T13" fmla="*/ 0 h 5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2" h="524">
                <a:moveTo>
                  <a:pt x="0" y="0"/>
                </a:moveTo>
                <a:cubicBezTo>
                  <a:pt x="120" y="128"/>
                  <a:pt x="180" y="196"/>
                  <a:pt x="244" y="432"/>
                </a:cubicBezTo>
                <a:cubicBezTo>
                  <a:pt x="272" y="428"/>
                  <a:pt x="268" y="436"/>
                  <a:pt x="292" y="432"/>
                </a:cubicBezTo>
                <a:cubicBezTo>
                  <a:pt x="256" y="476"/>
                  <a:pt x="252" y="480"/>
                  <a:pt x="216" y="524"/>
                </a:cubicBezTo>
                <a:cubicBezTo>
                  <a:pt x="172" y="492"/>
                  <a:pt x="152" y="480"/>
                  <a:pt x="108" y="444"/>
                </a:cubicBezTo>
                <a:cubicBezTo>
                  <a:pt x="122" y="447"/>
                  <a:pt x="140" y="444"/>
                  <a:pt x="160" y="440"/>
                </a:cubicBezTo>
                <a:cubicBezTo>
                  <a:pt x="132" y="288"/>
                  <a:pt x="80" y="148"/>
                  <a:pt x="0" y="0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95" name="Freeform 27"/>
          <p:cNvSpPr>
            <a:spLocks/>
          </p:cNvSpPr>
          <p:nvPr/>
        </p:nvSpPr>
        <p:spPr bwMode="auto">
          <a:xfrm rot="-4352225">
            <a:off x="3861594" y="2963069"/>
            <a:ext cx="400050" cy="550862"/>
          </a:xfrm>
          <a:custGeom>
            <a:avLst/>
            <a:gdLst>
              <a:gd name="T0" fmla="*/ 390747 w 344"/>
              <a:gd name="T1" fmla="*/ 550862 h 512"/>
              <a:gd name="T2" fmla="*/ 158159 w 344"/>
              <a:gd name="T3" fmla="*/ 30125 h 512"/>
              <a:gd name="T4" fmla="*/ 204677 w 344"/>
              <a:gd name="T5" fmla="*/ 4304 h 512"/>
              <a:gd name="T6" fmla="*/ 51169 w 344"/>
              <a:gd name="T7" fmla="*/ 0 h 512"/>
              <a:gd name="T8" fmla="*/ 0 w 344"/>
              <a:gd name="T9" fmla="*/ 95755 h 512"/>
              <a:gd name="T10" fmla="*/ 51169 w 344"/>
              <a:gd name="T11" fmla="*/ 73161 h 512"/>
              <a:gd name="T12" fmla="*/ 390747 w 344"/>
              <a:gd name="T13" fmla="*/ 55086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" h="512">
                <a:moveTo>
                  <a:pt x="336" y="512"/>
                </a:moveTo>
                <a:cubicBezTo>
                  <a:pt x="344" y="276"/>
                  <a:pt x="224" y="92"/>
                  <a:pt x="136" y="28"/>
                </a:cubicBezTo>
                <a:cubicBezTo>
                  <a:pt x="160" y="16"/>
                  <a:pt x="158" y="17"/>
                  <a:pt x="176" y="4"/>
                </a:cubicBezTo>
                <a:cubicBezTo>
                  <a:pt x="120" y="0"/>
                  <a:pt x="92" y="0"/>
                  <a:pt x="44" y="0"/>
                </a:cubicBezTo>
                <a:cubicBezTo>
                  <a:pt x="32" y="32"/>
                  <a:pt x="28" y="36"/>
                  <a:pt x="0" y="89"/>
                </a:cubicBezTo>
                <a:cubicBezTo>
                  <a:pt x="12" y="79"/>
                  <a:pt x="20" y="76"/>
                  <a:pt x="44" y="68"/>
                </a:cubicBezTo>
                <a:cubicBezTo>
                  <a:pt x="156" y="120"/>
                  <a:pt x="284" y="324"/>
                  <a:pt x="336" y="512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96" name="Freeform 28"/>
          <p:cNvSpPr>
            <a:spLocks/>
          </p:cNvSpPr>
          <p:nvPr/>
        </p:nvSpPr>
        <p:spPr bwMode="auto">
          <a:xfrm rot="-5091817">
            <a:off x="3891756" y="4752182"/>
            <a:ext cx="339725" cy="563562"/>
          </a:xfrm>
          <a:custGeom>
            <a:avLst/>
            <a:gdLst>
              <a:gd name="T0" fmla="*/ 0 w 292"/>
              <a:gd name="T1" fmla="*/ 0 h 524"/>
              <a:gd name="T2" fmla="*/ 283880 w 292"/>
              <a:gd name="T3" fmla="*/ 464616 h 524"/>
              <a:gd name="T4" fmla="*/ 339725 w 292"/>
              <a:gd name="T5" fmla="*/ 464616 h 524"/>
              <a:gd name="T6" fmla="*/ 251303 w 292"/>
              <a:gd name="T7" fmla="*/ 563562 h 524"/>
              <a:gd name="T8" fmla="*/ 125652 w 292"/>
              <a:gd name="T9" fmla="*/ 477522 h 524"/>
              <a:gd name="T10" fmla="*/ 186151 w 292"/>
              <a:gd name="T11" fmla="*/ 473220 h 524"/>
              <a:gd name="T12" fmla="*/ 0 w 292"/>
              <a:gd name="T13" fmla="*/ 0 h 5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2" h="524">
                <a:moveTo>
                  <a:pt x="0" y="0"/>
                </a:moveTo>
                <a:cubicBezTo>
                  <a:pt x="120" y="128"/>
                  <a:pt x="180" y="196"/>
                  <a:pt x="244" y="432"/>
                </a:cubicBezTo>
                <a:cubicBezTo>
                  <a:pt x="272" y="428"/>
                  <a:pt x="268" y="436"/>
                  <a:pt x="292" y="432"/>
                </a:cubicBezTo>
                <a:cubicBezTo>
                  <a:pt x="256" y="476"/>
                  <a:pt x="252" y="480"/>
                  <a:pt x="216" y="524"/>
                </a:cubicBezTo>
                <a:cubicBezTo>
                  <a:pt x="172" y="492"/>
                  <a:pt x="152" y="480"/>
                  <a:pt x="108" y="444"/>
                </a:cubicBezTo>
                <a:cubicBezTo>
                  <a:pt x="122" y="447"/>
                  <a:pt x="140" y="444"/>
                  <a:pt x="160" y="440"/>
                </a:cubicBezTo>
                <a:cubicBezTo>
                  <a:pt x="132" y="288"/>
                  <a:pt x="80" y="148"/>
                  <a:pt x="0" y="0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97" name="Freeform 29"/>
          <p:cNvSpPr>
            <a:spLocks/>
          </p:cNvSpPr>
          <p:nvPr/>
        </p:nvSpPr>
        <p:spPr bwMode="auto">
          <a:xfrm rot="-4352225">
            <a:off x="3861594" y="4572794"/>
            <a:ext cx="400050" cy="550862"/>
          </a:xfrm>
          <a:custGeom>
            <a:avLst/>
            <a:gdLst>
              <a:gd name="T0" fmla="*/ 390747 w 344"/>
              <a:gd name="T1" fmla="*/ 550862 h 512"/>
              <a:gd name="T2" fmla="*/ 158159 w 344"/>
              <a:gd name="T3" fmla="*/ 30125 h 512"/>
              <a:gd name="T4" fmla="*/ 204677 w 344"/>
              <a:gd name="T5" fmla="*/ 4304 h 512"/>
              <a:gd name="T6" fmla="*/ 51169 w 344"/>
              <a:gd name="T7" fmla="*/ 0 h 512"/>
              <a:gd name="T8" fmla="*/ 0 w 344"/>
              <a:gd name="T9" fmla="*/ 95755 h 512"/>
              <a:gd name="T10" fmla="*/ 51169 w 344"/>
              <a:gd name="T11" fmla="*/ 73161 h 512"/>
              <a:gd name="T12" fmla="*/ 390747 w 344"/>
              <a:gd name="T13" fmla="*/ 55086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" h="512">
                <a:moveTo>
                  <a:pt x="336" y="512"/>
                </a:moveTo>
                <a:cubicBezTo>
                  <a:pt x="344" y="276"/>
                  <a:pt x="224" y="92"/>
                  <a:pt x="136" y="28"/>
                </a:cubicBezTo>
                <a:cubicBezTo>
                  <a:pt x="160" y="16"/>
                  <a:pt x="158" y="17"/>
                  <a:pt x="176" y="4"/>
                </a:cubicBezTo>
                <a:cubicBezTo>
                  <a:pt x="120" y="0"/>
                  <a:pt x="92" y="0"/>
                  <a:pt x="44" y="0"/>
                </a:cubicBezTo>
                <a:cubicBezTo>
                  <a:pt x="32" y="32"/>
                  <a:pt x="28" y="36"/>
                  <a:pt x="0" y="89"/>
                </a:cubicBezTo>
                <a:cubicBezTo>
                  <a:pt x="12" y="79"/>
                  <a:pt x="20" y="76"/>
                  <a:pt x="44" y="68"/>
                </a:cubicBezTo>
                <a:cubicBezTo>
                  <a:pt x="156" y="120"/>
                  <a:pt x="284" y="324"/>
                  <a:pt x="336" y="512"/>
                </a:cubicBezTo>
                <a:close/>
              </a:path>
            </a:pathLst>
          </a:custGeom>
          <a:solidFill>
            <a:srgbClr val="04254C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A50021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46800" rIns="45720" bIns="46800" anchor="ctr"/>
          <a:lstStyle/>
          <a:p>
            <a:endParaRPr lang="en-US"/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684213" y="5876925"/>
            <a:ext cx="8208962" cy="385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lIns="136525" tIns="92075" rIns="136525" bIns="92075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tabLst>
                <a:tab pos="6464300" algn="r"/>
              </a:tabLst>
            </a:pPr>
            <a:r>
              <a:rPr lang="de-DE" sz="1400" b="1" i="1">
                <a:solidFill>
                  <a:srgbClr val="000000"/>
                </a:solidFill>
              </a:rPr>
              <a:t>Heterogene Systemlandschaften.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olidFill>
                  <a:srgbClr val="04254C"/>
                </a:solidFill>
                <a:sym typeface="Wingdings" charset="0"/>
              </a:rPr>
              <a:t>Integrierte Planung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reeform 2"/>
          <p:cNvSpPr>
            <a:spLocks/>
          </p:cNvSpPr>
          <p:nvPr/>
        </p:nvSpPr>
        <p:spPr bwMode="auto">
          <a:xfrm>
            <a:off x="1238250" y="1228725"/>
            <a:ext cx="7715250" cy="4657725"/>
          </a:xfrm>
          <a:custGeom>
            <a:avLst/>
            <a:gdLst>
              <a:gd name="T0" fmla="*/ 0 w 4860"/>
              <a:gd name="T1" fmla="*/ 2085975 h 2934"/>
              <a:gd name="T2" fmla="*/ 3743325 w 4860"/>
              <a:gd name="T3" fmla="*/ 4657725 h 2934"/>
              <a:gd name="T4" fmla="*/ 7715250 w 4860"/>
              <a:gd name="T5" fmla="*/ 1076325 h 2934"/>
              <a:gd name="T6" fmla="*/ 857250 w 4860"/>
              <a:gd name="T7" fmla="*/ 0 h 2934"/>
              <a:gd name="T8" fmla="*/ 0 w 4860"/>
              <a:gd name="T9" fmla="*/ 2085975 h 2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60" h="2934">
                <a:moveTo>
                  <a:pt x="0" y="1314"/>
                </a:moveTo>
                <a:lnTo>
                  <a:pt x="2358" y="2934"/>
                </a:lnTo>
                <a:lnTo>
                  <a:pt x="4860" y="678"/>
                </a:lnTo>
                <a:lnTo>
                  <a:pt x="540" y="0"/>
                </a:lnTo>
                <a:lnTo>
                  <a:pt x="0" y="1314"/>
                </a:lnTo>
                <a:close/>
              </a:path>
            </a:pathLst>
          </a:custGeom>
          <a:solidFill>
            <a:srgbClr val="04254C"/>
          </a:solidFill>
          <a:ln w="19050" cap="flat" cmpd="sng">
            <a:solidFill>
              <a:srgbClr val="04254C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Unterstützung des Managementregelkreises</a:t>
            </a:r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4965700" y="2308225"/>
            <a:ext cx="3998913" cy="3568700"/>
            <a:chOff x="3128" y="1454"/>
            <a:chExt cx="2519" cy="2248"/>
          </a:xfrm>
        </p:grpSpPr>
        <p:sp>
          <p:nvSpPr>
            <p:cNvPr id="87066" name="Rectangle 5"/>
            <p:cNvSpPr>
              <a:spLocks noChangeArrowheads="1"/>
            </p:cNvSpPr>
            <p:nvPr/>
          </p:nvSpPr>
          <p:spPr bwMode="auto">
            <a:xfrm>
              <a:off x="3128" y="1454"/>
              <a:ext cx="2519" cy="2248"/>
            </a:xfrm>
            <a:prstGeom prst="rect">
              <a:avLst/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87067" name="Picture 6" descr="neu-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" y="1963"/>
              <a:ext cx="2402" cy="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8" name="Rectangle 7"/>
            <p:cNvSpPr>
              <a:spLocks noChangeArrowheads="1"/>
            </p:cNvSpPr>
            <p:nvPr/>
          </p:nvSpPr>
          <p:spPr bwMode="auto">
            <a:xfrm>
              <a:off x="3196" y="1553"/>
              <a:ext cx="2403" cy="218"/>
            </a:xfrm>
            <a:prstGeom prst="rect">
              <a:avLst/>
            </a:prstGeom>
            <a:solidFill>
              <a:srgbClr val="04254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de-DE" b="1">
                  <a:solidFill>
                    <a:schemeClr val="bg1"/>
                  </a:solidFill>
                </a:rPr>
                <a:t>Portal</a:t>
              </a:r>
              <a:endParaRPr lang="de-DE" sz="1000" b="1">
                <a:solidFill>
                  <a:schemeClr val="bg1"/>
                </a:solidFill>
              </a:endParaRPr>
            </a:p>
          </p:txBody>
        </p:sp>
        <p:sp>
          <p:nvSpPr>
            <p:cNvPr id="87069" name="Freeform 8"/>
            <p:cNvSpPr>
              <a:spLocks/>
            </p:cNvSpPr>
            <p:nvPr/>
          </p:nvSpPr>
          <p:spPr bwMode="auto">
            <a:xfrm>
              <a:off x="4072" y="1743"/>
              <a:ext cx="214" cy="355"/>
            </a:xfrm>
            <a:custGeom>
              <a:avLst/>
              <a:gdLst>
                <a:gd name="T0" fmla="*/ 0 w 292"/>
                <a:gd name="T1" fmla="*/ 0 h 524"/>
                <a:gd name="T2" fmla="*/ 179 w 292"/>
                <a:gd name="T3" fmla="*/ 293 h 524"/>
                <a:gd name="T4" fmla="*/ 214 w 292"/>
                <a:gd name="T5" fmla="*/ 293 h 524"/>
                <a:gd name="T6" fmla="*/ 158 w 292"/>
                <a:gd name="T7" fmla="*/ 355 h 524"/>
                <a:gd name="T8" fmla="*/ 79 w 292"/>
                <a:gd name="T9" fmla="*/ 301 h 524"/>
                <a:gd name="T10" fmla="*/ 117 w 292"/>
                <a:gd name="T11" fmla="*/ 298 h 524"/>
                <a:gd name="T12" fmla="*/ 0 w 292"/>
                <a:gd name="T13" fmla="*/ 0 h 5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2" h="524">
                  <a:moveTo>
                    <a:pt x="0" y="0"/>
                  </a:moveTo>
                  <a:cubicBezTo>
                    <a:pt x="120" y="128"/>
                    <a:pt x="180" y="196"/>
                    <a:pt x="244" y="432"/>
                  </a:cubicBezTo>
                  <a:cubicBezTo>
                    <a:pt x="272" y="428"/>
                    <a:pt x="268" y="436"/>
                    <a:pt x="292" y="432"/>
                  </a:cubicBezTo>
                  <a:cubicBezTo>
                    <a:pt x="256" y="476"/>
                    <a:pt x="252" y="480"/>
                    <a:pt x="216" y="524"/>
                  </a:cubicBezTo>
                  <a:cubicBezTo>
                    <a:pt x="172" y="492"/>
                    <a:pt x="152" y="480"/>
                    <a:pt x="108" y="444"/>
                  </a:cubicBezTo>
                  <a:cubicBezTo>
                    <a:pt x="122" y="447"/>
                    <a:pt x="140" y="444"/>
                    <a:pt x="160" y="440"/>
                  </a:cubicBezTo>
                  <a:cubicBezTo>
                    <a:pt x="132" y="288"/>
                    <a:pt x="80" y="148"/>
                    <a:pt x="0" y="0"/>
                  </a:cubicBezTo>
                  <a:close/>
                </a:path>
              </a:pathLst>
            </a:custGeom>
            <a:solidFill>
              <a:srgbClr val="04254C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A5002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6800" rIns="45720" bIns="46800" anchor="ctr"/>
            <a:lstStyle/>
            <a:p>
              <a:endParaRPr lang="en-US"/>
            </a:p>
          </p:txBody>
        </p:sp>
        <p:sp>
          <p:nvSpPr>
            <p:cNvPr id="87070" name="Freeform 9"/>
            <p:cNvSpPr>
              <a:spLocks/>
            </p:cNvSpPr>
            <p:nvPr/>
          </p:nvSpPr>
          <p:spPr bwMode="auto">
            <a:xfrm>
              <a:off x="4372" y="1781"/>
              <a:ext cx="252" cy="347"/>
            </a:xfrm>
            <a:custGeom>
              <a:avLst/>
              <a:gdLst>
                <a:gd name="T0" fmla="*/ 246 w 344"/>
                <a:gd name="T1" fmla="*/ 347 h 512"/>
                <a:gd name="T2" fmla="*/ 100 w 344"/>
                <a:gd name="T3" fmla="*/ 19 h 512"/>
                <a:gd name="T4" fmla="*/ 129 w 344"/>
                <a:gd name="T5" fmla="*/ 3 h 512"/>
                <a:gd name="T6" fmla="*/ 32 w 344"/>
                <a:gd name="T7" fmla="*/ 0 h 512"/>
                <a:gd name="T8" fmla="*/ 0 w 344"/>
                <a:gd name="T9" fmla="*/ 60 h 512"/>
                <a:gd name="T10" fmla="*/ 32 w 344"/>
                <a:gd name="T11" fmla="*/ 46 h 512"/>
                <a:gd name="T12" fmla="*/ 246 w 344"/>
                <a:gd name="T13" fmla="*/ 347 h 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4" h="512">
                  <a:moveTo>
                    <a:pt x="336" y="512"/>
                  </a:moveTo>
                  <a:cubicBezTo>
                    <a:pt x="344" y="276"/>
                    <a:pt x="224" y="92"/>
                    <a:pt x="136" y="28"/>
                  </a:cubicBezTo>
                  <a:cubicBezTo>
                    <a:pt x="160" y="16"/>
                    <a:pt x="158" y="17"/>
                    <a:pt x="176" y="4"/>
                  </a:cubicBezTo>
                  <a:cubicBezTo>
                    <a:pt x="120" y="0"/>
                    <a:pt x="92" y="0"/>
                    <a:pt x="44" y="0"/>
                  </a:cubicBezTo>
                  <a:cubicBezTo>
                    <a:pt x="32" y="32"/>
                    <a:pt x="28" y="36"/>
                    <a:pt x="0" y="89"/>
                  </a:cubicBezTo>
                  <a:cubicBezTo>
                    <a:pt x="12" y="79"/>
                    <a:pt x="20" y="76"/>
                    <a:pt x="44" y="68"/>
                  </a:cubicBezTo>
                  <a:cubicBezTo>
                    <a:pt x="156" y="120"/>
                    <a:pt x="284" y="324"/>
                    <a:pt x="336" y="512"/>
                  </a:cubicBezTo>
                  <a:close/>
                </a:path>
              </a:pathLst>
            </a:custGeom>
            <a:solidFill>
              <a:srgbClr val="04254C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A5002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6800" rIns="45720" bIns="46800" anchor="ctr"/>
            <a:lstStyle/>
            <a:p>
              <a:endParaRPr lang="en-US"/>
            </a:p>
          </p:txBody>
        </p:sp>
        <p:sp>
          <p:nvSpPr>
            <p:cNvPr id="87071" name="Text Box 10"/>
            <p:cNvSpPr txBox="1">
              <a:spLocks noChangeArrowheads="1"/>
            </p:cNvSpPr>
            <p:nvPr/>
          </p:nvSpPr>
          <p:spPr bwMode="auto">
            <a:xfrm>
              <a:off x="3387" y="1960"/>
              <a:ext cx="6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4254C"/>
                  </a:solidFill>
                </a:rPr>
                <a:t>Business</a:t>
              </a:r>
              <a:br>
                <a:rPr lang="en-US" sz="1200" b="1">
                  <a:solidFill>
                    <a:srgbClr val="04254C"/>
                  </a:solidFill>
                </a:rPr>
              </a:br>
              <a:r>
                <a:rPr lang="en-US" sz="1200" b="1">
                  <a:solidFill>
                    <a:srgbClr val="04254C"/>
                  </a:solidFill>
                </a:rPr>
                <a:t>Intelligence</a:t>
              </a:r>
            </a:p>
          </p:txBody>
        </p:sp>
      </p:grpSp>
      <p:sp>
        <p:nvSpPr>
          <p:cNvPr id="87045" name="Text Box 11"/>
          <p:cNvSpPr txBox="1">
            <a:spLocks noChangeArrowheads="1"/>
          </p:cNvSpPr>
          <p:nvPr/>
        </p:nvSpPr>
        <p:spPr bwMode="auto">
          <a:xfrm>
            <a:off x="527050" y="4965700"/>
            <a:ext cx="3960813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buClr>
                <a:srgbClr val="969696"/>
              </a:buClr>
              <a:buFont typeface="Wingdings 3" charset="0"/>
              <a:buChar char="}"/>
            </a:pPr>
            <a:r>
              <a:rPr lang="de-DE">
                <a:solidFill>
                  <a:srgbClr val="04254C"/>
                </a:solidFill>
              </a:rPr>
              <a:t>Komplette Integration </a:t>
            </a:r>
          </a:p>
          <a:p>
            <a:pPr algn="l" eaLnBrk="1" hangingPunct="1">
              <a:buClr>
                <a:srgbClr val="969696"/>
              </a:buClr>
              <a:buFont typeface="Wingdings 3" charset="0"/>
              <a:buChar char="}"/>
            </a:pPr>
            <a:r>
              <a:rPr lang="de-DE">
                <a:solidFill>
                  <a:srgbClr val="04254C"/>
                </a:solidFill>
              </a:rPr>
              <a:t>Bedarfsgerechte Datenaufbereitung</a:t>
            </a:r>
          </a:p>
          <a:p>
            <a:pPr algn="l" eaLnBrk="1" hangingPunct="1">
              <a:buClr>
                <a:srgbClr val="969696"/>
              </a:buClr>
              <a:buFont typeface="Wingdings 3" charset="0"/>
              <a:buChar char="}"/>
            </a:pPr>
            <a:r>
              <a:rPr lang="de-DE">
                <a:solidFill>
                  <a:srgbClr val="04254C"/>
                </a:solidFill>
              </a:rPr>
              <a:t>Langfristige Speicherung aller </a:t>
            </a:r>
          </a:p>
          <a:p>
            <a:pPr algn="l" eaLnBrk="1" hangingPunct="1">
              <a:buClr>
                <a:srgbClr val="969696"/>
              </a:buClr>
              <a:buFont typeface="Wingdings 3" charset="0"/>
              <a:buNone/>
            </a:pPr>
            <a:r>
              <a:rPr lang="de-DE">
                <a:solidFill>
                  <a:srgbClr val="04254C"/>
                </a:solidFill>
              </a:rPr>
              <a:t>	relevanten Daten</a:t>
            </a:r>
          </a:p>
        </p:txBody>
      </p:sp>
      <p:grpSp>
        <p:nvGrpSpPr>
          <p:cNvPr id="87046" name="Group 12"/>
          <p:cNvGrpSpPr>
            <a:grpSpLocks/>
          </p:cNvGrpSpPr>
          <p:nvPr/>
        </p:nvGrpSpPr>
        <p:grpSpPr bwMode="auto">
          <a:xfrm>
            <a:off x="488950" y="1068388"/>
            <a:ext cx="2449513" cy="2443162"/>
            <a:chOff x="308" y="673"/>
            <a:chExt cx="1543" cy="1539"/>
          </a:xfrm>
        </p:grpSpPr>
        <p:sp>
          <p:nvSpPr>
            <p:cNvPr id="87053" name="Arc 13"/>
            <p:cNvSpPr>
              <a:spLocks/>
            </p:cNvSpPr>
            <p:nvPr/>
          </p:nvSpPr>
          <p:spPr bwMode="auto">
            <a:xfrm>
              <a:off x="364" y="726"/>
              <a:ext cx="703" cy="703"/>
            </a:xfrm>
            <a:custGeom>
              <a:avLst/>
              <a:gdLst>
                <a:gd name="T0" fmla="*/ 0 w 21600"/>
                <a:gd name="T1" fmla="*/ 700 h 21600"/>
                <a:gd name="T2" fmla="*/ 702 w 21600"/>
                <a:gd name="T3" fmla="*/ 0 h 21600"/>
                <a:gd name="T4" fmla="*/ 703 w 21600"/>
                <a:gd name="T5" fmla="*/ 70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13"/>
                  </a:moveTo>
                  <a:cubicBezTo>
                    <a:pt x="48" y="9624"/>
                    <a:pt x="9694" y="9"/>
                    <a:pt x="21583" y="0"/>
                  </a:cubicBezTo>
                </a:path>
                <a:path w="21600" h="21600" stroke="0" extrusionOk="0">
                  <a:moveTo>
                    <a:pt x="0" y="21513"/>
                  </a:moveTo>
                  <a:cubicBezTo>
                    <a:pt x="48" y="9624"/>
                    <a:pt x="9694" y="9"/>
                    <a:pt x="21583" y="0"/>
                  </a:cubicBezTo>
                  <a:lnTo>
                    <a:pt x="21600" y="21600"/>
                  </a:lnTo>
                  <a:lnTo>
                    <a:pt x="0" y="21513"/>
                  </a:lnTo>
                  <a:close/>
                </a:path>
              </a:pathLst>
            </a:custGeom>
            <a:solidFill>
              <a:srgbClr val="C8CDD2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4" name="Arc 14"/>
            <p:cNvSpPr>
              <a:spLocks/>
            </p:cNvSpPr>
            <p:nvPr/>
          </p:nvSpPr>
          <p:spPr bwMode="auto">
            <a:xfrm>
              <a:off x="364" y="1454"/>
              <a:ext cx="703" cy="703"/>
            </a:xfrm>
            <a:custGeom>
              <a:avLst/>
              <a:gdLst>
                <a:gd name="T0" fmla="*/ 703 w 21600"/>
                <a:gd name="T1" fmla="*/ 703 h 21600"/>
                <a:gd name="T2" fmla="*/ 0 w 21600"/>
                <a:gd name="T3" fmla="*/ 0 h 21600"/>
                <a:gd name="T4" fmla="*/ 703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8CDD2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5" name="Arc 15"/>
            <p:cNvSpPr>
              <a:spLocks/>
            </p:cNvSpPr>
            <p:nvPr/>
          </p:nvSpPr>
          <p:spPr bwMode="auto">
            <a:xfrm>
              <a:off x="1092" y="1454"/>
              <a:ext cx="703" cy="703"/>
            </a:xfrm>
            <a:custGeom>
              <a:avLst/>
              <a:gdLst>
                <a:gd name="T0" fmla="*/ 703 w 21600"/>
                <a:gd name="T1" fmla="*/ 1 h 21600"/>
                <a:gd name="T2" fmla="*/ 0 w 21600"/>
                <a:gd name="T3" fmla="*/ 703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99" y="16"/>
                  </a:moveTo>
                  <a:cubicBezTo>
                    <a:pt x="21590" y="11939"/>
                    <a:pt x="11922" y="21599"/>
                    <a:pt x="0" y="21600"/>
                  </a:cubicBezTo>
                </a:path>
                <a:path w="21600" h="21600" stroke="0" extrusionOk="0">
                  <a:moveTo>
                    <a:pt x="21599" y="16"/>
                  </a:moveTo>
                  <a:cubicBezTo>
                    <a:pt x="21590" y="11939"/>
                    <a:pt x="11922" y="21599"/>
                    <a:pt x="0" y="21600"/>
                  </a:cubicBezTo>
                  <a:lnTo>
                    <a:pt x="0" y="0"/>
                  </a:lnTo>
                  <a:lnTo>
                    <a:pt x="21599" y="16"/>
                  </a:lnTo>
                  <a:close/>
                </a:path>
              </a:pathLst>
            </a:custGeom>
            <a:solidFill>
              <a:srgbClr val="C8CDD2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Arc 16"/>
            <p:cNvSpPr>
              <a:spLocks/>
            </p:cNvSpPr>
            <p:nvPr/>
          </p:nvSpPr>
          <p:spPr bwMode="auto">
            <a:xfrm>
              <a:off x="1093" y="726"/>
              <a:ext cx="703" cy="703"/>
            </a:xfrm>
            <a:custGeom>
              <a:avLst/>
              <a:gdLst>
                <a:gd name="T0" fmla="*/ 1 w 21600"/>
                <a:gd name="T1" fmla="*/ 0 h 21600"/>
                <a:gd name="T2" fmla="*/ 703 w 21600"/>
                <a:gd name="T3" fmla="*/ 703 h 21600"/>
                <a:gd name="T4" fmla="*/ 0 w 21600"/>
                <a:gd name="T5" fmla="*/ 70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6" y="0"/>
                  </a:moveTo>
                  <a:cubicBezTo>
                    <a:pt x="11939" y="9"/>
                    <a:pt x="21600" y="9677"/>
                    <a:pt x="21600" y="21600"/>
                  </a:cubicBezTo>
                </a:path>
                <a:path w="21600" h="21600" stroke="0" extrusionOk="0">
                  <a:moveTo>
                    <a:pt x="16" y="0"/>
                  </a:moveTo>
                  <a:cubicBezTo>
                    <a:pt x="11939" y="9"/>
                    <a:pt x="21600" y="9677"/>
                    <a:pt x="21600" y="21600"/>
                  </a:cubicBezTo>
                  <a:lnTo>
                    <a:pt x="0" y="2160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8CDD2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7" name="Rectangle 17"/>
            <p:cNvSpPr>
              <a:spLocks noChangeArrowheads="1"/>
            </p:cNvSpPr>
            <p:nvPr/>
          </p:nvSpPr>
          <p:spPr bwMode="auto">
            <a:xfrm>
              <a:off x="1366" y="1055"/>
              <a:ext cx="26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tabLst>
                  <a:tab pos="6464300" algn="r"/>
                </a:tabLst>
              </a:pPr>
              <a:r>
                <a:rPr lang="de-DE" sz="1400" b="1">
                  <a:solidFill>
                    <a:schemeClr val="tx1"/>
                  </a:solidFill>
                </a:rPr>
                <a:t>Do</a:t>
              </a:r>
            </a:p>
          </p:txBody>
        </p:sp>
        <p:sp>
          <p:nvSpPr>
            <p:cNvPr id="87058" name="Rectangle 18"/>
            <p:cNvSpPr>
              <a:spLocks noChangeArrowheads="1"/>
            </p:cNvSpPr>
            <p:nvPr/>
          </p:nvSpPr>
          <p:spPr bwMode="auto">
            <a:xfrm>
              <a:off x="1192" y="1785"/>
              <a:ext cx="4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tabLst>
                  <a:tab pos="6464300" algn="r"/>
                </a:tabLst>
              </a:pPr>
              <a:r>
                <a:rPr lang="de-DE" sz="1400" b="1">
                  <a:solidFill>
                    <a:schemeClr val="tx1"/>
                  </a:solidFill>
                </a:rPr>
                <a:t>Check</a:t>
              </a:r>
            </a:p>
          </p:txBody>
        </p:sp>
        <p:sp>
          <p:nvSpPr>
            <p:cNvPr id="87059" name="Rectangle 19"/>
            <p:cNvSpPr>
              <a:spLocks noChangeArrowheads="1"/>
            </p:cNvSpPr>
            <p:nvPr/>
          </p:nvSpPr>
          <p:spPr bwMode="auto">
            <a:xfrm>
              <a:off x="486" y="1650"/>
              <a:ext cx="29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tabLst>
                  <a:tab pos="6464300" algn="r"/>
                </a:tabLst>
              </a:pPr>
              <a:r>
                <a:rPr lang="de-DE" sz="1400" b="1">
                  <a:solidFill>
                    <a:schemeClr val="tx1"/>
                  </a:solidFill>
                </a:rPr>
                <a:t>Act</a:t>
              </a:r>
            </a:p>
          </p:txBody>
        </p:sp>
        <p:sp>
          <p:nvSpPr>
            <p:cNvPr id="87060" name="Rectangle 20"/>
            <p:cNvSpPr>
              <a:spLocks noChangeArrowheads="1"/>
            </p:cNvSpPr>
            <p:nvPr/>
          </p:nvSpPr>
          <p:spPr bwMode="auto">
            <a:xfrm>
              <a:off x="593" y="947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tabLst>
                  <a:tab pos="6464300" algn="r"/>
                </a:tabLst>
              </a:pPr>
              <a:r>
                <a:rPr lang="de-DE" sz="1400" b="1">
                  <a:solidFill>
                    <a:schemeClr val="tx1"/>
                  </a:solidFill>
                </a:rPr>
                <a:t>Plan</a:t>
              </a:r>
            </a:p>
          </p:txBody>
        </p:sp>
        <p:sp>
          <p:nvSpPr>
            <p:cNvPr id="87061" name="AutoShape 21"/>
            <p:cNvSpPr>
              <a:spLocks noChangeArrowheads="1"/>
            </p:cNvSpPr>
            <p:nvPr/>
          </p:nvSpPr>
          <p:spPr bwMode="auto">
            <a:xfrm>
              <a:off x="734" y="1103"/>
              <a:ext cx="684" cy="677"/>
            </a:xfrm>
            <a:custGeom>
              <a:avLst/>
              <a:gdLst>
                <a:gd name="T0" fmla="*/ 342 w 21600"/>
                <a:gd name="T1" fmla="*/ 0 h 21600"/>
                <a:gd name="T2" fmla="*/ 100 w 21600"/>
                <a:gd name="T3" fmla="*/ 99 h 21600"/>
                <a:gd name="T4" fmla="*/ 0 w 21600"/>
                <a:gd name="T5" fmla="*/ 339 h 21600"/>
                <a:gd name="T6" fmla="*/ 100 w 21600"/>
                <a:gd name="T7" fmla="*/ 578 h 21600"/>
                <a:gd name="T8" fmla="*/ 342 w 21600"/>
                <a:gd name="T9" fmla="*/ 677 h 21600"/>
                <a:gd name="T10" fmla="*/ 584 w 21600"/>
                <a:gd name="T11" fmla="*/ 578 h 21600"/>
                <a:gd name="T12" fmla="*/ 684 w 21600"/>
                <a:gd name="T13" fmla="*/ 339 h 21600"/>
                <a:gd name="T14" fmla="*/ 584 w 21600"/>
                <a:gd name="T15" fmla="*/ 9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8 w 21600"/>
                <a:gd name="T25" fmla="*/ 3159 h 21600"/>
                <a:gd name="T26" fmla="*/ 18442 w 21600"/>
                <a:gd name="T27" fmla="*/ 18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80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lose/>
                </a:path>
              </a:pathLst>
            </a:custGeom>
            <a:solidFill>
              <a:srgbClr val="04254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87062" name="Freeform 22"/>
            <p:cNvSpPr>
              <a:spLocks/>
            </p:cNvSpPr>
            <p:nvPr/>
          </p:nvSpPr>
          <p:spPr bwMode="auto">
            <a:xfrm>
              <a:off x="308" y="1324"/>
              <a:ext cx="487" cy="135"/>
            </a:xfrm>
            <a:custGeom>
              <a:avLst/>
              <a:gdLst>
                <a:gd name="T0" fmla="*/ 432 w 865"/>
                <a:gd name="T1" fmla="*/ 134 h 241"/>
                <a:gd name="T2" fmla="*/ 432 w 865"/>
                <a:gd name="T3" fmla="*/ 108 h 241"/>
                <a:gd name="T4" fmla="*/ 486 w 865"/>
                <a:gd name="T5" fmla="*/ 108 h 241"/>
                <a:gd name="T6" fmla="*/ 243 w 865"/>
                <a:gd name="T7" fmla="*/ 0 h 241"/>
                <a:gd name="T8" fmla="*/ 0 w 865"/>
                <a:gd name="T9" fmla="*/ 108 h 241"/>
                <a:gd name="T10" fmla="*/ 54 w 865"/>
                <a:gd name="T11" fmla="*/ 108 h 241"/>
                <a:gd name="T12" fmla="*/ 54 w 865"/>
                <a:gd name="T13" fmla="*/ 134 h 2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5" h="241">
                  <a:moveTo>
                    <a:pt x="768" y="240"/>
                  </a:moveTo>
                  <a:lnTo>
                    <a:pt x="768" y="192"/>
                  </a:lnTo>
                  <a:lnTo>
                    <a:pt x="864" y="192"/>
                  </a:lnTo>
                  <a:lnTo>
                    <a:pt x="432" y="0"/>
                  </a:lnTo>
                  <a:lnTo>
                    <a:pt x="0" y="192"/>
                  </a:lnTo>
                  <a:lnTo>
                    <a:pt x="96" y="192"/>
                  </a:lnTo>
                  <a:lnTo>
                    <a:pt x="96" y="240"/>
                  </a:lnTo>
                </a:path>
              </a:pathLst>
            </a:custGeom>
            <a:solidFill>
              <a:srgbClr val="C8CDD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Freeform 23"/>
            <p:cNvSpPr>
              <a:spLocks/>
            </p:cNvSpPr>
            <p:nvPr/>
          </p:nvSpPr>
          <p:spPr bwMode="auto">
            <a:xfrm>
              <a:off x="1065" y="673"/>
              <a:ext cx="136" cy="487"/>
            </a:xfrm>
            <a:custGeom>
              <a:avLst/>
              <a:gdLst>
                <a:gd name="T0" fmla="*/ 0 w 241"/>
                <a:gd name="T1" fmla="*/ 432 h 865"/>
                <a:gd name="T2" fmla="*/ 27 w 241"/>
                <a:gd name="T3" fmla="*/ 432 h 865"/>
                <a:gd name="T4" fmla="*/ 27 w 241"/>
                <a:gd name="T5" fmla="*/ 486 h 865"/>
                <a:gd name="T6" fmla="*/ 135 w 241"/>
                <a:gd name="T7" fmla="*/ 243 h 865"/>
                <a:gd name="T8" fmla="*/ 27 w 241"/>
                <a:gd name="T9" fmla="*/ 0 h 865"/>
                <a:gd name="T10" fmla="*/ 27 w 241"/>
                <a:gd name="T11" fmla="*/ 54 h 865"/>
                <a:gd name="T12" fmla="*/ 0 w 241"/>
                <a:gd name="T13" fmla="*/ 54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1" h="865">
                  <a:moveTo>
                    <a:pt x="0" y="768"/>
                  </a:moveTo>
                  <a:lnTo>
                    <a:pt x="48" y="768"/>
                  </a:lnTo>
                  <a:lnTo>
                    <a:pt x="48" y="864"/>
                  </a:lnTo>
                  <a:lnTo>
                    <a:pt x="240" y="432"/>
                  </a:lnTo>
                  <a:lnTo>
                    <a:pt x="48" y="0"/>
                  </a:lnTo>
                  <a:lnTo>
                    <a:pt x="48" y="96"/>
                  </a:lnTo>
                  <a:lnTo>
                    <a:pt x="0" y="96"/>
                  </a:lnTo>
                </a:path>
              </a:pathLst>
            </a:custGeom>
            <a:solidFill>
              <a:srgbClr val="C8CDD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Freeform 24"/>
            <p:cNvSpPr>
              <a:spLocks/>
            </p:cNvSpPr>
            <p:nvPr/>
          </p:nvSpPr>
          <p:spPr bwMode="auto">
            <a:xfrm>
              <a:off x="1364" y="1411"/>
              <a:ext cx="487" cy="136"/>
            </a:xfrm>
            <a:custGeom>
              <a:avLst/>
              <a:gdLst>
                <a:gd name="T0" fmla="*/ 54 w 865"/>
                <a:gd name="T1" fmla="*/ 0 h 241"/>
                <a:gd name="T2" fmla="*/ 54 w 865"/>
                <a:gd name="T3" fmla="*/ 27 h 241"/>
                <a:gd name="T4" fmla="*/ 0 w 865"/>
                <a:gd name="T5" fmla="*/ 27 h 241"/>
                <a:gd name="T6" fmla="*/ 243 w 865"/>
                <a:gd name="T7" fmla="*/ 135 h 241"/>
                <a:gd name="T8" fmla="*/ 486 w 865"/>
                <a:gd name="T9" fmla="*/ 27 h 241"/>
                <a:gd name="T10" fmla="*/ 432 w 865"/>
                <a:gd name="T11" fmla="*/ 27 h 241"/>
                <a:gd name="T12" fmla="*/ 432 w 865"/>
                <a:gd name="T13" fmla="*/ 0 h 2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5" h="241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432" y="240"/>
                  </a:lnTo>
                  <a:lnTo>
                    <a:pt x="864" y="48"/>
                  </a:lnTo>
                  <a:lnTo>
                    <a:pt x="768" y="48"/>
                  </a:lnTo>
                  <a:lnTo>
                    <a:pt x="768" y="0"/>
                  </a:lnTo>
                </a:path>
              </a:pathLst>
            </a:custGeom>
            <a:solidFill>
              <a:srgbClr val="C8CDD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5" name="Freeform 25"/>
            <p:cNvSpPr>
              <a:spLocks/>
            </p:cNvSpPr>
            <p:nvPr/>
          </p:nvSpPr>
          <p:spPr bwMode="auto">
            <a:xfrm>
              <a:off x="962" y="1725"/>
              <a:ext cx="136" cy="487"/>
            </a:xfrm>
            <a:custGeom>
              <a:avLst/>
              <a:gdLst>
                <a:gd name="T0" fmla="*/ 135 w 241"/>
                <a:gd name="T1" fmla="*/ 54 h 865"/>
                <a:gd name="T2" fmla="*/ 108 w 241"/>
                <a:gd name="T3" fmla="*/ 54 h 865"/>
                <a:gd name="T4" fmla="*/ 108 w 241"/>
                <a:gd name="T5" fmla="*/ 0 h 865"/>
                <a:gd name="T6" fmla="*/ 0 w 241"/>
                <a:gd name="T7" fmla="*/ 243 h 865"/>
                <a:gd name="T8" fmla="*/ 108 w 241"/>
                <a:gd name="T9" fmla="*/ 486 h 865"/>
                <a:gd name="T10" fmla="*/ 108 w 241"/>
                <a:gd name="T11" fmla="*/ 432 h 865"/>
                <a:gd name="T12" fmla="*/ 135 w 241"/>
                <a:gd name="T13" fmla="*/ 432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1" h="865">
                  <a:moveTo>
                    <a:pt x="240" y="96"/>
                  </a:moveTo>
                  <a:lnTo>
                    <a:pt x="192" y="96"/>
                  </a:lnTo>
                  <a:lnTo>
                    <a:pt x="192" y="0"/>
                  </a:lnTo>
                  <a:lnTo>
                    <a:pt x="0" y="432"/>
                  </a:lnTo>
                  <a:lnTo>
                    <a:pt x="192" y="864"/>
                  </a:lnTo>
                  <a:lnTo>
                    <a:pt x="192" y="768"/>
                  </a:lnTo>
                  <a:lnTo>
                    <a:pt x="240" y="768"/>
                  </a:lnTo>
                </a:path>
              </a:pathLst>
            </a:custGeom>
            <a:solidFill>
              <a:srgbClr val="C8CDD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047" name="Rectangle 26"/>
          <p:cNvSpPr>
            <a:spLocks noChangeArrowheads="1"/>
          </p:cNvSpPr>
          <p:nvPr/>
        </p:nvSpPr>
        <p:spPr bwMode="auto">
          <a:xfrm>
            <a:off x="4965700" y="5878513"/>
            <a:ext cx="4000500" cy="512762"/>
          </a:xfrm>
          <a:prstGeom prst="rect">
            <a:avLst/>
          </a:prstGeom>
          <a:solidFill>
            <a:schemeClr val="bg2">
              <a:alpha val="79999"/>
            </a:schemeClr>
          </a:solidFill>
          <a:ln w="19050">
            <a:solidFill>
              <a:srgbClr val="04254C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7048" name="AutoShape 27"/>
          <p:cNvSpPr>
            <a:spLocks noChangeArrowheads="1"/>
          </p:cNvSpPr>
          <p:nvPr/>
        </p:nvSpPr>
        <p:spPr bwMode="auto">
          <a:xfrm>
            <a:off x="6210300" y="5924550"/>
            <a:ext cx="800100" cy="431800"/>
          </a:xfrm>
          <a:prstGeom prst="flowChartMagneticDisk">
            <a:avLst/>
          </a:prstGeom>
          <a:gradFill rotWithShape="1">
            <a:gsLst>
              <a:gs pos="0">
                <a:schemeClr val="bg1">
                  <a:alpha val="79999"/>
                </a:schemeClr>
              </a:gs>
              <a:gs pos="100000">
                <a:srgbClr val="C8CDD2">
                  <a:alpha val="79999"/>
                </a:srgbClr>
              </a:gs>
            </a:gsLst>
            <a:lin ang="2700000" scaled="1"/>
          </a:gradFill>
          <a:ln w="19050">
            <a:solidFill>
              <a:srgbClr val="04254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>
                <a:solidFill>
                  <a:srgbClr val="04254C"/>
                </a:solidFill>
              </a:rPr>
              <a:t>SCM</a:t>
            </a:r>
          </a:p>
        </p:txBody>
      </p:sp>
      <p:sp>
        <p:nvSpPr>
          <p:cNvPr id="87049" name="AutoShape 28"/>
          <p:cNvSpPr>
            <a:spLocks noChangeArrowheads="1"/>
          </p:cNvSpPr>
          <p:nvPr/>
        </p:nvSpPr>
        <p:spPr bwMode="auto">
          <a:xfrm>
            <a:off x="7124700" y="5924550"/>
            <a:ext cx="800100" cy="431800"/>
          </a:xfrm>
          <a:prstGeom prst="flowChartMagneticDisk">
            <a:avLst/>
          </a:prstGeom>
          <a:gradFill rotWithShape="1">
            <a:gsLst>
              <a:gs pos="0">
                <a:schemeClr val="bg1">
                  <a:alpha val="79999"/>
                </a:schemeClr>
              </a:gs>
              <a:gs pos="100000">
                <a:srgbClr val="C8CDD2">
                  <a:alpha val="79999"/>
                </a:srgbClr>
              </a:gs>
            </a:gsLst>
            <a:lin ang="2700000" scaled="1"/>
          </a:gradFill>
          <a:ln w="19050">
            <a:solidFill>
              <a:srgbClr val="04254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>
                <a:solidFill>
                  <a:srgbClr val="04254C"/>
                </a:solidFill>
              </a:rPr>
              <a:t>CRM</a:t>
            </a:r>
          </a:p>
        </p:txBody>
      </p:sp>
      <p:sp>
        <p:nvSpPr>
          <p:cNvPr id="87050" name="AutoShape 29"/>
          <p:cNvSpPr>
            <a:spLocks noChangeArrowheads="1"/>
          </p:cNvSpPr>
          <p:nvPr/>
        </p:nvSpPr>
        <p:spPr bwMode="auto">
          <a:xfrm>
            <a:off x="8039100" y="5924550"/>
            <a:ext cx="800100" cy="431800"/>
          </a:xfrm>
          <a:prstGeom prst="flowChartMagneticDisk">
            <a:avLst/>
          </a:prstGeom>
          <a:gradFill rotWithShape="1">
            <a:gsLst>
              <a:gs pos="0">
                <a:schemeClr val="bg1">
                  <a:alpha val="79999"/>
                </a:schemeClr>
              </a:gs>
              <a:gs pos="100000">
                <a:srgbClr val="C8CDD2">
                  <a:alpha val="79999"/>
                </a:srgbClr>
              </a:gs>
            </a:gsLst>
            <a:lin ang="2700000" scaled="1"/>
          </a:gradFill>
          <a:ln w="19050">
            <a:solidFill>
              <a:srgbClr val="04254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>
                <a:solidFill>
                  <a:srgbClr val="04254C"/>
                </a:solidFill>
              </a:rPr>
              <a:t>ERP</a:t>
            </a:r>
          </a:p>
        </p:txBody>
      </p:sp>
      <p:sp>
        <p:nvSpPr>
          <p:cNvPr id="87051" name="Text Box 30"/>
          <p:cNvSpPr txBox="1">
            <a:spLocks noChangeArrowheads="1"/>
          </p:cNvSpPr>
          <p:nvPr/>
        </p:nvSpPr>
        <p:spPr bwMode="auto">
          <a:xfrm>
            <a:off x="4973638" y="5940425"/>
            <a:ext cx="879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8CDD2">
                        <a:alpha val="79999"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4254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>
                <a:solidFill>
                  <a:srgbClr val="04254C"/>
                </a:solidFill>
              </a:rPr>
              <a:t>Quellen</a:t>
            </a:r>
          </a:p>
        </p:txBody>
      </p:sp>
      <p:sp>
        <p:nvSpPr>
          <p:cNvPr id="87052" name="Rectangle 31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olidFill>
                  <a:srgbClr val="04254C"/>
                </a:solidFill>
                <a:sym typeface="Wingdings" charset="0"/>
              </a:rPr>
              <a:t>Integrierte Planung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dirty="0"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Dashboards &amp; 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dirty="0">
                <a:latin typeface="Arial" charset="0"/>
              </a:rPr>
              <a:t>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Ausblick </a:t>
            </a:r>
            <a:r>
              <a:rPr lang="de-DE" b="0" dirty="0" err="1" smtClean="0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66700" indent="-266700" eaLnBrk="1" hangingPunct="1">
              <a:buNone/>
            </a:pP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44805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7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1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5782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9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Komponenten der Business Intelligence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de-DE">
                <a:latin typeface="Arial" charset="0"/>
              </a:rPr>
              <a:t>Komponenten der Business Intelligence:</a:t>
            </a:r>
          </a:p>
          <a:p>
            <a:pPr eaLnBrk="1" hangingPunct="1">
              <a:buFont typeface="Wingdings" charset="0"/>
              <a:buNone/>
            </a:pPr>
            <a:endParaRPr lang="de-DE">
              <a:latin typeface="Arial" charset="0"/>
            </a:endParaRPr>
          </a:p>
          <a:p>
            <a:pPr marL="762000" lvl="1" indent="-304800" eaLnBrk="1" hangingPunct="1">
              <a:buFont typeface="Wingdings" charset="0"/>
              <a:buAutoNum type="arabicPeriod"/>
            </a:pPr>
            <a:r>
              <a:rPr lang="de-DE" u="sng">
                <a:latin typeface="Arial" charset="0"/>
              </a:rPr>
              <a:t>E</a:t>
            </a:r>
            <a:r>
              <a:rPr lang="de-DE">
                <a:latin typeface="Arial" charset="0"/>
              </a:rPr>
              <a:t>nterprise </a:t>
            </a:r>
            <a:r>
              <a:rPr lang="de-DE" u="sng">
                <a:latin typeface="Arial" charset="0"/>
              </a:rPr>
              <a:t>D</a:t>
            </a:r>
            <a:r>
              <a:rPr lang="de-DE">
                <a:latin typeface="Arial" charset="0"/>
              </a:rPr>
              <a:t>ata </a:t>
            </a:r>
            <a:r>
              <a:rPr lang="de-DE" u="sng">
                <a:latin typeface="Arial" charset="0"/>
              </a:rPr>
              <a:t>W</a:t>
            </a:r>
            <a:r>
              <a:rPr lang="de-DE">
                <a:latin typeface="Arial" charset="0"/>
              </a:rPr>
              <a:t>arehouse – EDW</a:t>
            </a:r>
          </a:p>
          <a:p>
            <a:pPr marL="762000" lvl="1" indent="-304800" eaLnBrk="1" hangingPunct="1">
              <a:buFont typeface="Wingdings" charset="0"/>
              <a:buAutoNum type="arabicPeriod"/>
            </a:pPr>
            <a:endParaRPr lang="de-DE">
              <a:latin typeface="Arial" charset="0"/>
            </a:endParaRPr>
          </a:p>
          <a:p>
            <a:pPr marL="762000" lvl="1" indent="-304800" eaLnBrk="1" hangingPunct="1">
              <a:buFont typeface="Wingdings" charset="0"/>
              <a:buAutoNum type="arabicPeriod"/>
            </a:pPr>
            <a:r>
              <a:rPr lang="de-DE">
                <a:latin typeface="Arial" charset="0"/>
              </a:rPr>
              <a:t>Enterprise Reporting, Query und Analyse</a:t>
            </a:r>
          </a:p>
          <a:p>
            <a:pPr marL="762000" lvl="1" indent="-304800" eaLnBrk="1" hangingPunct="1">
              <a:buFont typeface="Wingdings" charset="0"/>
              <a:buAutoNum type="arabicPeriod"/>
            </a:pPr>
            <a:endParaRPr lang="de-DE">
              <a:latin typeface="Arial" charset="0"/>
            </a:endParaRPr>
          </a:p>
          <a:p>
            <a:pPr marL="762000" lvl="1" indent="-304800" eaLnBrk="1" hangingPunct="1">
              <a:buFont typeface="Wingdings" charset="0"/>
              <a:buAutoNum type="arabicPeriod"/>
            </a:pPr>
            <a:r>
              <a:rPr lang="de-DE">
                <a:latin typeface="Arial" charset="0"/>
              </a:rPr>
              <a:t>Framework für die Unternehmensplanung</a:t>
            </a:r>
          </a:p>
          <a:p>
            <a:pPr eaLnBrk="1" hangingPunct="1">
              <a:buFont typeface="Wingdings" charset="0"/>
              <a:buNone/>
            </a:pPr>
            <a:endParaRPr lang="en-US" b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GB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GB">
                <a:latin typeface="Arial" charset="0"/>
              </a:rPr>
              <a:t>Corporate Performance Measurement (CPM)</a:t>
            </a:r>
            <a:endParaRPr lang="de-DE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de-DE">
                <a:latin typeface="Arial" charset="0"/>
              </a:rPr>
              <a:t>	ist die Erweiterung der Business Intelligence um die Strategie</a:t>
            </a:r>
          </a:p>
        </p:txBody>
      </p:sp>
      <p:sp>
        <p:nvSpPr>
          <p:cNvPr id="14340" name="Eingekerbter Richtungspfeil 16"/>
          <p:cNvSpPr>
            <a:spLocks noChangeArrowheads="1"/>
          </p:cNvSpPr>
          <p:nvPr/>
        </p:nvSpPr>
        <p:spPr bwMode="auto">
          <a:xfrm>
            <a:off x="5449888" y="2424113"/>
            <a:ext cx="819150" cy="284162"/>
          </a:xfrm>
          <a:prstGeom prst="chevron">
            <a:avLst>
              <a:gd name="adj" fmla="val 491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de-DE" sz="1200" b="1">
                <a:solidFill>
                  <a:schemeClr val="tx1"/>
                </a:solidFill>
              </a:rPr>
              <a:t>Rep.</a:t>
            </a:r>
          </a:p>
        </p:txBody>
      </p:sp>
      <p:sp>
        <p:nvSpPr>
          <p:cNvPr id="14341" name="Eingekerbter Richtungspfeil 17"/>
          <p:cNvSpPr>
            <a:spLocks noChangeArrowheads="1"/>
          </p:cNvSpPr>
          <p:nvPr/>
        </p:nvSpPr>
        <p:spPr bwMode="auto">
          <a:xfrm>
            <a:off x="5435600" y="2997200"/>
            <a:ext cx="819150" cy="284163"/>
          </a:xfrm>
          <a:prstGeom prst="chevron">
            <a:avLst>
              <a:gd name="adj" fmla="val 491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de-DE" sz="1200" b="1">
                <a:solidFill>
                  <a:schemeClr val="tx1"/>
                </a:solidFill>
              </a:rPr>
              <a:t>U-Pl.</a:t>
            </a:r>
          </a:p>
        </p:txBody>
      </p:sp>
      <p:sp>
        <p:nvSpPr>
          <p:cNvPr id="14342" name="Eingekerbter Richtungspfeil 18"/>
          <p:cNvSpPr>
            <a:spLocks noChangeArrowheads="1"/>
          </p:cNvSpPr>
          <p:nvPr/>
        </p:nvSpPr>
        <p:spPr bwMode="auto">
          <a:xfrm>
            <a:off x="5449888" y="1776413"/>
            <a:ext cx="819150" cy="284162"/>
          </a:xfrm>
          <a:prstGeom prst="chevron">
            <a:avLst>
              <a:gd name="adj" fmla="val 49166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de-DE" sz="1200" b="1">
                <a:solidFill>
                  <a:schemeClr val="bg1"/>
                </a:solidFill>
              </a:rPr>
              <a:t>EDW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BI Grundlagen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Grundlagen des SAP-Berechtigungskonzepts</a:t>
            </a:r>
          </a:p>
        </p:txBody>
      </p:sp>
      <p:sp>
        <p:nvSpPr>
          <p:cNvPr id="107523" name="AutoShape 7"/>
          <p:cNvSpPr>
            <a:spLocks noChangeArrowheads="1"/>
          </p:cNvSpPr>
          <p:nvPr/>
        </p:nvSpPr>
        <p:spPr bwMode="auto">
          <a:xfrm flipV="1">
            <a:off x="3132138" y="3933825"/>
            <a:ext cx="2879725" cy="287338"/>
          </a:xfrm>
          <a:prstGeom prst="triangle">
            <a:avLst>
              <a:gd name="adj" fmla="val 50000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107524" name="Group 4"/>
          <p:cNvGrpSpPr>
            <a:grpSpLocks/>
          </p:cNvGrpSpPr>
          <p:nvPr/>
        </p:nvGrpSpPr>
        <p:grpSpPr bwMode="auto">
          <a:xfrm>
            <a:off x="1763713" y="4437063"/>
            <a:ext cx="6840537" cy="1584325"/>
            <a:chOff x="1111" y="2795"/>
            <a:chExt cx="4309" cy="998"/>
          </a:xfrm>
        </p:grpSpPr>
        <p:sp>
          <p:nvSpPr>
            <p:cNvPr id="107530" name="Rectangle 6"/>
            <p:cNvSpPr>
              <a:spLocks noChangeArrowheads="1"/>
            </p:cNvSpPr>
            <p:nvPr/>
          </p:nvSpPr>
          <p:spPr bwMode="auto">
            <a:xfrm>
              <a:off x="1111" y="3022"/>
              <a:ext cx="4309" cy="771"/>
            </a:xfrm>
            <a:prstGeom prst="rect">
              <a:avLst/>
            </a:prstGeom>
            <a:solidFill>
              <a:srgbClr val="C0C2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algn="l">
                <a:spcBef>
                  <a:spcPct val="20000"/>
                </a:spcBef>
                <a:buFont typeface="Wingdings" charset="0"/>
                <a:buChar char="§"/>
              </a:pPr>
              <a:r>
                <a:rPr lang="de-DE"/>
                <a:t>Finanzielle Verluste durch Irrtum, Fehler oder Nachlässigkeit</a:t>
              </a:r>
            </a:p>
            <a:p>
              <a:pPr algn="l">
                <a:spcBef>
                  <a:spcPct val="20000"/>
                </a:spcBef>
                <a:buFont typeface="Wingdings" charset="0"/>
                <a:buChar char="§"/>
              </a:pPr>
              <a:r>
                <a:rPr lang="de-DE"/>
                <a:t>Wirtschaftsspionage durch Datendiebstahl</a:t>
              </a:r>
            </a:p>
            <a:p>
              <a:pPr algn="l">
                <a:spcBef>
                  <a:spcPct val="20000"/>
                </a:spcBef>
                <a:buFont typeface="Wingdings" charset="0"/>
                <a:buChar char="§"/>
              </a:pPr>
              <a:r>
                <a:rPr lang="de-DE"/>
                <a:t>Dolose Handlungen (Bilanzmanipulationen, Untreue, Unterschlagung) durch Datenmanipulation</a:t>
              </a:r>
            </a:p>
          </p:txBody>
        </p:sp>
        <p:sp>
          <p:nvSpPr>
            <p:cNvPr id="107531" name="Rectangle 9"/>
            <p:cNvSpPr>
              <a:spLocks noChangeArrowheads="1"/>
            </p:cNvSpPr>
            <p:nvPr/>
          </p:nvSpPr>
          <p:spPr bwMode="auto">
            <a:xfrm>
              <a:off x="1111" y="2795"/>
              <a:ext cx="4309" cy="227"/>
            </a:xfrm>
            <a:prstGeom prst="rect">
              <a:avLst/>
            </a:prstGeom>
            <a:solidFill>
              <a:srgbClr val="0022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de-DE">
                  <a:solidFill>
                    <a:schemeClr val="bg1"/>
                  </a:solidFill>
                </a:rPr>
                <a:t>Verhindert potentielle Risiken wie beispielsweise:</a:t>
              </a:r>
            </a:p>
          </p:txBody>
        </p:sp>
      </p:grpSp>
      <p:grpSp>
        <p:nvGrpSpPr>
          <p:cNvPr id="107525" name="Group 7"/>
          <p:cNvGrpSpPr>
            <a:grpSpLocks/>
          </p:cNvGrpSpPr>
          <p:nvPr/>
        </p:nvGrpSpPr>
        <p:grpSpPr bwMode="auto">
          <a:xfrm>
            <a:off x="468313" y="1268413"/>
            <a:ext cx="6840537" cy="2376487"/>
            <a:chOff x="295" y="799"/>
            <a:chExt cx="4309" cy="1497"/>
          </a:xfrm>
        </p:grpSpPr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295" y="799"/>
              <a:ext cx="4309" cy="227"/>
            </a:xfrm>
            <a:prstGeom prst="rect">
              <a:avLst/>
            </a:prstGeom>
            <a:solidFill>
              <a:srgbClr val="0022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de-DE">
                  <a:solidFill>
                    <a:schemeClr val="bg1"/>
                  </a:solidFill>
                </a:rPr>
                <a:t>Warum Berechtigungen?</a:t>
              </a:r>
            </a:p>
          </p:txBody>
        </p:sp>
        <p:sp>
          <p:nvSpPr>
            <p:cNvPr id="107529" name="Rectangle 11"/>
            <p:cNvSpPr>
              <a:spLocks noChangeArrowheads="1"/>
            </p:cNvSpPr>
            <p:nvPr/>
          </p:nvSpPr>
          <p:spPr bwMode="auto">
            <a:xfrm>
              <a:off x="295" y="1026"/>
              <a:ext cx="4309" cy="1270"/>
            </a:xfrm>
            <a:prstGeom prst="rect">
              <a:avLst/>
            </a:prstGeom>
            <a:solidFill>
              <a:srgbClr val="C0C2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l">
                <a:spcBef>
                  <a:spcPct val="20000"/>
                </a:spcBef>
                <a:buFont typeface="Wingdings" charset="0"/>
                <a:buChar char="§"/>
              </a:pPr>
              <a:r>
                <a:rPr lang="de-DE"/>
                <a:t>Dient der Verminderung von Geschäftsrisiken</a:t>
              </a:r>
            </a:p>
            <a:p>
              <a:pPr algn="l">
                <a:spcBef>
                  <a:spcPct val="20000"/>
                </a:spcBef>
                <a:buFont typeface="Wingdings" charset="0"/>
                <a:buChar char="§"/>
              </a:pPr>
              <a:r>
                <a:rPr lang="de-DE"/>
                <a:t>Berücksichtigt Gesetzte und unternehmensinterne Anforderungen</a:t>
              </a:r>
            </a:p>
            <a:p>
              <a:pPr algn="l">
                <a:spcBef>
                  <a:spcPct val="20000"/>
                </a:spcBef>
                <a:buFont typeface="Wingdings" charset="0"/>
                <a:buChar char="§"/>
              </a:pPr>
              <a:r>
                <a:rPr lang="de-DE"/>
                <a:t>Sicherstellung der Datenintegrität und Schutz vor Zerstörung, Manipulation und Missbrauch von Daten</a:t>
              </a:r>
            </a:p>
            <a:p>
              <a:pPr algn="l">
                <a:spcBef>
                  <a:spcPct val="20000"/>
                </a:spcBef>
                <a:buFont typeface="Wingdings" charset="0"/>
                <a:buChar char="§"/>
              </a:pPr>
              <a:r>
                <a:rPr lang="de-DE"/>
                <a:t>Gewährleistung der Vertraulichkeit</a:t>
              </a:r>
            </a:p>
            <a:p>
              <a:pPr algn="l">
                <a:spcBef>
                  <a:spcPct val="20000"/>
                </a:spcBef>
                <a:buFont typeface="Wingdings" charset="0"/>
                <a:buChar char="§"/>
              </a:pPr>
              <a:r>
                <a:rPr lang="de-DE"/>
                <a:t>Kosteneffizienz hinsichtlich Verwaltungsabläufe und Reorganisation</a:t>
              </a:r>
            </a:p>
            <a:p>
              <a:pPr algn="l">
                <a:spcBef>
                  <a:spcPct val="20000"/>
                </a:spcBef>
                <a:buFont typeface="Wingdings" charset="0"/>
                <a:buChar char="§"/>
              </a:pPr>
              <a:r>
                <a:rPr lang="de-DE"/>
                <a:t>Übersichtlichkeit, Skalierbarkeit, etc.</a:t>
              </a:r>
              <a:endParaRPr lang="de-DE" sz="1000"/>
            </a:p>
          </p:txBody>
        </p:sp>
      </p:grpSp>
      <p:pic>
        <p:nvPicPr>
          <p:cNvPr id="107526" name="Picture 15" descr="login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5" y="1412875"/>
            <a:ext cx="2016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7" name="Rectangle 11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Berechtigungen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Sicherheitsanforderungen OLTP &lt;-&gt; OLAP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468313" y="1052513"/>
            <a:ext cx="3671887" cy="504825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de-DE" b="1">
                <a:solidFill>
                  <a:schemeClr val="bg1"/>
                </a:solidFill>
              </a:rPr>
              <a:t>Sicherheitsanforderungen SAP ERP</a:t>
            </a:r>
          </a:p>
        </p:txBody>
      </p:sp>
      <p:sp>
        <p:nvSpPr>
          <p:cNvPr id="108548" name="Rectangle 6"/>
          <p:cNvSpPr>
            <a:spLocks noChangeArrowheads="1"/>
          </p:cNvSpPr>
          <p:nvPr/>
        </p:nvSpPr>
        <p:spPr bwMode="auto">
          <a:xfrm>
            <a:off x="468313" y="1557338"/>
            <a:ext cx="3671887" cy="3816350"/>
          </a:xfrm>
          <a:prstGeom prst="rect">
            <a:avLst/>
          </a:prstGeom>
          <a:solidFill>
            <a:srgbClr val="C0C2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Orientiert sich an den zulässigen Aktivitäten eines Anwenders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</a:pPr>
            <a:endParaRPr lang="de-DE" sz="1400"/>
          </a:p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Berechtigungsobjekte kapseln Transaktionscodes (S_TCODE)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</a:pPr>
            <a:endParaRPr lang="de-DE" sz="1400"/>
          </a:p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Innerhalb einer Transaktion sind häufig weitere Einschränkungen, bspw. auf Organisationsebene möglich (Feldwerte)</a:t>
            </a:r>
          </a:p>
          <a:p>
            <a:pPr algn="l">
              <a:spcBef>
                <a:spcPct val="20000"/>
              </a:spcBef>
              <a:buFont typeface="Wingdings" charset="0"/>
              <a:buNone/>
            </a:pPr>
            <a:endParaRPr lang="de-DE" sz="1400"/>
          </a:p>
        </p:txBody>
      </p:sp>
      <p:sp>
        <p:nvSpPr>
          <p:cNvPr id="108549" name="Rectangle 10"/>
          <p:cNvSpPr>
            <a:spLocks noChangeArrowheads="1"/>
          </p:cNvSpPr>
          <p:nvPr/>
        </p:nvSpPr>
        <p:spPr bwMode="auto">
          <a:xfrm>
            <a:off x="5003800" y="1052513"/>
            <a:ext cx="3527425" cy="504825"/>
          </a:xfrm>
          <a:prstGeom prst="rect">
            <a:avLst/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spcBef>
                <a:spcPct val="20000"/>
              </a:spcBef>
              <a:buFont typeface="Wingdings" charset="0"/>
              <a:buNone/>
            </a:pPr>
            <a:r>
              <a:rPr lang="de-DE" b="1">
                <a:solidFill>
                  <a:schemeClr val="bg1"/>
                </a:solidFill>
              </a:rPr>
              <a:t>Sicherheitsanforderungen SAP BW</a:t>
            </a:r>
          </a:p>
        </p:txBody>
      </p:sp>
      <p:sp>
        <p:nvSpPr>
          <p:cNvPr id="108550" name="Rectangle 16"/>
          <p:cNvSpPr>
            <a:spLocks noChangeArrowheads="1"/>
          </p:cNvSpPr>
          <p:nvPr/>
        </p:nvSpPr>
        <p:spPr bwMode="auto">
          <a:xfrm>
            <a:off x="5003800" y="1557338"/>
            <a:ext cx="3527425" cy="3816350"/>
          </a:xfrm>
          <a:prstGeom prst="rect">
            <a:avLst/>
          </a:prstGeom>
          <a:solidFill>
            <a:srgbClr val="C0C2C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Fokus von BI liegt auf der Datenanzeige und Ergebnisauswertung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Orientiert sich an der Frage, welche Daten ein Anwender abrufen kann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Das BI-Sicherheitskonzept zielt daher auf den Schutz der folgen Objekte ab:</a:t>
            </a:r>
          </a:p>
          <a:p>
            <a:pPr marL="742950" lvl="1" indent="-285750"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InfoAreas	</a:t>
            </a:r>
          </a:p>
          <a:p>
            <a:pPr marL="742950" lvl="1" indent="-285750"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InfoProvider (InfoCubes, Data Store-Objects etc.)</a:t>
            </a:r>
          </a:p>
          <a:p>
            <a:pPr marL="742950" lvl="1" indent="-285750"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Queries</a:t>
            </a:r>
          </a:p>
          <a:p>
            <a:pPr marL="742950" lvl="1" indent="-285750" algn="l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InfoObjects</a:t>
            </a:r>
          </a:p>
          <a:p>
            <a:pPr algn="l">
              <a:spcBef>
                <a:spcPct val="20000"/>
              </a:spcBef>
              <a:buFont typeface="Wingdings" charset="0"/>
              <a:buChar char="§"/>
            </a:pPr>
            <a:endParaRPr lang="de-DE" sz="1400"/>
          </a:p>
        </p:txBody>
      </p:sp>
      <p:sp>
        <p:nvSpPr>
          <p:cNvPr id="108551" name="AutoShape 19"/>
          <p:cNvSpPr>
            <a:spLocks noChangeArrowheads="1"/>
          </p:cNvSpPr>
          <p:nvPr/>
        </p:nvSpPr>
        <p:spPr bwMode="auto">
          <a:xfrm rot="-5400000">
            <a:off x="3347244" y="3069432"/>
            <a:ext cx="2016125" cy="287337"/>
          </a:xfrm>
          <a:prstGeom prst="triangle">
            <a:avLst>
              <a:gd name="adj" fmla="val 50000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552" name="AutoShape 22"/>
          <p:cNvSpPr>
            <a:spLocks noChangeArrowheads="1"/>
          </p:cNvSpPr>
          <p:nvPr/>
        </p:nvSpPr>
        <p:spPr bwMode="auto">
          <a:xfrm rot="5400000">
            <a:off x="3779044" y="3069432"/>
            <a:ext cx="2016125" cy="287337"/>
          </a:xfrm>
          <a:prstGeom prst="triangle">
            <a:avLst>
              <a:gd name="adj" fmla="val 50000"/>
            </a:avLst>
          </a:prstGeom>
          <a:solidFill>
            <a:srgbClr val="0022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10800000" vert="eaVert" wrap="none" lIns="90000" tIns="46800" rIns="90000" bIns="46800" anchor="ctr"/>
          <a:lstStyle/>
          <a:p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Berechtigungen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Das SAP-Benutzer und Rollenkonzept</a:t>
            </a:r>
          </a:p>
        </p:txBody>
      </p:sp>
      <p:pic>
        <p:nvPicPr>
          <p:cNvPr id="10957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97200"/>
            <a:ext cx="6624637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9"/>
          <p:cNvSpPr>
            <a:spLocks noChangeArrowheads="1"/>
          </p:cNvSpPr>
          <p:nvPr/>
        </p:nvSpPr>
        <p:spPr bwMode="auto">
          <a:xfrm>
            <a:off x="5292725" y="1052513"/>
            <a:ext cx="3673475" cy="3768725"/>
          </a:xfrm>
          <a:prstGeom prst="rect">
            <a:avLst/>
          </a:prstGeom>
          <a:solidFill>
            <a:srgbClr val="C0C2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80975" indent="-180975" algn="l">
              <a:buFontTx/>
              <a:buChar char="•"/>
              <a:tabLst>
                <a:tab pos="266700" algn="l"/>
              </a:tabLst>
            </a:pPr>
            <a:r>
              <a:rPr lang="de-DE"/>
              <a:t>Basiert auf Benutzern, Rollen und Berechtigungsobjekten</a:t>
            </a:r>
          </a:p>
          <a:p>
            <a:pPr marL="180975" indent="-180975" algn="l">
              <a:buFontTx/>
              <a:buChar char="•"/>
              <a:tabLst>
                <a:tab pos="266700" algn="l"/>
              </a:tabLst>
            </a:pPr>
            <a:r>
              <a:rPr lang="de-DE"/>
              <a:t>Benutzer werden Rollen zugewiesen</a:t>
            </a:r>
          </a:p>
          <a:p>
            <a:pPr marL="180975" indent="-180975" algn="l">
              <a:buFontTx/>
              <a:buChar char="•"/>
              <a:tabLst>
                <a:tab pos="266700" algn="l"/>
              </a:tabLst>
            </a:pPr>
            <a:r>
              <a:rPr lang="de-DE"/>
              <a:t>Rollen kapseln indirekt die Berechtigungsobjekte</a:t>
            </a:r>
          </a:p>
          <a:p>
            <a:pPr marL="180975" indent="-180975" algn="l">
              <a:buFontTx/>
              <a:buChar char="•"/>
              <a:tabLst>
                <a:tab pos="266700" algn="l"/>
              </a:tabLst>
            </a:pPr>
            <a:r>
              <a:rPr lang="de-DE"/>
              <a:t>Berechtigungsobjekte bestehen aus einem oder mehren Berechtigungsfelder mit ausgeprägten Werten</a:t>
            </a:r>
          </a:p>
          <a:p>
            <a:pPr marL="180975" indent="-180975" algn="l">
              <a:buFontTx/>
              <a:buChar char="•"/>
              <a:tabLst>
                <a:tab pos="266700" algn="l"/>
              </a:tabLst>
            </a:pPr>
            <a:r>
              <a:rPr lang="de-DE"/>
              <a:t>Zur Berechtigungsprüfung werden zur Laufzeit die erforderlichen Berechtigungsobjekte mit denen eines Benutzers vergleichen</a:t>
            </a:r>
          </a:p>
        </p:txBody>
      </p:sp>
      <p:pic>
        <p:nvPicPr>
          <p:cNvPr id="109573" name="Picture 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81075"/>
            <a:ext cx="31686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Berechtigungen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Sicherheitskonzept in SAP BW 7.0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1650" y="981075"/>
            <a:ext cx="8642350" cy="51117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de-DE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de-DE" b="0">
                <a:latin typeface="Arial" charset="0"/>
              </a:rPr>
              <a:t>	</a:t>
            </a:r>
            <a:r>
              <a:rPr lang="de-DE">
                <a:latin typeface="Arial" charset="0"/>
              </a:rPr>
              <a:t>Sicherheitskonzept basiert auf</a:t>
            </a:r>
          </a:p>
          <a:p>
            <a:pPr eaLnBrk="1" hangingPunct="1"/>
            <a:endParaRPr lang="de-DE">
              <a:latin typeface="Arial" charset="0"/>
            </a:endParaRPr>
          </a:p>
          <a:p>
            <a:pPr lvl="1" eaLnBrk="1" hangingPunct="1"/>
            <a:r>
              <a:rPr lang="de-DE">
                <a:latin typeface="Arial" charset="0"/>
              </a:rPr>
              <a:t>Objektberechtigungen (rollenbasiertes Konzept): </a:t>
            </a:r>
          </a:p>
          <a:p>
            <a:pPr lvl="2" eaLnBrk="1" hangingPunct="1"/>
            <a:r>
              <a:rPr lang="de-DE" b="0">
                <a:latin typeface="Arial" charset="0"/>
              </a:rPr>
              <a:t>Gestattet den generellen Zugriff auf BI-Objekte</a:t>
            </a:r>
          </a:p>
          <a:p>
            <a:pPr lvl="2" eaLnBrk="1" hangingPunct="1"/>
            <a:r>
              <a:rPr lang="de-DE" b="0">
                <a:latin typeface="Arial" charset="0"/>
              </a:rPr>
              <a:t>Mit den entsprechenden Berechtigungen können beispielweise Queries geöffnet und bearbeitet werden</a:t>
            </a:r>
          </a:p>
          <a:p>
            <a:pPr lvl="2" eaLnBrk="1" hangingPunct="1"/>
            <a:r>
              <a:rPr lang="de-DE" b="0">
                <a:latin typeface="Arial" charset="0"/>
              </a:rPr>
              <a:t>Mit diesen Berechtigungen noch keine Anzeigen von Daten möglich</a:t>
            </a:r>
          </a:p>
          <a:p>
            <a:pPr lvl="1" eaLnBrk="1" hangingPunct="1"/>
            <a:endParaRPr lang="de-DE" b="0">
              <a:latin typeface="Arial" charset="0"/>
            </a:endParaRPr>
          </a:p>
          <a:p>
            <a:pPr lvl="1" eaLnBrk="1" hangingPunct="1"/>
            <a:r>
              <a:rPr lang="de-DE">
                <a:latin typeface="Arial" charset="0"/>
              </a:rPr>
              <a:t>Analyse-Berechtigungen:</a:t>
            </a:r>
          </a:p>
          <a:p>
            <a:pPr lvl="2" eaLnBrk="1" hangingPunct="1"/>
            <a:r>
              <a:rPr lang="de-DE" b="0">
                <a:latin typeface="Arial" charset="0"/>
              </a:rPr>
              <a:t>Ermöglichen das Ausführen von Reports, Queries oder Web Templates</a:t>
            </a:r>
          </a:p>
          <a:p>
            <a:pPr lvl="2" eaLnBrk="1" hangingPunct="1"/>
            <a:r>
              <a:rPr lang="de-DE" b="0">
                <a:latin typeface="Arial" charset="0"/>
              </a:rPr>
              <a:t>Feingranulare Berechtigungsvergabe möglich</a:t>
            </a:r>
          </a:p>
          <a:p>
            <a:pPr lvl="1" eaLnBrk="1" hangingPunct="1"/>
            <a:endParaRPr lang="de-DE" b="0">
              <a:latin typeface="Arial" charset="0"/>
            </a:endParaRPr>
          </a:p>
          <a:p>
            <a:pPr lvl="1" eaLnBrk="1" hangingPunct="1"/>
            <a:endParaRPr lang="de-DE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de-DE">
              <a:latin typeface="Arial" charset="0"/>
            </a:endParaRP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652963"/>
            <a:ext cx="2303463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Berechtigungen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Rollenkonzept in SAP BW 7.0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Menürollen</a:t>
            </a:r>
          </a:p>
          <a:p>
            <a:pPr lvl="1" eaLnBrk="1" hangingPunct="1"/>
            <a:r>
              <a:rPr lang="de-DE">
                <a:latin typeface="Arial" charset="0"/>
              </a:rPr>
              <a:t>Keine Berechtigungen, nur Menü</a:t>
            </a:r>
          </a:p>
          <a:p>
            <a:pPr lvl="1" eaLnBrk="1" hangingPunct="1"/>
            <a:r>
              <a:rPr lang="de-DE">
                <a:latin typeface="Arial" charset="0"/>
              </a:rPr>
              <a:t>Hier werden Queries, Workbooks und WebTemplates veröffentlicht</a:t>
            </a:r>
          </a:p>
          <a:p>
            <a:pPr eaLnBrk="1" hangingPunct="1"/>
            <a:r>
              <a:rPr lang="de-DE">
                <a:latin typeface="Arial" charset="0"/>
              </a:rPr>
              <a:t>Funktionsrollen</a:t>
            </a:r>
          </a:p>
          <a:p>
            <a:pPr lvl="1" eaLnBrk="1" hangingPunct="1"/>
            <a:r>
              <a:rPr lang="de-DE">
                <a:latin typeface="Arial" charset="0"/>
              </a:rPr>
              <a:t>Alle Standardberechtigungsobjekte aus dem Bereich RS</a:t>
            </a:r>
          </a:p>
          <a:p>
            <a:pPr lvl="1" eaLnBrk="1" hangingPunct="1"/>
            <a:r>
              <a:rPr lang="de-DE">
                <a:latin typeface="Arial" charset="0"/>
              </a:rPr>
              <a:t>Kein Menü</a:t>
            </a:r>
          </a:p>
          <a:p>
            <a:pPr eaLnBrk="1" hangingPunct="1"/>
            <a:r>
              <a:rPr lang="de-DE">
                <a:latin typeface="Arial" charset="0"/>
              </a:rPr>
              <a:t>Selektionsrollen</a:t>
            </a:r>
          </a:p>
          <a:p>
            <a:pPr lvl="1" eaLnBrk="1" hangingPunct="1"/>
            <a:r>
              <a:rPr lang="de-DE">
                <a:latin typeface="Arial" charset="0"/>
              </a:rPr>
              <a:t>Berechtigungsobjekte aus dem Bereich RSR</a:t>
            </a:r>
          </a:p>
          <a:p>
            <a:pPr lvl="1" eaLnBrk="1" hangingPunct="1"/>
            <a:r>
              <a:rPr lang="de-DE">
                <a:latin typeface="Arial" charset="0"/>
              </a:rPr>
              <a:t>Kein Menü</a:t>
            </a:r>
          </a:p>
          <a:p>
            <a:pPr lvl="1" eaLnBrk="1" hangingPunct="1"/>
            <a:r>
              <a:rPr lang="de-DE">
                <a:latin typeface="Arial" charset="0"/>
              </a:rPr>
              <a:t>Kann nur über PFCG transportiert werden</a:t>
            </a:r>
          </a:p>
          <a:p>
            <a:pPr lvl="1" eaLnBrk="1" hangingPunct="1"/>
            <a:r>
              <a:rPr lang="de-DE">
                <a:latin typeface="Arial" charset="0"/>
              </a:rPr>
              <a:t>TA RSECADMIN</a:t>
            </a:r>
          </a:p>
          <a:p>
            <a:pPr lvl="1" eaLnBrk="1" hangingPunct="1"/>
            <a:r>
              <a:rPr lang="de-DE">
                <a:latin typeface="Arial" charset="0"/>
              </a:rPr>
              <a:t>Folgende Spezialmerkmale sind immer auszuwählen:</a:t>
            </a:r>
          </a:p>
          <a:p>
            <a:pPr lvl="2" eaLnBrk="1" hangingPunct="1"/>
            <a:r>
              <a:rPr lang="de-DE">
                <a:latin typeface="Arial" charset="0"/>
              </a:rPr>
              <a:t>0TCAACTVT</a:t>
            </a:r>
          </a:p>
          <a:p>
            <a:pPr lvl="2" eaLnBrk="1" hangingPunct="1"/>
            <a:r>
              <a:rPr lang="de-DE">
                <a:latin typeface="Arial" charset="0"/>
              </a:rPr>
              <a:t>0TCAVALID</a:t>
            </a:r>
          </a:p>
          <a:p>
            <a:pPr lvl="2" eaLnBrk="1" hangingPunct="1"/>
            <a:r>
              <a:rPr lang="de-DE">
                <a:latin typeface="Arial" charset="0"/>
              </a:rPr>
              <a:t>0TCAIPROV</a:t>
            </a:r>
          </a:p>
          <a:p>
            <a:pPr lvl="2" eaLnBrk="1" hangingPunct="1"/>
            <a:r>
              <a:rPr lang="de-DE">
                <a:latin typeface="Arial" charset="0"/>
              </a:rPr>
              <a:t>0TCAKYFNM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Berechtigungen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Das Berechtigungskonzept in SAP BW 7.0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908050"/>
            <a:ext cx="3897313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213100"/>
            <a:ext cx="45370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196975"/>
            <a:ext cx="4978400" cy="30956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	Die </a:t>
            </a:r>
            <a:r>
              <a:rPr lang="de-DE">
                <a:latin typeface="Arial" charset="0"/>
              </a:rPr>
              <a:t>„</a:t>
            </a:r>
            <a:r>
              <a:rPr lang="en-US">
                <a:latin typeface="Arial" charset="0"/>
              </a:rPr>
              <a:t>All-or-Nothing”-</a:t>
            </a:r>
            <a:r>
              <a:rPr lang="de-DE">
                <a:latin typeface="Arial" charset="0"/>
              </a:rPr>
              <a:t>Regel</a:t>
            </a:r>
          </a:p>
          <a:p>
            <a:pPr eaLnBrk="1" hangingPunct="1">
              <a:buFont typeface="Wingdings" charset="0"/>
              <a:buNone/>
            </a:pPr>
            <a:endParaRPr lang="en-US" b="0">
              <a:latin typeface="Arial" charset="0"/>
            </a:endParaRPr>
          </a:p>
          <a:p>
            <a:pPr eaLnBrk="1" hangingPunct="1"/>
            <a:r>
              <a:rPr lang="de-DE" b="0">
                <a:latin typeface="Arial" charset="0"/>
              </a:rPr>
              <a:t>Falls eine Query eine Teilmenge </a:t>
            </a:r>
            <a:br>
              <a:rPr lang="de-DE" b="0">
                <a:latin typeface="Arial" charset="0"/>
              </a:rPr>
            </a:br>
            <a:r>
              <a:rPr lang="de-DE" b="0">
                <a:latin typeface="Arial" charset="0"/>
              </a:rPr>
              <a:t>der Menge ist, auf die Berechtigungen </a:t>
            </a:r>
            <a:br>
              <a:rPr lang="de-DE" b="0">
                <a:latin typeface="Arial" charset="0"/>
              </a:rPr>
            </a:br>
            <a:r>
              <a:rPr lang="de-DE" b="0">
                <a:latin typeface="Arial" charset="0"/>
              </a:rPr>
              <a:t>vorliegen, kommt die Query zur </a:t>
            </a:r>
            <a:br>
              <a:rPr lang="de-DE" b="0">
                <a:latin typeface="Arial" charset="0"/>
              </a:rPr>
            </a:br>
            <a:r>
              <a:rPr lang="de-DE" b="0">
                <a:latin typeface="Arial" charset="0"/>
              </a:rPr>
              <a:t>Ausführung und es werden alle Daten </a:t>
            </a:r>
            <a:br>
              <a:rPr lang="de-DE" b="0">
                <a:latin typeface="Arial" charset="0"/>
              </a:rPr>
            </a:br>
            <a:r>
              <a:rPr lang="de-DE" b="0">
                <a:latin typeface="Arial" charset="0"/>
              </a:rPr>
              <a:t>wie gewünscht angezeigt.</a:t>
            </a:r>
          </a:p>
          <a:p>
            <a:pPr eaLnBrk="1" hangingPunct="1"/>
            <a:endParaRPr lang="de-DE" b="0">
              <a:latin typeface="Arial" charset="0"/>
            </a:endParaRPr>
          </a:p>
          <a:p>
            <a:pPr eaLnBrk="1" hangingPunct="1"/>
            <a:r>
              <a:rPr lang="de-DE" b="0">
                <a:latin typeface="Arial" charset="0"/>
              </a:rPr>
              <a:t>Falls die Query auf einer Datenmenge </a:t>
            </a:r>
            <a:br>
              <a:rPr lang="de-DE" b="0">
                <a:latin typeface="Arial" charset="0"/>
              </a:rPr>
            </a:br>
            <a:r>
              <a:rPr lang="de-DE" b="0">
                <a:latin typeface="Arial" charset="0"/>
              </a:rPr>
              <a:t>basiert, für die teilweise keine Berechtigungen</a:t>
            </a:r>
            <a:br>
              <a:rPr lang="de-DE" b="0">
                <a:latin typeface="Arial" charset="0"/>
              </a:rPr>
            </a:br>
            <a:r>
              <a:rPr lang="de-DE" b="0">
                <a:latin typeface="Arial" charset="0"/>
              </a:rPr>
              <a:t>vorliegen, wird die Query </a:t>
            </a:r>
            <a:r>
              <a:rPr lang="de-DE" u="sng">
                <a:latin typeface="Arial" charset="0"/>
              </a:rPr>
              <a:t>nicht</a:t>
            </a:r>
            <a:r>
              <a:rPr lang="de-DE" b="0">
                <a:latin typeface="Arial" charset="0"/>
              </a:rPr>
              <a:t> ausgeführt </a:t>
            </a:r>
          </a:p>
          <a:p>
            <a:pPr eaLnBrk="1" hangingPunct="1">
              <a:buFont typeface="Wingdings" charset="0"/>
              <a:buNone/>
            </a:pPr>
            <a:endParaRPr lang="de-DE" b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de-DE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de-DE">
              <a:latin typeface="Arial" charset="0"/>
            </a:endParaRP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611188" y="5229225"/>
            <a:ext cx="4248150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charset="0"/>
              <a:buNone/>
            </a:pPr>
            <a:r>
              <a:rPr lang="de-DE" sz="1400" b="1"/>
              <a:t>Ausnahmen von der „</a:t>
            </a:r>
            <a:r>
              <a:rPr lang="en-US" sz="1400" b="1"/>
              <a:t>All-or-Nothing”-</a:t>
            </a:r>
            <a:r>
              <a:rPr lang="de-DE" sz="1400" b="1"/>
              <a:t>Regel:</a:t>
            </a:r>
          </a:p>
          <a:p>
            <a:pPr algn="l" eaLnBrk="1" hangingPunct="1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Hierarchien werden automatisch gefiltert</a:t>
            </a:r>
          </a:p>
          <a:p>
            <a:pPr algn="l" eaLnBrk="1" hangingPunct="1">
              <a:spcBef>
                <a:spcPct val="20000"/>
              </a:spcBef>
              <a:buFont typeface="Wingdings" charset="0"/>
              <a:buChar char="§"/>
            </a:pPr>
            <a:r>
              <a:rPr lang="de-DE" sz="1400"/>
              <a:t>Kennzahlen werden nicht angezeigt, wenn</a:t>
            </a:r>
            <a:br>
              <a:rPr lang="de-DE" sz="1400"/>
            </a:br>
            <a:r>
              <a:rPr lang="de-DE" sz="1400"/>
              <a:t>für diese keine Berechtigungen vorliegen</a:t>
            </a:r>
            <a:endParaRPr lang="de-DE" sz="1000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Berechtigungen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Granularität des SAP BW Sicherheitskonzept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36613"/>
            <a:ext cx="7200900" cy="2376487"/>
          </a:xfrm>
        </p:spPr>
        <p:txBody>
          <a:bodyPr/>
          <a:lstStyle/>
          <a:p>
            <a:pPr eaLnBrk="1" hangingPunct="1"/>
            <a:endParaRPr lang="de-DE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de-DE">
                <a:latin typeface="Arial" charset="0"/>
              </a:rPr>
              <a:t>	Daten-Zugriff kann auf verschiedenen Ebenen eingeschränkt werden:</a:t>
            </a:r>
          </a:p>
          <a:p>
            <a:pPr lvl="1" eaLnBrk="1" hangingPunct="1"/>
            <a:r>
              <a:rPr lang="de-DE" b="0">
                <a:latin typeface="Arial" charset="0"/>
              </a:rPr>
              <a:t>InfoCubes</a:t>
            </a:r>
          </a:p>
          <a:p>
            <a:pPr lvl="1" eaLnBrk="1" hangingPunct="1"/>
            <a:r>
              <a:rPr lang="de-DE" b="0">
                <a:latin typeface="Arial" charset="0"/>
              </a:rPr>
              <a:t>Kennzahlen</a:t>
            </a:r>
          </a:p>
          <a:p>
            <a:pPr lvl="1" eaLnBrk="1" hangingPunct="1"/>
            <a:r>
              <a:rPr lang="de-DE" b="0">
                <a:latin typeface="Arial" charset="0"/>
              </a:rPr>
              <a:t>Merkmalen</a:t>
            </a:r>
          </a:p>
          <a:p>
            <a:pPr lvl="1" eaLnBrk="1" hangingPunct="1"/>
            <a:r>
              <a:rPr lang="de-DE" b="0">
                <a:latin typeface="Arial" charset="0"/>
              </a:rPr>
              <a:t>Merkmalswerten</a:t>
            </a:r>
          </a:p>
          <a:p>
            <a:pPr lvl="1" eaLnBrk="1" hangingPunct="1"/>
            <a:r>
              <a:rPr lang="de-DE" b="0">
                <a:latin typeface="Arial" charset="0"/>
              </a:rPr>
              <a:t>Hierarchie-Ebenen</a:t>
            </a:r>
          </a:p>
          <a:p>
            <a:pPr lvl="1" eaLnBrk="1" hangingPunct="1"/>
            <a:endParaRPr lang="de-DE" b="0">
              <a:latin typeface="Arial" charset="0"/>
            </a:endParaRP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849438"/>
            <a:ext cx="431958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98963"/>
            <a:ext cx="8532812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427538" y="1539875"/>
            <a:ext cx="3313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80975" indent="-180975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buFont typeface="Wingdings" charset="0"/>
              <a:buChar char="§"/>
            </a:pPr>
            <a:r>
              <a:rPr lang="de-DE" sz="1400" b="1"/>
              <a:t>Schutz auf Merkmalsebene: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4427538" y="4076700"/>
            <a:ext cx="3313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80975" indent="-180975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buFont typeface="Wingdings" charset="0"/>
              <a:buChar char="§"/>
            </a:pPr>
            <a:r>
              <a:rPr lang="de-DE" sz="1400" b="1"/>
              <a:t>Schutz auf Kennzahlenebene: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50825" y="4076700"/>
            <a:ext cx="3313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80975" indent="-180975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buFont typeface="Wingdings" charset="0"/>
              <a:buChar char="§"/>
            </a:pPr>
            <a:r>
              <a:rPr lang="de-DE" sz="1400" b="1"/>
              <a:t>Schutz auf Merkmalwertsebene: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Berechtigungen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dirty="0"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Dashboards &amp; 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dirty="0">
                <a:latin typeface="Arial" charset="0"/>
              </a:rPr>
              <a:t>Ausblick </a:t>
            </a:r>
            <a:r>
              <a:rPr lang="de-DE" dirty="0" err="1">
                <a:latin typeface="Arial" charset="0"/>
              </a:rPr>
              <a:t>BusinessObjects</a:t>
            </a:r>
            <a:endParaRPr lang="de-DE" dirty="0">
              <a:latin typeface="Arial" charset="0"/>
            </a:endParaRP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Zusammenfassung / Offene Fragen</a:t>
            </a:r>
          </a:p>
          <a:p>
            <a:pPr marL="266700" indent="-266700" eaLnBrk="1" hangingPunct="1">
              <a:buNone/>
            </a:pPr>
            <a:endParaRPr lang="de-DE" dirty="0">
              <a:latin typeface="Arial" charset="0"/>
            </a:endParaRPr>
          </a:p>
          <a:p>
            <a:pPr marL="266700" indent="-266700" eaLnBrk="1" hangingPunct="1">
              <a:buNone/>
            </a:pPr>
            <a:r>
              <a:rPr lang="de-DE" dirty="0">
                <a:latin typeface="Arial" charset="0"/>
              </a:rPr>
              <a:t>		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44805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7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1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5782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9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SAP BusinessObjects Produkt Portfolio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BusinessObjects</a:t>
            </a:r>
            <a:endParaRPr lang="de-DE" sz="1200" b="1">
              <a:sym typeface="Wingdings" charset="0"/>
            </a:endParaRP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335088"/>
            <a:ext cx="8188325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0C2C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22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6725" name="Oval 5"/>
          <p:cNvSpPr>
            <a:spLocks noChangeArrowheads="1"/>
          </p:cNvSpPr>
          <p:nvPr/>
        </p:nvSpPr>
        <p:spPr bwMode="auto">
          <a:xfrm>
            <a:off x="284163" y="2997200"/>
            <a:ext cx="2879725" cy="2879725"/>
          </a:xfrm>
          <a:prstGeom prst="ellipse">
            <a:avLst/>
          </a:prstGeom>
          <a:noFill/>
          <a:ln w="38100">
            <a:solidFill>
              <a:srgbClr val="00224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Zielgruppe und Positionierung BW und BO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BusinessObjects</a:t>
            </a:r>
            <a:endParaRPr lang="de-DE" sz="1200" b="1">
              <a:sym typeface="Wingdings" charset="0"/>
            </a:endParaRP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65250"/>
            <a:ext cx="8181975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0C2C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22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/>
          <p:cNvSpPr>
            <a:spLocks/>
          </p:cNvSpPr>
          <p:nvPr/>
        </p:nvSpPr>
        <p:spPr bwMode="auto">
          <a:xfrm>
            <a:off x="1238250" y="1228725"/>
            <a:ext cx="7715250" cy="4657725"/>
          </a:xfrm>
          <a:custGeom>
            <a:avLst/>
            <a:gdLst>
              <a:gd name="T0" fmla="*/ 0 w 4860"/>
              <a:gd name="T1" fmla="*/ 2085975 h 2934"/>
              <a:gd name="T2" fmla="*/ 3743325 w 4860"/>
              <a:gd name="T3" fmla="*/ 4657725 h 2934"/>
              <a:gd name="T4" fmla="*/ 7715250 w 4860"/>
              <a:gd name="T5" fmla="*/ 1076325 h 2934"/>
              <a:gd name="T6" fmla="*/ 857250 w 4860"/>
              <a:gd name="T7" fmla="*/ 0 h 2934"/>
              <a:gd name="T8" fmla="*/ 0 w 4860"/>
              <a:gd name="T9" fmla="*/ 2085975 h 2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60" h="2934">
                <a:moveTo>
                  <a:pt x="0" y="1314"/>
                </a:moveTo>
                <a:lnTo>
                  <a:pt x="2358" y="2934"/>
                </a:lnTo>
                <a:lnTo>
                  <a:pt x="4860" y="678"/>
                </a:lnTo>
                <a:lnTo>
                  <a:pt x="540" y="0"/>
                </a:lnTo>
                <a:lnTo>
                  <a:pt x="0" y="1314"/>
                </a:lnTo>
                <a:close/>
              </a:path>
            </a:pathLst>
          </a:custGeom>
          <a:solidFill>
            <a:srgbClr val="04254C"/>
          </a:solidFill>
          <a:ln w="19050" cap="flat" cmpd="sng">
            <a:solidFill>
              <a:srgbClr val="04254C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592138" y="44450"/>
            <a:ext cx="7148512" cy="576263"/>
          </a:xfrm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Unterstützung des Managementregelkreises mittels BI / CPM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965700" y="2308225"/>
            <a:ext cx="3998913" cy="3568700"/>
            <a:chOff x="3128" y="1454"/>
            <a:chExt cx="2519" cy="2248"/>
          </a:xfrm>
        </p:grpSpPr>
        <p:sp>
          <p:nvSpPr>
            <p:cNvPr id="15386" name="Rectangle 5"/>
            <p:cNvSpPr>
              <a:spLocks noChangeArrowheads="1"/>
            </p:cNvSpPr>
            <p:nvPr/>
          </p:nvSpPr>
          <p:spPr bwMode="auto">
            <a:xfrm>
              <a:off x="3128" y="1454"/>
              <a:ext cx="2519" cy="2248"/>
            </a:xfrm>
            <a:prstGeom prst="rect">
              <a:avLst/>
            </a:prstGeom>
            <a:solidFill>
              <a:srgbClr val="8484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15387" name="Picture 6" descr="neu-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" y="1963"/>
              <a:ext cx="2402" cy="1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8" name="Rectangle 7"/>
            <p:cNvSpPr>
              <a:spLocks noChangeArrowheads="1"/>
            </p:cNvSpPr>
            <p:nvPr/>
          </p:nvSpPr>
          <p:spPr bwMode="auto">
            <a:xfrm>
              <a:off x="3196" y="1553"/>
              <a:ext cx="2403" cy="218"/>
            </a:xfrm>
            <a:prstGeom prst="rect">
              <a:avLst/>
            </a:prstGeom>
            <a:solidFill>
              <a:srgbClr val="04254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de-DE" b="1">
                  <a:solidFill>
                    <a:schemeClr val="bg1"/>
                  </a:solidFill>
                </a:rPr>
                <a:t>Portal</a:t>
              </a:r>
              <a:endParaRPr lang="de-DE" sz="1000" b="1">
                <a:solidFill>
                  <a:schemeClr val="bg1"/>
                </a:solidFill>
              </a:endParaRPr>
            </a:p>
          </p:txBody>
        </p:sp>
        <p:sp>
          <p:nvSpPr>
            <p:cNvPr id="15389" name="Freeform 8"/>
            <p:cNvSpPr>
              <a:spLocks/>
            </p:cNvSpPr>
            <p:nvPr/>
          </p:nvSpPr>
          <p:spPr bwMode="auto">
            <a:xfrm>
              <a:off x="4072" y="1743"/>
              <a:ext cx="214" cy="355"/>
            </a:xfrm>
            <a:custGeom>
              <a:avLst/>
              <a:gdLst>
                <a:gd name="T0" fmla="*/ 0 w 292"/>
                <a:gd name="T1" fmla="*/ 0 h 524"/>
                <a:gd name="T2" fmla="*/ 179 w 292"/>
                <a:gd name="T3" fmla="*/ 293 h 524"/>
                <a:gd name="T4" fmla="*/ 214 w 292"/>
                <a:gd name="T5" fmla="*/ 293 h 524"/>
                <a:gd name="T6" fmla="*/ 158 w 292"/>
                <a:gd name="T7" fmla="*/ 355 h 524"/>
                <a:gd name="T8" fmla="*/ 79 w 292"/>
                <a:gd name="T9" fmla="*/ 301 h 524"/>
                <a:gd name="T10" fmla="*/ 117 w 292"/>
                <a:gd name="T11" fmla="*/ 298 h 524"/>
                <a:gd name="T12" fmla="*/ 0 w 292"/>
                <a:gd name="T13" fmla="*/ 0 h 5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2" h="524">
                  <a:moveTo>
                    <a:pt x="0" y="0"/>
                  </a:moveTo>
                  <a:cubicBezTo>
                    <a:pt x="120" y="128"/>
                    <a:pt x="180" y="196"/>
                    <a:pt x="244" y="432"/>
                  </a:cubicBezTo>
                  <a:cubicBezTo>
                    <a:pt x="272" y="428"/>
                    <a:pt x="268" y="436"/>
                    <a:pt x="292" y="432"/>
                  </a:cubicBezTo>
                  <a:cubicBezTo>
                    <a:pt x="256" y="476"/>
                    <a:pt x="252" y="480"/>
                    <a:pt x="216" y="524"/>
                  </a:cubicBezTo>
                  <a:cubicBezTo>
                    <a:pt x="172" y="492"/>
                    <a:pt x="152" y="480"/>
                    <a:pt x="108" y="444"/>
                  </a:cubicBezTo>
                  <a:cubicBezTo>
                    <a:pt x="122" y="447"/>
                    <a:pt x="140" y="444"/>
                    <a:pt x="160" y="440"/>
                  </a:cubicBezTo>
                  <a:cubicBezTo>
                    <a:pt x="132" y="288"/>
                    <a:pt x="80" y="148"/>
                    <a:pt x="0" y="0"/>
                  </a:cubicBezTo>
                  <a:close/>
                </a:path>
              </a:pathLst>
            </a:custGeom>
            <a:solidFill>
              <a:srgbClr val="04254C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A5002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6800" rIns="45720" bIns="46800" anchor="ctr"/>
            <a:lstStyle/>
            <a:p>
              <a:endParaRPr lang="en-US"/>
            </a:p>
          </p:txBody>
        </p:sp>
        <p:sp>
          <p:nvSpPr>
            <p:cNvPr id="15390" name="Freeform 9"/>
            <p:cNvSpPr>
              <a:spLocks/>
            </p:cNvSpPr>
            <p:nvPr/>
          </p:nvSpPr>
          <p:spPr bwMode="auto">
            <a:xfrm>
              <a:off x="4372" y="1781"/>
              <a:ext cx="252" cy="347"/>
            </a:xfrm>
            <a:custGeom>
              <a:avLst/>
              <a:gdLst>
                <a:gd name="T0" fmla="*/ 246 w 344"/>
                <a:gd name="T1" fmla="*/ 347 h 512"/>
                <a:gd name="T2" fmla="*/ 100 w 344"/>
                <a:gd name="T3" fmla="*/ 19 h 512"/>
                <a:gd name="T4" fmla="*/ 129 w 344"/>
                <a:gd name="T5" fmla="*/ 3 h 512"/>
                <a:gd name="T6" fmla="*/ 32 w 344"/>
                <a:gd name="T7" fmla="*/ 0 h 512"/>
                <a:gd name="T8" fmla="*/ 0 w 344"/>
                <a:gd name="T9" fmla="*/ 60 h 512"/>
                <a:gd name="T10" fmla="*/ 32 w 344"/>
                <a:gd name="T11" fmla="*/ 46 h 512"/>
                <a:gd name="T12" fmla="*/ 246 w 344"/>
                <a:gd name="T13" fmla="*/ 347 h 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4" h="512">
                  <a:moveTo>
                    <a:pt x="336" y="512"/>
                  </a:moveTo>
                  <a:cubicBezTo>
                    <a:pt x="344" y="276"/>
                    <a:pt x="224" y="92"/>
                    <a:pt x="136" y="28"/>
                  </a:cubicBezTo>
                  <a:cubicBezTo>
                    <a:pt x="160" y="16"/>
                    <a:pt x="158" y="17"/>
                    <a:pt x="176" y="4"/>
                  </a:cubicBezTo>
                  <a:cubicBezTo>
                    <a:pt x="120" y="0"/>
                    <a:pt x="92" y="0"/>
                    <a:pt x="44" y="0"/>
                  </a:cubicBezTo>
                  <a:cubicBezTo>
                    <a:pt x="32" y="32"/>
                    <a:pt x="28" y="36"/>
                    <a:pt x="0" y="89"/>
                  </a:cubicBezTo>
                  <a:cubicBezTo>
                    <a:pt x="12" y="79"/>
                    <a:pt x="20" y="76"/>
                    <a:pt x="44" y="68"/>
                  </a:cubicBezTo>
                  <a:cubicBezTo>
                    <a:pt x="156" y="120"/>
                    <a:pt x="284" y="324"/>
                    <a:pt x="336" y="512"/>
                  </a:cubicBezTo>
                  <a:close/>
                </a:path>
              </a:pathLst>
            </a:custGeom>
            <a:solidFill>
              <a:srgbClr val="04254C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A5002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6800" rIns="45720" bIns="46800" anchor="ctr"/>
            <a:lstStyle/>
            <a:p>
              <a:endParaRPr lang="en-US"/>
            </a:p>
          </p:txBody>
        </p:sp>
        <p:sp>
          <p:nvSpPr>
            <p:cNvPr id="15391" name="Text Box 10"/>
            <p:cNvSpPr txBox="1">
              <a:spLocks noChangeArrowheads="1"/>
            </p:cNvSpPr>
            <p:nvPr/>
          </p:nvSpPr>
          <p:spPr bwMode="auto">
            <a:xfrm>
              <a:off x="3387" y="1960"/>
              <a:ext cx="6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224B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4254C"/>
                  </a:solidFill>
                </a:rPr>
                <a:t>Business</a:t>
              </a:r>
              <a:br>
                <a:rPr lang="en-US" sz="1200" b="1">
                  <a:solidFill>
                    <a:srgbClr val="04254C"/>
                  </a:solidFill>
                </a:rPr>
              </a:br>
              <a:r>
                <a:rPr lang="en-US" sz="1200" b="1">
                  <a:solidFill>
                    <a:srgbClr val="04254C"/>
                  </a:solidFill>
                </a:rPr>
                <a:t>Intelligence</a:t>
              </a:r>
            </a:p>
          </p:txBody>
        </p:sp>
      </p:grpSp>
      <p:sp>
        <p:nvSpPr>
          <p:cNvPr id="15365" name="Text Box 11"/>
          <p:cNvSpPr txBox="1">
            <a:spLocks noChangeArrowheads="1"/>
          </p:cNvSpPr>
          <p:nvPr/>
        </p:nvSpPr>
        <p:spPr bwMode="auto">
          <a:xfrm>
            <a:off x="527050" y="4965700"/>
            <a:ext cx="3960813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buClr>
                <a:srgbClr val="969696"/>
              </a:buClr>
              <a:buFont typeface="Wingdings 3" charset="0"/>
              <a:buChar char="}"/>
            </a:pPr>
            <a:r>
              <a:rPr lang="de-DE">
                <a:solidFill>
                  <a:srgbClr val="04254C"/>
                </a:solidFill>
              </a:rPr>
              <a:t>Komplette Integration </a:t>
            </a:r>
          </a:p>
          <a:p>
            <a:pPr algn="l" eaLnBrk="1" hangingPunct="1">
              <a:buClr>
                <a:srgbClr val="969696"/>
              </a:buClr>
              <a:buFont typeface="Wingdings 3" charset="0"/>
              <a:buChar char="}"/>
            </a:pPr>
            <a:r>
              <a:rPr lang="de-DE">
                <a:solidFill>
                  <a:srgbClr val="04254C"/>
                </a:solidFill>
              </a:rPr>
              <a:t>Bedarfsgerechte Datenaufbereitung</a:t>
            </a:r>
          </a:p>
          <a:p>
            <a:pPr algn="l" eaLnBrk="1" hangingPunct="1">
              <a:buClr>
                <a:srgbClr val="969696"/>
              </a:buClr>
              <a:buFont typeface="Wingdings 3" charset="0"/>
              <a:buChar char="}"/>
            </a:pPr>
            <a:r>
              <a:rPr lang="de-DE">
                <a:solidFill>
                  <a:srgbClr val="04254C"/>
                </a:solidFill>
              </a:rPr>
              <a:t>Langfristige Speicherung aller </a:t>
            </a:r>
          </a:p>
          <a:p>
            <a:pPr algn="l" eaLnBrk="1" hangingPunct="1">
              <a:buClr>
                <a:srgbClr val="969696"/>
              </a:buClr>
              <a:buFont typeface="Wingdings 3" charset="0"/>
              <a:buNone/>
            </a:pPr>
            <a:r>
              <a:rPr lang="de-DE">
                <a:solidFill>
                  <a:srgbClr val="04254C"/>
                </a:solidFill>
              </a:rPr>
              <a:t>	relevanten Daten</a:t>
            </a:r>
          </a:p>
        </p:txBody>
      </p:sp>
      <p:grpSp>
        <p:nvGrpSpPr>
          <p:cNvPr id="15366" name="Group 12"/>
          <p:cNvGrpSpPr>
            <a:grpSpLocks/>
          </p:cNvGrpSpPr>
          <p:nvPr/>
        </p:nvGrpSpPr>
        <p:grpSpPr bwMode="auto">
          <a:xfrm>
            <a:off x="488950" y="1068388"/>
            <a:ext cx="2449513" cy="2443162"/>
            <a:chOff x="308" y="673"/>
            <a:chExt cx="1543" cy="1539"/>
          </a:xfrm>
        </p:grpSpPr>
        <p:sp>
          <p:nvSpPr>
            <p:cNvPr id="15373" name="Arc 13"/>
            <p:cNvSpPr>
              <a:spLocks/>
            </p:cNvSpPr>
            <p:nvPr/>
          </p:nvSpPr>
          <p:spPr bwMode="auto">
            <a:xfrm>
              <a:off x="364" y="726"/>
              <a:ext cx="703" cy="703"/>
            </a:xfrm>
            <a:custGeom>
              <a:avLst/>
              <a:gdLst>
                <a:gd name="T0" fmla="*/ 0 w 21600"/>
                <a:gd name="T1" fmla="*/ 700 h 21600"/>
                <a:gd name="T2" fmla="*/ 702 w 21600"/>
                <a:gd name="T3" fmla="*/ 0 h 21600"/>
                <a:gd name="T4" fmla="*/ 703 w 21600"/>
                <a:gd name="T5" fmla="*/ 70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13"/>
                  </a:moveTo>
                  <a:cubicBezTo>
                    <a:pt x="48" y="9624"/>
                    <a:pt x="9694" y="9"/>
                    <a:pt x="21583" y="0"/>
                  </a:cubicBezTo>
                </a:path>
                <a:path w="21600" h="21600" stroke="0" extrusionOk="0">
                  <a:moveTo>
                    <a:pt x="0" y="21513"/>
                  </a:moveTo>
                  <a:cubicBezTo>
                    <a:pt x="48" y="9624"/>
                    <a:pt x="9694" y="9"/>
                    <a:pt x="21583" y="0"/>
                  </a:cubicBezTo>
                  <a:lnTo>
                    <a:pt x="21600" y="21600"/>
                  </a:lnTo>
                  <a:lnTo>
                    <a:pt x="0" y="21513"/>
                  </a:lnTo>
                  <a:close/>
                </a:path>
              </a:pathLst>
            </a:custGeom>
            <a:solidFill>
              <a:srgbClr val="C8CDD2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Arc 14"/>
            <p:cNvSpPr>
              <a:spLocks/>
            </p:cNvSpPr>
            <p:nvPr/>
          </p:nvSpPr>
          <p:spPr bwMode="auto">
            <a:xfrm>
              <a:off x="364" y="1454"/>
              <a:ext cx="703" cy="703"/>
            </a:xfrm>
            <a:custGeom>
              <a:avLst/>
              <a:gdLst>
                <a:gd name="T0" fmla="*/ 703 w 21600"/>
                <a:gd name="T1" fmla="*/ 703 h 21600"/>
                <a:gd name="T2" fmla="*/ 0 w 21600"/>
                <a:gd name="T3" fmla="*/ 0 h 21600"/>
                <a:gd name="T4" fmla="*/ 703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8CDD2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Arc 15"/>
            <p:cNvSpPr>
              <a:spLocks/>
            </p:cNvSpPr>
            <p:nvPr/>
          </p:nvSpPr>
          <p:spPr bwMode="auto">
            <a:xfrm>
              <a:off x="1092" y="1454"/>
              <a:ext cx="703" cy="703"/>
            </a:xfrm>
            <a:custGeom>
              <a:avLst/>
              <a:gdLst>
                <a:gd name="T0" fmla="*/ 703 w 21600"/>
                <a:gd name="T1" fmla="*/ 1 h 21600"/>
                <a:gd name="T2" fmla="*/ 0 w 21600"/>
                <a:gd name="T3" fmla="*/ 703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99" y="16"/>
                  </a:moveTo>
                  <a:cubicBezTo>
                    <a:pt x="21590" y="11939"/>
                    <a:pt x="11922" y="21599"/>
                    <a:pt x="0" y="21600"/>
                  </a:cubicBezTo>
                </a:path>
                <a:path w="21600" h="21600" stroke="0" extrusionOk="0">
                  <a:moveTo>
                    <a:pt x="21599" y="16"/>
                  </a:moveTo>
                  <a:cubicBezTo>
                    <a:pt x="21590" y="11939"/>
                    <a:pt x="11922" y="21599"/>
                    <a:pt x="0" y="21600"/>
                  </a:cubicBezTo>
                  <a:lnTo>
                    <a:pt x="0" y="0"/>
                  </a:lnTo>
                  <a:lnTo>
                    <a:pt x="21599" y="16"/>
                  </a:lnTo>
                  <a:close/>
                </a:path>
              </a:pathLst>
            </a:custGeom>
            <a:solidFill>
              <a:srgbClr val="C8CDD2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Arc 16"/>
            <p:cNvSpPr>
              <a:spLocks/>
            </p:cNvSpPr>
            <p:nvPr/>
          </p:nvSpPr>
          <p:spPr bwMode="auto">
            <a:xfrm>
              <a:off x="1093" y="726"/>
              <a:ext cx="703" cy="703"/>
            </a:xfrm>
            <a:custGeom>
              <a:avLst/>
              <a:gdLst>
                <a:gd name="T0" fmla="*/ 1 w 21600"/>
                <a:gd name="T1" fmla="*/ 0 h 21600"/>
                <a:gd name="T2" fmla="*/ 703 w 21600"/>
                <a:gd name="T3" fmla="*/ 703 h 21600"/>
                <a:gd name="T4" fmla="*/ 0 w 21600"/>
                <a:gd name="T5" fmla="*/ 70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6" y="0"/>
                  </a:moveTo>
                  <a:cubicBezTo>
                    <a:pt x="11939" y="9"/>
                    <a:pt x="21600" y="9677"/>
                    <a:pt x="21600" y="21600"/>
                  </a:cubicBezTo>
                </a:path>
                <a:path w="21600" h="21600" stroke="0" extrusionOk="0">
                  <a:moveTo>
                    <a:pt x="16" y="0"/>
                  </a:moveTo>
                  <a:cubicBezTo>
                    <a:pt x="11939" y="9"/>
                    <a:pt x="21600" y="9677"/>
                    <a:pt x="21600" y="21600"/>
                  </a:cubicBezTo>
                  <a:lnTo>
                    <a:pt x="0" y="2160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8CDD2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1366" y="1055"/>
              <a:ext cx="26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tabLst>
                  <a:tab pos="6464300" algn="r"/>
                </a:tabLst>
              </a:pPr>
              <a:r>
                <a:rPr lang="de-DE" sz="1400" b="1">
                  <a:solidFill>
                    <a:schemeClr val="tx1"/>
                  </a:solidFill>
                </a:rPr>
                <a:t>Do</a:t>
              </a: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1192" y="1785"/>
              <a:ext cx="45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tabLst>
                  <a:tab pos="6464300" algn="r"/>
                </a:tabLst>
              </a:pPr>
              <a:r>
                <a:rPr lang="de-DE" sz="1400" b="1">
                  <a:solidFill>
                    <a:schemeClr val="tx1"/>
                  </a:solidFill>
                </a:rPr>
                <a:t>Check</a:t>
              </a:r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486" y="1650"/>
              <a:ext cx="29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tabLst>
                  <a:tab pos="6464300" algn="r"/>
                </a:tabLst>
              </a:pPr>
              <a:r>
                <a:rPr lang="de-DE" sz="1400" b="1">
                  <a:solidFill>
                    <a:schemeClr val="tx1"/>
                  </a:solidFill>
                </a:rPr>
                <a:t>Act</a:t>
              </a:r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593" y="947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0"/>
                </a:spcBef>
                <a:tabLst>
                  <a:tab pos="6464300" algn="r"/>
                </a:tabLst>
              </a:pPr>
              <a:r>
                <a:rPr lang="de-DE" sz="1400" b="1">
                  <a:solidFill>
                    <a:schemeClr val="tx1"/>
                  </a:solidFill>
                </a:rPr>
                <a:t>Plan</a:t>
              </a:r>
            </a:p>
          </p:txBody>
        </p:sp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734" y="1103"/>
              <a:ext cx="684" cy="677"/>
            </a:xfrm>
            <a:custGeom>
              <a:avLst/>
              <a:gdLst>
                <a:gd name="T0" fmla="*/ 342 w 21600"/>
                <a:gd name="T1" fmla="*/ 0 h 21600"/>
                <a:gd name="T2" fmla="*/ 100 w 21600"/>
                <a:gd name="T3" fmla="*/ 99 h 21600"/>
                <a:gd name="T4" fmla="*/ 0 w 21600"/>
                <a:gd name="T5" fmla="*/ 339 h 21600"/>
                <a:gd name="T6" fmla="*/ 100 w 21600"/>
                <a:gd name="T7" fmla="*/ 578 h 21600"/>
                <a:gd name="T8" fmla="*/ 342 w 21600"/>
                <a:gd name="T9" fmla="*/ 677 h 21600"/>
                <a:gd name="T10" fmla="*/ 584 w 21600"/>
                <a:gd name="T11" fmla="*/ 578 h 21600"/>
                <a:gd name="T12" fmla="*/ 684 w 21600"/>
                <a:gd name="T13" fmla="*/ 339 h 21600"/>
                <a:gd name="T14" fmla="*/ 584 w 21600"/>
                <a:gd name="T15" fmla="*/ 99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8 w 21600"/>
                <a:gd name="T25" fmla="*/ 3159 h 21600"/>
                <a:gd name="T26" fmla="*/ 18442 w 21600"/>
                <a:gd name="T27" fmla="*/ 18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80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lose/>
                </a:path>
              </a:pathLst>
            </a:custGeom>
            <a:solidFill>
              <a:srgbClr val="04254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5382" name="Freeform 22"/>
            <p:cNvSpPr>
              <a:spLocks/>
            </p:cNvSpPr>
            <p:nvPr/>
          </p:nvSpPr>
          <p:spPr bwMode="auto">
            <a:xfrm>
              <a:off x="308" y="1324"/>
              <a:ext cx="487" cy="135"/>
            </a:xfrm>
            <a:custGeom>
              <a:avLst/>
              <a:gdLst>
                <a:gd name="T0" fmla="*/ 432 w 865"/>
                <a:gd name="T1" fmla="*/ 134 h 241"/>
                <a:gd name="T2" fmla="*/ 432 w 865"/>
                <a:gd name="T3" fmla="*/ 108 h 241"/>
                <a:gd name="T4" fmla="*/ 486 w 865"/>
                <a:gd name="T5" fmla="*/ 108 h 241"/>
                <a:gd name="T6" fmla="*/ 243 w 865"/>
                <a:gd name="T7" fmla="*/ 0 h 241"/>
                <a:gd name="T8" fmla="*/ 0 w 865"/>
                <a:gd name="T9" fmla="*/ 108 h 241"/>
                <a:gd name="T10" fmla="*/ 54 w 865"/>
                <a:gd name="T11" fmla="*/ 108 h 241"/>
                <a:gd name="T12" fmla="*/ 54 w 865"/>
                <a:gd name="T13" fmla="*/ 134 h 2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5" h="241">
                  <a:moveTo>
                    <a:pt x="768" y="240"/>
                  </a:moveTo>
                  <a:lnTo>
                    <a:pt x="768" y="192"/>
                  </a:lnTo>
                  <a:lnTo>
                    <a:pt x="864" y="192"/>
                  </a:lnTo>
                  <a:lnTo>
                    <a:pt x="432" y="0"/>
                  </a:lnTo>
                  <a:lnTo>
                    <a:pt x="0" y="192"/>
                  </a:lnTo>
                  <a:lnTo>
                    <a:pt x="96" y="192"/>
                  </a:lnTo>
                  <a:lnTo>
                    <a:pt x="96" y="240"/>
                  </a:lnTo>
                </a:path>
              </a:pathLst>
            </a:custGeom>
            <a:solidFill>
              <a:srgbClr val="C8CDD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Freeform 23"/>
            <p:cNvSpPr>
              <a:spLocks/>
            </p:cNvSpPr>
            <p:nvPr/>
          </p:nvSpPr>
          <p:spPr bwMode="auto">
            <a:xfrm>
              <a:off x="1065" y="673"/>
              <a:ext cx="136" cy="487"/>
            </a:xfrm>
            <a:custGeom>
              <a:avLst/>
              <a:gdLst>
                <a:gd name="T0" fmla="*/ 0 w 241"/>
                <a:gd name="T1" fmla="*/ 432 h 865"/>
                <a:gd name="T2" fmla="*/ 27 w 241"/>
                <a:gd name="T3" fmla="*/ 432 h 865"/>
                <a:gd name="T4" fmla="*/ 27 w 241"/>
                <a:gd name="T5" fmla="*/ 486 h 865"/>
                <a:gd name="T6" fmla="*/ 135 w 241"/>
                <a:gd name="T7" fmla="*/ 243 h 865"/>
                <a:gd name="T8" fmla="*/ 27 w 241"/>
                <a:gd name="T9" fmla="*/ 0 h 865"/>
                <a:gd name="T10" fmla="*/ 27 w 241"/>
                <a:gd name="T11" fmla="*/ 54 h 865"/>
                <a:gd name="T12" fmla="*/ 0 w 241"/>
                <a:gd name="T13" fmla="*/ 54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1" h="865">
                  <a:moveTo>
                    <a:pt x="0" y="768"/>
                  </a:moveTo>
                  <a:lnTo>
                    <a:pt x="48" y="768"/>
                  </a:lnTo>
                  <a:lnTo>
                    <a:pt x="48" y="864"/>
                  </a:lnTo>
                  <a:lnTo>
                    <a:pt x="240" y="432"/>
                  </a:lnTo>
                  <a:lnTo>
                    <a:pt x="48" y="0"/>
                  </a:lnTo>
                  <a:lnTo>
                    <a:pt x="48" y="96"/>
                  </a:lnTo>
                  <a:lnTo>
                    <a:pt x="0" y="96"/>
                  </a:lnTo>
                </a:path>
              </a:pathLst>
            </a:custGeom>
            <a:solidFill>
              <a:srgbClr val="C8CDD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Freeform 24"/>
            <p:cNvSpPr>
              <a:spLocks/>
            </p:cNvSpPr>
            <p:nvPr/>
          </p:nvSpPr>
          <p:spPr bwMode="auto">
            <a:xfrm>
              <a:off x="1364" y="1411"/>
              <a:ext cx="487" cy="136"/>
            </a:xfrm>
            <a:custGeom>
              <a:avLst/>
              <a:gdLst>
                <a:gd name="T0" fmla="*/ 54 w 865"/>
                <a:gd name="T1" fmla="*/ 0 h 241"/>
                <a:gd name="T2" fmla="*/ 54 w 865"/>
                <a:gd name="T3" fmla="*/ 27 h 241"/>
                <a:gd name="T4" fmla="*/ 0 w 865"/>
                <a:gd name="T5" fmla="*/ 27 h 241"/>
                <a:gd name="T6" fmla="*/ 243 w 865"/>
                <a:gd name="T7" fmla="*/ 135 h 241"/>
                <a:gd name="T8" fmla="*/ 486 w 865"/>
                <a:gd name="T9" fmla="*/ 27 h 241"/>
                <a:gd name="T10" fmla="*/ 432 w 865"/>
                <a:gd name="T11" fmla="*/ 27 h 241"/>
                <a:gd name="T12" fmla="*/ 432 w 865"/>
                <a:gd name="T13" fmla="*/ 0 h 2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5" h="241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432" y="240"/>
                  </a:lnTo>
                  <a:lnTo>
                    <a:pt x="864" y="48"/>
                  </a:lnTo>
                  <a:lnTo>
                    <a:pt x="768" y="48"/>
                  </a:lnTo>
                  <a:lnTo>
                    <a:pt x="768" y="0"/>
                  </a:lnTo>
                </a:path>
              </a:pathLst>
            </a:custGeom>
            <a:solidFill>
              <a:srgbClr val="C8CDD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962" y="1725"/>
              <a:ext cx="136" cy="487"/>
            </a:xfrm>
            <a:custGeom>
              <a:avLst/>
              <a:gdLst>
                <a:gd name="T0" fmla="*/ 135 w 241"/>
                <a:gd name="T1" fmla="*/ 54 h 865"/>
                <a:gd name="T2" fmla="*/ 108 w 241"/>
                <a:gd name="T3" fmla="*/ 54 h 865"/>
                <a:gd name="T4" fmla="*/ 108 w 241"/>
                <a:gd name="T5" fmla="*/ 0 h 865"/>
                <a:gd name="T6" fmla="*/ 0 w 241"/>
                <a:gd name="T7" fmla="*/ 243 h 865"/>
                <a:gd name="T8" fmla="*/ 108 w 241"/>
                <a:gd name="T9" fmla="*/ 486 h 865"/>
                <a:gd name="T10" fmla="*/ 108 w 241"/>
                <a:gd name="T11" fmla="*/ 432 h 865"/>
                <a:gd name="T12" fmla="*/ 135 w 241"/>
                <a:gd name="T13" fmla="*/ 432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1" h="865">
                  <a:moveTo>
                    <a:pt x="240" y="96"/>
                  </a:moveTo>
                  <a:lnTo>
                    <a:pt x="192" y="96"/>
                  </a:lnTo>
                  <a:lnTo>
                    <a:pt x="192" y="0"/>
                  </a:lnTo>
                  <a:lnTo>
                    <a:pt x="0" y="432"/>
                  </a:lnTo>
                  <a:lnTo>
                    <a:pt x="192" y="864"/>
                  </a:lnTo>
                  <a:lnTo>
                    <a:pt x="192" y="768"/>
                  </a:lnTo>
                  <a:lnTo>
                    <a:pt x="240" y="768"/>
                  </a:lnTo>
                </a:path>
              </a:pathLst>
            </a:custGeom>
            <a:solidFill>
              <a:srgbClr val="C8CDD2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7" name="Rectangle 26"/>
          <p:cNvSpPr>
            <a:spLocks noChangeArrowheads="1"/>
          </p:cNvSpPr>
          <p:nvPr/>
        </p:nvSpPr>
        <p:spPr bwMode="auto">
          <a:xfrm>
            <a:off x="4965700" y="5878513"/>
            <a:ext cx="4000500" cy="512762"/>
          </a:xfrm>
          <a:prstGeom prst="rect">
            <a:avLst/>
          </a:prstGeom>
          <a:solidFill>
            <a:schemeClr val="bg2">
              <a:alpha val="79999"/>
            </a:schemeClr>
          </a:solidFill>
          <a:ln w="19050">
            <a:solidFill>
              <a:srgbClr val="04254C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368" name="AutoShape 27"/>
          <p:cNvSpPr>
            <a:spLocks noChangeArrowheads="1"/>
          </p:cNvSpPr>
          <p:nvPr/>
        </p:nvSpPr>
        <p:spPr bwMode="auto">
          <a:xfrm>
            <a:off x="6210300" y="5924550"/>
            <a:ext cx="800100" cy="431800"/>
          </a:xfrm>
          <a:prstGeom prst="flowChartMagneticDisk">
            <a:avLst/>
          </a:prstGeom>
          <a:gradFill rotWithShape="1">
            <a:gsLst>
              <a:gs pos="0">
                <a:schemeClr val="bg1">
                  <a:alpha val="79999"/>
                </a:schemeClr>
              </a:gs>
              <a:gs pos="100000">
                <a:srgbClr val="C8CDD2">
                  <a:alpha val="79999"/>
                </a:srgbClr>
              </a:gs>
            </a:gsLst>
            <a:lin ang="2700000" scaled="1"/>
          </a:gradFill>
          <a:ln w="19050">
            <a:solidFill>
              <a:srgbClr val="04254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>
                <a:solidFill>
                  <a:srgbClr val="04254C"/>
                </a:solidFill>
              </a:rPr>
              <a:t>SCM</a:t>
            </a:r>
          </a:p>
        </p:txBody>
      </p:sp>
      <p:sp>
        <p:nvSpPr>
          <p:cNvPr id="15369" name="AutoShape 28"/>
          <p:cNvSpPr>
            <a:spLocks noChangeArrowheads="1"/>
          </p:cNvSpPr>
          <p:nvPr/>
        </p:nvSpPr>
        <p:spPr bwMode="auto">
          <a:xfrm>
            <a:off x="7124700" y="5924550"/>
            <a:ext cx="800100" cy="431800"/>
          </a:xfrm>
          <a:prstGeom prst="flowChartMagneticDisk">
            <a:avLst/>
          </a:prstGeom>
          <a:gradFill rotWithShape="1">
            <a:gsLst>
              <a:gs pos="0">
                <a:schemeClr val="bg1">
                  <a:alpha val="79999"/>
                </a:schemeClr>
              </a:gs>
              <a:gs pos="100000">
                <a:srgbClr val="C8CDD2">
                  <a:alpha val="79999"/>
                </a:srgbClr>
              </a:gs>
            </a:gsLst>
            <a:lin ang="2700000" scaled="1"/>
          </a:gradFill>
          <a:ln w="19050">
            <a:solidFill>
              <a:srgbClr val="04254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>
                <a:solidFill>
                  <a:srgbClr val="04254C"/>
                </a:solidFill>
              </a:rPr>
              <a:t>CRM</a:t>
            </a:r>
          </a:p>
        </p:txBody>
      </p:sp>
      <p:sp>
        <p:nvSpPr>
          <p:cNvPr id="15370" name="AutoShape 29"/>
          <p:cNvSpPr>
            <a:spLocks noChangeArrowheads="1"/>
          </p:cNvSpPr>
          <p:nvPr/>
        </p:nvSpPr>
        <p:spPr bwMode="auto">
          <a:xfrm>
            <a:off x="8039100" y="5924550"/>
            <a:ext cx="800100" cy="431800"/>
          </a:xfrm>
          <a:prstGeom prst="flowChartMagneticDisk">
            <a:avLst/>
          </a:prstGeom>
          <a:gradFill rotWithShape="1">
            <a:gsLst>
              <a:gs pos="0">
                <a:schemeClr val="bg1">
                  <a:alpha val="79999"/>
                </a:schemeClr>
              </a:gs>
              <a:gs pos="100000">
                <a:srgbClr val="C8CDD2">
                  <a:alpha val="79999"/>
                </a:srgbClr>
              </a:gs>
            </a:gsLst>
            <a:lin ang="2700000" scaled="1"/>
          </a:gradFill>
          <a:ln w="19050">
            <a:solidFill>
              <a:srgbClr val="04254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>
                <a:solidFill>
                  <a:srgbClr val="04254C"/>
                </a:solidFill>
              </a:rPr>
              <a:t>ERP</a:t>
            </a:r>
          </a:p>
        </p:txBody>
      </p:sp>
      <p:sp>
        <p:nvSpPr>
          <p:cNvPr id="15371" name="Text Box 30"/>
          <p:cNvSpPr txBox="1">
            <a:spLocks noChangeArrowheads="1"/>
          </p:cNvSpPr>
          <p:nvPr/>
        </p:nvSpPr>
        <p:spPr bwMode="auto">
          <a:xfrm>
            <a:off x="4973638" y="5940425"/>
            <a:ext cx="879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8CDD2">
                        <a:alpha val="79999"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4254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224B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>
                <a:solidFill>
                  <a:srgbClr val="04254C"/>
                </a:solidFill>
              </a:rPr>
              <a:t>Quellen</a:t>
            </a:r>
          </a:p>
        </p:txBody>
      </p:sp>
      <p:sp>
        <p:nvSpPr>
          <p:cNvPr id="15372" name="Rectangle 31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BI Grundlagen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BW und BO verschmelzen zu BI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BusinessObjects</a:t>
            </a:r>
            <a:endParaRPr lang="de-DE" sz="1200" b="1">
              <a:sym typeface="Wingdings" charset="0"/>
            </a:endParaRP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41438"/>
            <a:ext cx="6527800" cy="468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79999"/>
                      </a:schemeClr>
                    </a:gs>
                    <a:gs pos="100000">
                      <a:srgbClr val="C0C2C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224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Agenda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111750"/>
          </a:xfrm>
        </p:spPr>
        <p:txBody>
          <a:bodyPr/>
          <a:lstStyle/>
          <a:p>
            <a:pPr marL="266700" indent="-266700" eaLnBrk="1" hangingPunct="1">
              <a:buFont typeface="Wingdings" charset="0"/>
              <a:buNone/>
            </a:pPr>
            <a:endParaRPr lang="de-DE" b="0" dirty="0" smtClean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Einleitung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BI – Grundlagen und Komponenten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OLTP&amp;OLAP / Systemarchitektur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Data Warehouse </a:t>
            </a:r>
            <a:r>
              <a:rPr lang="de-DE" sz="1400" b="0" dirty="0" smtClean="0">
                <a:solidFill>
                  <a:srgbClr val="7B7C7E"/>
                </a:solidFill>
                <a:latin typeface="Arial" charset="0"/>
              </a:rPr>
              <a:t>Konzept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Font typeface="Wingdings" charset="0"/>
              <a:buNone/>
            </a:pPr>
            <a:r>
              <a:rPr lang="de-DE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	Reporting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Erstellen / Modifizieren von Reports mit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BEx</a:t>
            </a:r>
            <a:endParaRPr lang="de-DE" sz="1400" b="0" dirty="0">
              <a:solidFill>
                <a:srgbClr val="7B7C7E"/>
              </a:solidFill>
              <a:latin typeface="Arial" charset="0"/>
            </a:endParaRPr>
          </a:p>
          <a:p>
            <a:pPr marL="2008188" lvl="1" indent="-304800" eaLnBrk="1" hangingPunct="1">
              <a:buFont typeface="Wingdings" charset="0"/>
              <a:buNone/>
            </a:pP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	(Query Designer, Web </a:t>
            </a:r>
            <a:r>
              <a:rPr lang="de-DE" sz="1400" b="0" dirty="0" err="1">
                <a:solidFill>
                  <a:srgbClr val="7B7C7E"/>
                </a:solidFill>
                <a:latin typeface="Arial" charset="0"/>
              </a:rPr>
              <a:t>Application</a:t>
            </a:r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 Designer, Analyzer)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</a:t>
            </a:r>
            <a:r>
              <a:rPr lang="de-DE" dirty="0">
                <a:latin typeface="Arial" charset="0"/>
              </a:rPr>
              <a:t>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BI – Grundlagen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Datenmodellierung</a:t>
            </a:r>
          </a:p>
          <a:p>
            <a:pPr marL="2008188" lvl="1" indent="-304800" eaLnBrk="1" hangingPunct="1"/>
            <a:r>
              <a:rPr lang="de-DE" sz="1400" b="0" dirty="0">
                <a:solidFill>
                  <a:srgbClr val="7B7C7E"/>
                </a:solidFill>
                <a:latin typeface="Arial" charset="0"/>
              </a:rPr>
              <a:t>Grundzüge der Datenextraktion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BI Content</a:t>
            </a:r>
          </a:p>
          <a:p>
            <a:pPr marL="266700" indent="-266700" eaLnBrk="1" hangingPunct="1">
              <a:buFont typeface="Wingdings" charset="0"/>
              <a:buNone/>
            </a:pPr>
            <a:r>
              <a:rPr lang="de-DE" b="0" dirty="0">
                <a:solidFill>
                  <a:srgbClr val="7B7C7E"/>
                </a:solidFill>
                <a:latin typeface="Arial" charset="0"/>
              </a:rPr>
              <a:t>		Dashboards &amp; </a:t>
            </a: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Cockpits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Integrierte Planung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Berechtigungskonzept</a:t>
            </a: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b="0" dirty="0">
                <a:solidFill>
                  <a:srgbClr val="7B7C7E"/>
                </a:solidFill>
                <a:latin typeface="Arial" charset="0"/>
              </a:rPr>
              <a:t>Ausblick </a:t>
            </a:r>
            <a:r>
              <a:rPr lang="de-DE" b="0" dirty="0" err="1">
                <a:solidFill>
                  <a:srgbClr val="7B7C7E"/>
                </a:solidFill>
                <a:latin typeface="Arial" charset="0"/>
              </a:rPr>
              <a:t>BusinessObjects</a:t>
            </a:r>
            <a:endParaRPr lang="de-DE" b="0" dirty="0">
              <a:solidFill>
                <a:srgbClr val="7B7C7E"/>
              </a:solidFill>
              <a:latin typeface="Arial" charset="0"/>
            </a:endParaRPr>
          </a:p>
          <a:p>
            <a:pPr marL="266700" indent="-266700" eaLnBrk="1" hangingPunct="1">
              <a:buNone/>
            </a:pPr>
            <a:r>
              <a:rPr lang="de-DE" b="0" dirty="0" smtClean="0">
                <a:solidFill>
                  <a:srgbClr val="7B7C7E"/>
                </a:solidFill>
                <a:latin typeface="Arial" charset="0"/>
              </a:rPr>
              <a:t>		</a:t>
            </a:r>
            <a:r>
              <a:rPr lang="de-DE" dirty="0">
                <a:latin typeface="Arial" charset="0"/>
              </a:rPr>
              <a:t>Zusammenfassung / Offene Fragen</a:t>
            </a:r>
          </a:p>
          <a:p>
            <a:pPr marL="266700" indent="-266700" eaLnBrk="1" hangingPunct="1">
              <a:buNone/>
            </a:pPr>
            <a:endParaRPr lang="de-DE" dirty="0">
              <a:latin typeface="Arial" charset="0"/>
            </a:endParaRPr>
          </a:p>
          <a:p>
            <a:pPr marL="266700" indent="-266700" eaLnBrk="1" hangingPunct="1">
              <a:buNone/>
            </a:pPr>
            <a:r>
              <a:rPr lang="de-DE" dirty="0">
                <a:latin typeface="Arial" charset="0"/>
              </a:rPr>
              <a:t>		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6516688" y="908050"/>
            <a:ext cx="1584325" cy="1190625"/>
            <a:chOff x="2256" y="1584"/>
            <a:chExt cx="1656" cy="1244"/>
          </a:xfrm>
        </p:grpSpPr>
        <p:sp>
          <p:nvSpPr>
            <p:cNvPr id="844805" name="Freeform 5"/>
            <p:cNvSpPr>
              <a:spLocks/>
            </p:cNvSpPr>
            <p:nvPr/>
          </p:nvSpPr>
          <p:spPr bwMode="auto">
            <a:xfrm>
              <a:off x="3048" y="2160"/>
              <a:ext cx="864" cy="668"/>
            </a:xfrm>
            <a:custGeom>
              <a:avLst/>
              <a:gdLst>
                <a:gd name="T0" fmla="*/ 0 w 864"/>
                <a:gd name="T1" fmla="*/ 668 h 668"/>
                <a:gd name="T2" fmla="*/ 864 w 864"/>
                <a:gd name="T3" fmla="*/ 188 h 668"/>
                <a:gd name="T4" fmla="*/ 852 w 864"/>
                <a:gd name="T5" fmla="*/ 164 h 668"/>
                <a:gd name="T6" fmla="*/ 560 w 864"/>
                <a:gd name="T7" fmla="*/ 100 h 668"/>
                <a:gd name="T8" fmla="*/ 380 w 864"/>
                <a:gd name="T9" fmla="*/ 60 h 668"/>
                <a:gd name="T10" fmla="*/ 160 w 864"/>
                <a:gd name="T11" fmla="*/ 20 h 668"/>
                <a:gd name="T12" fmla="*/ 0 w 864"/>
                <a:gd name="T13" fmla="*/ 668 h 6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4" h="668">
                  <a:moveTo>
                    <a:pt x="0" y="668"/>
                  </a:moveTo>
                  <a:lnTo>
                    <a:pt x="864" y="188"/>
                  </a:lnTo>
                  <a:lnTo>
                    <a:pt x="852" y="164"/>
                  </a:lnTo>
                  <a:cubicBezTo>
                    <a:pt x="498" y="93"/>
                    <a:pt x="680" y="132"/>
                    <a:pt x="560" y="100"/>
                  </a:cubicBezTo>
                  <a:cubicBezTo>
                    <a:pt x="568" y="0"/>
                    <a:pt x="436" y="36"/>
                    <a:pt x="380" y="60"/>
                  </a:cubicBezTo>
                  <a:cubicBezTo>
                    <a:pt x="276" y="40"/>
                    <a:pt x="256" y="40"/>
                    <a:pt x="160" y="20"/>
                  </a:cubicBezTo>
                  <a:cubicBezTo>
                    <a:pt x="80" y="344"/>
                    <a:pt x="0" y="668"/>
                    <a:pt x="0" y="668"/>
                  </a:cubicBezTo>
                  <a:close/>
                </a:path>
              </a:pathLst>
            </a:custGeom>
            <a:gradFill rotWithShape="1">
              <a:gsLst>
                <a:gs pos="0">
                  <a:srgbClr val="F0EEE4">
                    <a:alpha val="0"/>
                  </a:srgbClr>
                </a:gs>
                <a:gs pos="100000">
                  <a:schemeClr val="bg2">
                    <a:alpha val="6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Oval 6"/>
            <p:cNvSpPr>
              <a:spLocks noChangeArrowheads="1"/>
            </p:cNvSpPr>
            <p:nvPr/>
          </p:nvSpPr>
          <p:spPr bwMode="auto">
            <a:xfrm>
              <a:off x="2412" y="2000"/>
              <a:ext cx="320" cy="288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56000"/>
                  </a:srgbClr>
                </a:gs>
                <a:gs pos="100000">
                  <a:srgbClr val="2167B3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5633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5" name="Freeform 7"/>
            <p:cNvSpPr>
              <a:spLocks/>
            </p:cNvSpPr>
            <p:nvPr/>
          </p:nvSpPr>
          <p:spPr bwMode="auto">
            <a:xfrm>
              <a:off x="2264" y="1692"/>
              <a:ext cx="1060" cy="1136"/>
            </a:xfrm>
            <a:custGeom>
              <a:avLst/>
              <a:gdLst>
                <a:gd name="T0" fmla="*/ 280 w 1060"/>
                <a:gd name="T1" fmla="*/ 16 h 1136"/>
                <a:gd name="T2" fmla="*/ 0 w 1060"/>
                <a:gd name="T3" fmla="*/ 984 h 1136"/>
                <a:gd name="T4" fmla="*/ 16 w 1060"/>
                <a:gd name="T5" fmla="*/ 1008 h 1136"/>
                <a:gd name="T6" fmla="*/ 788 w 1060"/>
                <a:gd name="T7" fmla="*/ 1136 h 1136"/>
                <a:gd name="T8" fmla="*/ 816 w 1060"/>
                <a:gd name="T9" fmla="*/ 1120 h 1136"/>
                <a:gd name="T10" fmla="*/ 1060 w 1060"/>
                <a:gd name="T11" fmla="*/ 152 h 1136"/>
                <a:gd name="T12" fmla="*/ 1048 w 1060"/>
                <a:gd name="T13" fmla="*/ 128 h 1136"/>
                <a:gd name="T14" fmla="*/ 304 w 1060"/>
                <a:gd name="T15" fmla="*/ 0 h 1136"/>
                <a:gd name="T16" fmla="*/ 280 w 1060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60" h="1136">
                  <a:moveTo>
                    <a:pt x="280" y="16"/>
                  </a:moveTo>
                  <a:lnTo>
                    <a:pt x="0" y="984"/>
                  </a:lnTo>
                  <a:lnTo>
                    <a:pt x="16" y="1008"/>
                  </a:lnTo>
                  <a:lnTo>
                    <a:pt x="788" y="1136"/>
                  </a:lnTo>
                  <a:lnTo>
                    <a:pt x="816" y="1120"/>
                  </a:lnTo>
                  <a:lnTo>
                    <a:pt x="1060" y="152"/>
                  </a:lnTo>
                  <a:lnTo>
                    <a:pt x="1048" y="128"/>
                  </a:lnTo>
                  <a:lnTo>
                    <a:pt x="304" y="0"/>
                  </a:lnTo>
                  <a:lnTo>
                    <a:pt x="280" y="16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452F1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Freeform 8"/>
            <p:cNvSpPr>
              <a:spLocks/>
            </p:cNvSpPr>
            <p:nvPr/>
          </p:nvSpPr>
          <p:spPr bwMode="auto">
            <a:xfrm>
              <a:off x="2256" y="1676"/>
              <a:ext cx="1056" cy="1136"/>
            </a:xfrm>
            <a:custGeom>
              <a:avLst/>
              <a:gdLst>
                <a:gd name="T0" fmla="*/ 276 w 1056"/>
                <a:gd name="T1" fmla="*/ 16 h 1136"/>
                <a:gd name="T2" fmla="*/ 0 w 1056"/>
                <a:gd name="T3" fmla="*/ 988 h 1136"/>
                <a:gd name="T4" fmla="*/ 12 w 1056"/>
                <a:gd name="T5" fmla="*/ 1008 h 1136"/>
                <a:gd name="T6" fmla="*/ 784 w 1056"/>
                <a:gd name="T7" fmla="*/ 1136 h 1136"/>
                <a:gd name="T8" fmla="*/ 812 w 1056"/>
                <a:gd name="T9" fmla="*/ 1120 h 1136"/>
                <a:gd name="T10" fmla="*/ 1056 w 1056"/>
                <a:gd name="T11" fmla="*/ 152 h 1136"/>
                <a:gd name="T12" fmla="*/ 1044 w 1056"/>
                <a:gd name="T13" fmla="*/ 128 h 1136"/>
                <a:gd name="T14" fmla="*/ 300 w 1056"/>
                <a:gd name="T15" fmla="*/ 0 h 1136"/>
                <a:gd name="T16" fmla="*/ 276 w 1056"/>
                <a:gd name="T17" fmla="*/ 16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6" h="1136">
                  <a:moveTo>
                    <a:pt x="276" y="16"/>
                  </a:moveTo>
                  <a:lnTo>
                    <a:pt x="0" y="988"/>
                  </a:lnTo>
                  <a:lnTo>
                    <a:pt x="12" y="1008"/>
                  </a:lnTo>
                  <a:lnTo>
                    <a:pt x="784" y="1136"/>
                  </a:lnTo>
                  <a:lnTo>
                    <a:pt x="812" y="1120"/>
                  </a:lnTo>
                  <a:lnTo>
                    <a:pt x="1056" y="152"/>
                  </a:lnTo>
                  <a:lnTo>
                    <a:pt x="1044" y="128"/>
                  </a:lnTo>
                  <a:lnTo>
                    <a:pt x="300" y="0"/>
                  </a:lnTo>
                  <a:lnTo>
                    <a:pt x="276" y="16"/>
                  </a:lnTo>
                  <a:close/>
                </a:path>
              </a:pathLst>
            </a:custGeom>
            <a:gradFill rotWithShape="1">
              <a:gsLst>
                <a:gs pos="0">
                  <a:srgbClr val="AF8B5A"/>
                </a:gs>
                <a:gs pos="100000">
                  <a:srgbClr val="96662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7" name="Freeform 9"/>
            <p:cNvSpPr>
              <a:spLocks/>
            </p:cNvSpPr>
            <p:nvPr/>
          </p:nvSpPr>
          <p:spPr bwMode="auto">
            <a:xfrm>
              <a:off x="3088" y="1768"/>
              <a:ext cx="44" cy="68"/>
            </a:xfrm>
            <a:custGeom>
              <a:avLst/>
              <a:gdLst>
                <a:gd name="T0" fmla="*/ 0 w 44"/>
                <a:gd name="T1" fmla="*/ 48 h 68"/>
                <a:gd name="T2" fmla="*/ 0 w 44"/>
                <a:gd name="T3" fmla="*/ 0 h 68"/>
                <a:gd name="T4" fmla="*/ 40 w 44"/>
                <a:gd name="T5" fmla="*/ 12 h 68"/>
                <a:gd name="T6" fmla="*/ 28 w 44"/>
                <a:gd name="T7" fmla="*/ 24 h 68"/>
                <a:gd name="T8" fmla="*/ 12 w 44"/>
                <a:gd name="T9" fmla="*/ 68 h 68"/>
                <a:gd name="T10" fmla="*/ 0 w 44"/>
                <a:gd name="T11" fmla="*/ 48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68">
                  <a:moveTo>
                    <a:pt x="0" y="48"/>
                  </a:moveTo>
                  <a:lnTo>
                    <a:pt x="0" y="0"/>
                  </a:lnTo>
                  <a:cubicBezTo>
                    <a:pt x="13" y="4"/>
                    <a:pt x="29" y="3"/>
                    <a:pt x="40" y="12"/>
                  </a:cubicBezTo>
                  <a:cubicBezTo>
                    <a:pt x="44" y="16"/>
                    <a:pt x="31" y="19"/>
                    <a:pt x="28" y="24"/>
                  </a:cubicBezTo>
                  <a:cubicBezTo>
                    <a:pt x="20" y="36"/>
                    <a:pt x="19" y="55"/>
                    <a:pt x="12" y="68"/>
                  </a:cubicBezTo>
                  <a:cubicBezTo>
                    <a:pt x="3" y="50"/>
                    <a:pt x="8" y="56"/>
                    <a:pt x="0" y="48"/>
                  </a:cubicBezTo>
                  <a:close/>
                </a:path>
              </a:pathLst>
            </a:custGeom>
            <a:solidFill>
              <a:srgbClr val="966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Freeform 10"/>
            <p:cNvSpPr>
              <a:spLocks/>
            </p:cNvSpPr>
            <p:nvPr/>
          </p:nvSpPr>
          <p:spPr bwMode="auto">
            <a:xfrm>
              <a:off x="2372" y="1740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966626"/>
                </a:gs>
                <a:gs pos="100000">
                  <a:srgbClr val="724E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Freeform 11"/>
            <p:cNvSpPr>
              <a:spLocks/>
            </p:cNvSpPr>
            <p:nvPr/>
          </p:nvSpPr>
          <p:spPr bwMode="auto">
            <a:xfrm>
              <a:off x="2360" y="1724"/>
              <a:ext cx="840" cy="948"/>
            </a:xfrm>
            <a:custGeom>
              <a:avLst/>
              <a:gdLst>
                <a:gd name="T0" fmla="*/ 840 w 840"/>
                <a:gd name="T1" fmla="*/ 100 h 948"/>
                <a:gd name="T2" fmla="*/ 232 w 840"/>
                <a:gd name="T3" fmla="*/ 0 h 948"/>
                <a:gd name="T4" fmla="*/ 0 w 840"/>
                <a:gd name="T5" fmla="*/ 844 h 948"/>
                <a:gd name="T6" fmla="*/ 624 w 840"/>
                <a:gd name="T7" fmla="*/ 948 h 948"/>
                <a:gd name="T8" fmla="*/ 840 w 840"/>
                <a:gd name="T9" fmla="*/ 100 h 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0" h="948">
                  <a:moveTo>
                    <a:pt x="840" y="100"/>
                  </a:moveTo>
                  <a:lnTo>
                    <a:pt x="232" y="0"/>
                  </a:lnTo>
                  <a:lnTo>
                    <a:pt x="0" y="844"/>
                  </a:lnTo>
                  <a:lnTo>
                    <a:pt x="624" y="948"/>
                  </a:lnTo>
                  <a:lnTo>
                    <a:pt x="840" y="100"/>
                  </a:lnTo>
                  <a:close/>
                </a:path>
              </a:pathLst>
            </a:custGeom>
            <a:gradFill rotWithShape="1">
              <a:gsLst>
                <a:gs pos="0">
                  <a:srgbClr val="FFFEFE"/>
                </a:gs>
                <a:gs pos="100000">
                  <a:srgbClr val="F3F2EB">
                    <a:alpha val="18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Freeform 12"/>
            <p:cNvSpPr>
              <a:spLocks/>
            </p:cNvSpPr>
            <p:nvPr/>
          </p:nvSpPr>
          <p:spPr bwMode="auto">
            <a:xfrm>
              <a:off x="2712" y="1789"/>
              <a:ext cx="402" cy="68"/>
            </a:xfrm>
            <a:custGeom>
              <a:avLst/>
              <a:gdLst>
                <a:gd name="T0" fmla="*/ 402 w 402"/>
                <a:gd name="T1" fmla="*/ 20 h 68"/>
                <a:gd name="T2" fmla="*/ 392 w 402"/>
                <a:gd name="T3" fmla="*/ 68 h 68"/>
                <a:gd name="T4" fmla="*/ 0 w 402"/>
                <a:gd name="T5" fmla="*/ 0 h 68"/>
                <a:gd name="T6" fmla="*/ 364 w 402"/>
                <a:gd name="T7" fmla="*/ 8 h 68"/>
                <a:gd name="T8" fmla="*/ 402 w 402"/>
                <a:gd name="T9" fmla="*/ 2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68">
                  <a:moveTo>
                    <a:pt x="402" y="20"/>
                  </a:moveTo>
                  <a:cubicBezTo>
                    <a:pt x="398" y="44"/>
                    <a:pt x="392" y="41"/>
                    <a:pt x="392" y="68"/>
                  </a:cubicBezTo>
                  <a:lnTo>
                    <a:pt x="0" y="0"/>
                  </a:lnTo>
                  <a:lnTo>
                    <a:pt x="364" y="8"/>
                  </a:lnTo>
                  <a:lnTo>
                    <a:pt x="402" y="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3"/>
            <p:cNvSpPr>
              <a:spLocks/>
            </p:cNvSpPr>
            <p:nvPr/>
          </p:nvSpPr>
          <p:spPr bwMode="auto">
            <a:xfrm>
              <a:off x="2692" y="1639"/>
              <a:ext cx="429" cy="213"/>
            </a:xfrm>
            <a:custGeom>
              <a:avLst/>
              <a:gdLst>
                <a:gd name="T0" fmla="*/ 401 w 429"/>
                <a:gd name="T1" fmla="*/ 213 h 213"/>
                <a:gd name="T2" fmla="*/ 425 w 429"/>
                <a:gd name="T3" fmla="*/ 125 h 213"/>
                <a:gd name="T4" fmla="*/ 282 w 429"/>
                <a:gd name="T5" fmla="*/ 17 h 213"/>
                <a:gd name="T6" fmla="*/ 261 w 429"/>
                <a:gd name="T7" fmla="*/ 1 h 213"/>
                <a:gd name="T8" fmla="*/ 213 w 429"/>
                <a:gd name="T9" fmla="*/ 1 h 213"/>
                <a:gd name="T10" fmla="*/ 173 w 429"/>
                <a:gd name="T11" fmla="*/ 5 h 213"/>
                <a:gd name="T12" fmla="*/ 9 w 429"/>
                <a:gd name="T13" fmla="*/ 85 h 213"/>
                <a:gd name="T14" fmla="*/ 13 w 429"/>
                <a:gd name="T15" fmla="*/ 153 h 213"/>
                <a:gd name="T16" fmla="*/ 401 w 429"/>
                <a:gd name="T17" fmla="*/ 213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9" h="213">
                  <a:moveTo>
                    <a:pt x="401" y="213"/>
                  </a:moveTo>
                  <a:cubicBezTo>
                    <a:pt x="413" y="164"/>
                    <a:pt x="425" y="155"/>
                    <a:pt x="425" y="125"/>
                  </a:cubicBezTo>
                  <a:cubicBezTo>
                    <a:pt x="429" y="101"/>
                    <a:pt x="282" y="17"/>
                    <a:pt x="282" y="17"/>
                  </a:cubicBezTo>
                  <a:cubicBezTo>
                    <a:pt x="267" y="14"/>
                    <a:pt x="276" y="0"/>
                    <a:pt x="261" y="1"/>
                  </a:cubicBezTo>
                  <a:cubicBezTo>
                    <a:pt x="253" y="21"/>
                    <a:pt x="221" y="25"/>
                    <a:pt x="213" y="1"/>
                  </a:cubicBezTo>
                  <a:cubicBezTo>
                    <a:pt x="197" y="1"/>
                    <a:pt x="173" y="5"/>
                    <a:pt x="173" y="5"/>
                  </a:cubicBezTo>
                  <a:cubicBezTo>
                    <a:pt x="90" y="26"/>
                    <a:pt x="5" y="49"/>
                    <a:pt x="9" y="85"/>
                  </a:cubicBezTo>
                  <a:cubicBezTo>
                    <a:pt x="9" y="117"/>
                    <a:pt x="0" y="121"/>
                    <a:pt x="13" y="153"/>
                  </a:cubicBezTo>
                  <a:cubicBezTo>
                    <a:pt x="219" y="181"/>
                    <a:pt x="401" y="213"/>
                    <a:pt x="401" y="213"/>
                  </a:cubicBez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50000">
                  <a:srgbClr val="D1D1D1"/>
                </a:gs>
                <a:gs pos="100000">
                  <a:srgbClr val="77777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Freeform 14"/>
            <p:cNvSpPr>
              <a:spLocks/>
            </p:cNvSpPr>
            <p:nvPr/>
          </p:nvSpPr>
          <p:spPr bwMode="auto">
            <a:xfrm>
              <a:off x="2873" y="1584"/>
              <a:ext cx="128" cy="81"/>
            </a:xfrm>
            <a:custGeom>
              <a:avLst/>
              <a:gdLst>
                <a:gd name="T0" fmla="*/ 34 w 128"/>
                <a:gd name="T1" fmla="*/ 54 h 81"/>
                <a:gd name="T2" fmla="*/ 84 w 128"/>
                <a:gd name="T3" fmla="*/ 68 h 81"/>
                <a:gd name="T4" fmla="*/ 108 w 128"/>
                <a:gd name="T5" fmla="*/ 76 h 81"/>
                <a:gd name="T6" fmla="*/ 68 w 128"/>
                <a:gd name="T7" fmla="*/ 4 h 81"/>
                <a:gd name="T8" fmla="*/ 0 w 128"/>
                <a:gd name="T9" fmla="*/ 60 h 81"/>
                <a:gd name="T10" fmla="*/ 34 w 128"/>
                <a:gd name="T11" fmla="*/ 5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" h="81">
                  <a:moveTo>
                    <a:pt x="34" y="54"/>
                  </a:moveTo>
                  <a:cubicBezTo>
                    <a:pt x="40" y="16"/>
                    <a:pt x="84" y="40"/>
                    <a:pt x="84" y="68"/>
                  </a:cubicBezTo>
                  <a:cubicBezTo>
                    <a:pt x="86" y="74"/>
                    <a:pt x="96" y="72"/>
                    <a:pt x="108" y="76"/>
                  </a:cubicBezTo>
                  <a:cubicBezTo>
                    <a:pt x="128" y="44"/>
                    <a:pt x="108" y="12"/>
                    <a:pt x="68" y="4"/>
                  </a:cubicBezTo>
                  <a:cubicBezTo>
                    <a:pt x="20" y="0"/>
                    <a:pt x="0" y="24"/>
                    <a:pt x="0" y="60"/>
                  </a:cubicBezTo>
                  <a:cubicBezTo>
                    <a:pt x="5" y="67"/>
                    <a:pt x="34" y="81"/>
                    <a:pt x="34" y="5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Freeform 15"/>
            <p:cNvSpPr>
              <a:spLocks/>
            </p:cNvSpPr>
            <p:nvPr/>
          </p:nvSpPr>
          <p:spPr bwMode="auto">
            <a:xfrm>
              <a:off x="2854" y="1696"/>
              <a:ext cx="96" cy="56"/>
            </a:xfrm>
            <a:custGeom>
              <a:avLst/>
              <a:gdLst>
                <a:gd name="T0" fmla="*/ 91 w 96"/>
                <a:gd name="T1" fmla="*/ 24 h 84"/>
                <a:gd name="T2" fmla="*/ 39 w 96"/>
                <a:gd name="T3" fmla="*/ 0 h 84"/>
                <a:gd name="T4" fmla="*/ 31 w 96"/>
                <a:gd name="T5" fmla="*/ 11 h 84"/>
                <a:gd name="T6" fmla="*/ 59 w 96"/>
                <a:gd name="T7" fmla="*/ 24 h 84"/>
                <a:gd name="T8" fmla="*/ 35 w 96"/>
                <a:gd name="T9" fmla="*/ 21 h 84"/>
                <a:gd name="T10" fmla="*/ 39 w 96"/>
                <a:gd name="T11" fmla="*/ 32 h 84"/>
                <a:gd name="T12" fmla="*/ 75 w 96"/>
                <a:gd name="T13" fmla="*/ 37 h 84"/>
                <a:gd name="T14" fmla="*/ 31 w 96"/>
                <a:gd name="T15" fmla="*/ 40 h 84"/>
                <a:gd name="T16" fmla="*/ 19 w 96"/>
                <a:gd name="T17" fmla="*/ 45 h 84"/>
                <a:gd name="T18" fmla="*/ 43 w 96"/>
                <a:gd name="T19" fmla="*/ 56 h 84"/>
                <a:gd name="T20" fmla="*/ 91 w 96"/>
                <a:gd name="T21" fmla="*/ 37 h 84"/>
                <a:gd name="T22" fmla="*/ 91 w 96"/>
                <a:gd name="T23" fmla="*/ 24 h 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" h="84">
                  <a:moveTo>
                    <a:pt x="91" y="36"/>
                  </a:moveTo>
                  <a:cubicBezTo>
                    <a:pt x="79" y="17"/>
                    <a:pt x="61" y="5"/>
                    <a:pt x="39" y="0"/>
                  </a:cubicBezTo>
                  <a:cubicBezTo>
                    <a:pt x="32" y="5"/>
                    <a:pt x="0" y="36"/>
                    <a:pt x="31" y="16"/>
                  </a:cubicBezTo>
                  <a:cubicBezTo>
                    <a:pt x="34" y="16"/>
                    <a:pt x="96" y="24"/>
                    <a:pt x="59" y="36"/>
                  </a:cubicBezTo>
                  <a:cubicBezTo>
                    <a:pt x="51" y="35"/>
                    <a:pt x="42" y="28"/>
                    <a:pt x="35" y="32"/>
                  </a:cubicBezTo>
                  <a:cubicBezTo>
                    <a:pt x="30" y="35"/>
                    <a:pt x="35" y="44"/>
                    <a:pt x="39" y="48"/>
                  </a:cubicBezTo>
                  <a:cubicBezTo>
                    <a:pt x="48" y="56"/>
                    <a:pt x="63" y="53"/>
                    <a:pt x="75" y="56"/>
                  </a:cubicBezTo>
                  <a:cubicBezTo>
                    <a:pt x="57" y="68"/>
                    <a:pt x="51" y="70"/>
                    <a:pt x="31" y="60"/>
                  </a:cubicBezTo>
                  <a:cubicBezTo>
                    <a:pt x="27" y="63"/>
                    <a:pt x="17" y="64"/>
                    <a:pt x="19" y="68"/>
                  </a:cubicBezTo>
                  <a:cubicBezTo>
                    <a:pt x="23" y="77"/>
                    <a:pt x="43" y="84"/>
                    <a:pt x="43" y="84"/>
                  </a:cubicBezTo>
                  <a:cubicBezTo>
                    <a:pt x="72" y="80"/>
                    <a:pt x="76" y="79"/>
                    <a:pt x="91" y="56"/>
                  </a:cubicBezTo>
                  <a:cubicBezTo>
                    <a:pt x="87" y="35"/>
                    <a:pt x="80" y="36"/>
                    <a:pt x="91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6"/>
            <p:cNvSpPr>
              <a:spLocks/>
            </p:cNvSpPr>
            <p:nvPr/>
          </p:nvSpPr>
          <p:spPr bwMode="auto">
            <a:xfrm>
              <a:off x="2620" y="186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7"/>
            <p:cNvSpPr>
              <a:spLocks/>
            </p:cNvSpPr>
            <p:nvPr/>
          </p:nvSpPr>
          <p:spPr bwMode="auto">
            <a:xfrm>
              <a:off x="2608" y="193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18"/>
            <p:cNvSpPr>
              <a:spLocks/>
            </p:cNvSpPr>
            <p:nvPr/>
          </p:nvSpPr>
          <p:spPr bwMode="auto">
            <a:xfrm>
              <a:off x="2584" y="201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19"/>
            <p:cNvSpPr>
              <a:spLocks/>
            </p:cNvSpPr>
            <p:nvPr/>
          </p:nvSpPr>
          <p:spPr bwMode="auto">
            <a:xfrm>
              <a:off x="2564" y="209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0"/>
            <p:cNvSpPr>
              <a:spLocks/>
            </p:cNvSpPr>
            <p:nvPr/>
          </p:nvSpPr>
          <p:spPr bwMode="auto">
            <a:xfrm>
              <a:off x="2544" y="2166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1"/>
            <p:cNvSpPr>
              <a:spLocks/>
            </p:cNvSpPr>
            <p:nvPr/>
          </p:nvSpPr>
          <p:spPr bwMode="auto">
            <a:xfrm>
              <a:off x="2524" y="2242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2"/>
            <p:cNvSpPr>
              <a:spLocks/>
            </p:cNvSpPr>
            <p:nvPr/>
          </p:nvSpPr>
          <p:spPr bwMode="auto">
            <a:xfrm>
              <a:off x="2504" y="2318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Freeform 23"/>
            <p:cNvSpPr>
              <a:spLocks/>
            </p:cNvSpPr>
            <p:nvPr/>
          </p:nvSpPr>
          <p:spPr bwMode="auto">
            <a:xfrm>
              <a:off x="2484" y="2394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24"/>
            <p:cNvSpPr>
              <a:spLocks/>
            </p:cNvSpPr>
            <p:nvPr/>
          </p:nvSpPr>
          <p:spPr bwMode="auto">
            <a:xfrm>
              <a:off x="2464" y="2470"/>
              <a:ext cx="460" cy="90"/>
            </a:xfrm>
            <a:custGeom>
              <a:avLst/>
              <a:gdLst>
                <a:gd name="T0" fmla="*/ 28 w 460"/>
                <a:gd name="T1" fmla="*/ 0 h 90"/>
                <a:gd name="T2" fmla="*/ 460 w 460"/>
                <a:gd name="T3" fmla="*/ 68 h 90"/>
                <a:gd name="T4" fmla="*/ 444 w 460"/>
                <a:gd name="T5" fmla="*/ 88 h 90"/>
                <a:gd name="T6" fmla="*/ 440 w 460"/>
                <a:gd name="T7" fmla="*/ 76 h 90"/>
                <a:gd name="T8" fmla="*/ 416 w 460"/>
                <a:gd name="T9" fmla="*/ 80 h 90"/>
                <a:gd name="T10" fmla="*/ 400 w 460"/>
                <a:gd name="T11" fmla="*/ 76 h 90"/>
                <a:gd name="T12" fmla="*/ 0 w 460"/>
                <a:gd name="T13" fmla="*/ 16 h 90"/>
                <a:gd name="T14" fmla="*/ 28 w 460"/>
                <a:gd name="T15" fmla="*/ 0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0" h="90">
                  <a:moveTo>
                    <a:pt x="28" y="0"/>
                  </a:moveTo>
                  <a:lnTo>
                    <a:pt x="460" y="68"/>
                  </a:lnTo>
                  <a:cubicBezTo>
                    <a:pt x="455" y="75"/>
                    <a:pt x="452" y="85"/>
                    <a:pt x="444" y="88"/>
                  </a:cubicBezTo>
                  <a:cubicBezTo>
                    <a:pt x="440" y="90"/>
                    <a:pt x="444" y="77"/>
                    <a:pt x="440" y="76"/>
                  </a:cubicBezTo>
                  <a:cubicBezTo>
                    <a:pt x="432" y="74"/>
                    <a:pt x="424" y="79"/>
                    <a:pt x="416" y="80"/>
                  </a:cubicBezTo>
                  <a:cubicBezTo>
                    <a:pt x="403" y="76"/>
                    <a:pt x="408" y="76"/>
                    <a:pt x="400" y="76"/>
                  </a:cubicBezTo>
                  <a:lnTo>
                    <a:pt x="0" y="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1" name="Rectangle 25"/>
          <p:cNvSpPr>
            <a:spLocks noChangeArrowheads="1"/>
          </p:cNvSpPr>
          <p:nvPr/>
        </p:nvSpPr>
        <p:spPr bwMode="auto">
          <a:xfrm>
            <a:off x="6084888" y="692150"/>
            <a:ext cx="2016125" cy="1800225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5782" name="Rectangle 26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GB" sz="1200" b="1">
                <a:sym typeface="Wingdings" charset="0"/>
              </a:rPr>
              <a:t>Agenda</a:t>
            </a:r>
            <a:endParaRPr lang="de-DE" sz="1200" b="1"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0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Line 2"/>
          <p:cNvSpPr>
            <a:spLocks noChangeShapeType="1"/>
          </p:cNvSpPr>
          <p:nvPr/>
        </p:nvSpPr>
        <p:spPr bwMode="auto">
          <a:xfrm>
            <a:off x="3851275" y="3213100"/>
            <a:ext cx="49688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Thanks for your attention!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/>
          <a:lstStyle/>
          <a:p>
            <a:pPr eaLnBrk="1" hangingPunct="1"/>
            <a:r>
              <a:rPr lang="de-DE" u="sng">
                <a:latin typeface="Arial" charset="0"/>
              </a:rPr>
              <a:t>E</a:t>
            </a:r>
            <a:r>
              <a:rPr lang="de-DE">
                <a:latin typeface="Arial" charset="0"/>
              </a:rPr>
              <a:t>nterprise </a:t>
            </a:r>
            <a:r>
              <a:rPr lang="de-DE" u="sng">
                <a:latin typeface="Arial" charset="0"/>
              </a:rPr>
              <a:t>D</a:t>
            </a:r>
            <a:r>
              <a:rPr lang="de-DE">
                <a:latin typeface="Arial" charset="0"/>
              </a:rPr>
              <a:t>ata </a:t>
            </a:r>
            <a:r>
              <a:rPr lang="de-DE" u="sng">
                <a:latin typeface="Arial" charset="0"/>
              </a:rPr>
              <a:t>W</a:t>
            </a:r>
            <a:r>
              <a:rPr lang="de-DE">
                <a:latin typeface="Arial" charset="0"/>
              </a:rPr>
              <a:t>arehouse (EDW) - Definition</a:t>
            </a: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de-DE" sz="1400">
                <a:latin typeface="Arial" charset="0"/>
              </a:rPr>
              <a:t>SAP BW</a:t>
            </a:r>
          </a:p>
          <a:p>
            <a:pPr lvl="1" eaLnBrk="1" hangingPunct="1"/>
            <a:r>
              <a:rPr lang="de-DE" sz="1400">
                <a:latin typeface="Arial" charset="0"/>
              </a:rPr>
              <a:t>versetzt Kunden in die Lage, ein Data Warehouse in einer unternehmensweiten Umgebung einzurichten und zu betreiben</a:t>
            </a:r>
          </a:p>
          <a:p>
            <a:pPr lvl="1" eaLnBrk="1" hangingPunct="1"/>
            <a:r>
              <a:rPr lang="de-DE" sz="1400">
                <a:latin typeface="Arial" charset="0"/>
              </a:rPr>
              <a:t>vereint strategische Analysen und operatives Reporting – ermöglicht ein 	Unternehmensreporting in (beinahe) Echtzeit</a:t>
            </a:r>
          </a:p>
          <a:p>
            <a:pPr lvl="1" eaLnBrk="1" hangingPunct="1"/>
            <a:r>
              <a:rPr lang="de-DE" sz="1400">
                <a:latin typeface="Arial" charset="0"/>
              </a:rPr>
              <a:t>integriert heterogene Systeme</a:t>
            </a:r>
          </a:p>
          <a:p>
            <a:pPr lvl="1" eaLnBrk="1" hangingPunct="1"/>
            <a:r>
              <a:rPr lang="de-DE" sz="1400">
                <a:latin typeface="Arial" charset="0"/>
              </a:rPr>
              <a:t>unterstützt Design-Zeit und Laufzeit für BI-Modelle und –Prozesse</a:t>
            </a:r>
          </a:p>
          <a:p>
            <a:pPr lvl="1" eaLnBrk="1" hangingPunct="1"/>
            <a:r>
              <a:rPr lang="de-DE" sz="1400">
                <a:latin typeface="Arial" charset="0"/>
              </a:rPr>
              <a:t>unterstützt alle Schritte, die ein Administrator für Einrichtung und benutzerfreundliche 	Administration einer hochflexiblen, stabilen und skalierbaren BI-Lösung benötigt 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28825" y="3517900"/>
            <a:ext cx="5343525" cy="2914650"/>
            <a:chOff x="1278" y="2216"/>
            <a:chExt cx="3366" cy="1836"/>
          </a:xfrm>
        </p:grpSpPr>
        <p:sp>
          <p:nvSpPr>
            <p:cNvPr id="16394" name="Line 5"/>
            <p:cNvSpPr>
              <a:spLocks noChangeShapeType="1"/>
            </p:cNvSpPr>
            <p:nvPr/>
          </p:nvSpPr>
          <p:spPr bwMode="auto">
            <a:xfrm flipV="1">
              <a:off x="2941" y="2380"/>
              <a:ext cx="0" cy="2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395" name="Line 6"/>
            <p:cNvSpPr>
              <a:spLocks noChangeShapeType="1"/>
            </p:cNvSpPr>
            <p:nvPr/>
          </p:nvSpPr>
          <p:spPr bwMode="auto">
            <a:xfrm flipV="1">
              <a:off x="4281" y="2826"/>
              <a:ext cx="0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396" name="Line 7"/>
            <p:cNvSpPr>
              <a:spLocks noChangeShapeType="1"/>
            </p:cNvSpPr>
            <p:nvPr/>
          </p:nvSpPr>
          <p:spPr bwMode="auto">
            <a:xfrm flipV="1">
              <a:off x="2942" y="2826"/>
              <a:ext cx="0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 flipV="1">
              <a:off x="1640" y="2826"/>
              <a:ext cx="0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grpSp>
          <p:nvGrpSpPr>
            <p:cNvPr id="16398" name="Group 9"/>
            <p:cNvGrpSpPr>
              <a:grpSpLocks/>
            </p:cNvGrpSpPr>
            <p:nvPr/>
          </p:nvGrpSpPr>
          <p:grpSpPr bwMode="auto">
            <a:xfrm>
              <a:off x="1299" y="3049"/>
              <a:ext cx="688" cy="1003"/>
              <a:chOff x="1299" y="3049"/>
              <a:chExt cx="688" cy="1003"/>
            </a:xfrm>
          </p:grpSpPr>
          <p:sp>
            <p:nvSpPr>
              <p:cNvPr id="16413" name="Rectangle 10"/>
              <p:cNvSpPr>
                <a:spLocks noChangeArrowheads="1"/>
              </p:cNvSpPr>
              <p:nvPr/>
            </p:nvSpPr>
            <p:spPr bwMode="auto">
              <a:xfrm>
                <a:off x="1299" y="3049"/>
                <a:ext cx="688" cy="1003"/>
              </a:xfrm>
              <a:prstGeom prst="rect">
                <a:avLst/>
              </a:prstGeom>
              <a:solidFill>
                <a:srgbClr val="C0C2C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b"/>
              <a:lstStyle/>
              <a:p>
                <a:r>
                  <a:rPr lang="de-DE" sz="1000" b="1"/>
                  <a:t>Unternehmen 1</a:t>
                </a:r>
              </a:p>
            </p:txBody>
          </p:sp>
          <p:sp>
            <p:nvSpPr>
              <p:cNvPr id="16414" name="Rectangle 11"/>
              <p:cNvSpPr>
                <a:spLocks noChangeArrowheads="1"/>
              </p:cNvSpPr>
              <p:nvPr/>
            </p:nvSpPr>
            <p:spPr bwMode="auto">
              <a:xfrm>
                <a:off x="1387" y="3718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MS Excel</a:t>
                </a:r>
              </a:p>
            </p:txBody>
          </p:sp>
          <p:sp>
            <p:nvSpPr>
              <p:cNvPr id="16415" name="Rectangle 12"/>
              <p:cNvSpPr>
                <a:spLocks noChangeArrowheads="1"/>
              </p:cNvSpPr>
              <p:nvPr/>
            </p:nvSpPr>
            <p:spPr bwMode="auto">
              <a:xfrm>
                <a:off x="1387" y="3532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FI / CO</a:t>
                </a:r>
              </a:p>
            </p:txBody>
          </p:sp>
          <p:sp>
            <p:nvSpPr>
              <p:cNvPr id="16416" name="Rectangle 13"/>
              <p:cNvSpPr>
                <a:spLocks noChangeArrowheads="1"/>
              </p:cNvSpPr>
              <p:nvPr/>
            </p:nvSpPr>
            <p:spPr bwMode="auto">
              <a:xfrm>
                <a:off x="1387" y="3346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Non-SAP</a:t>
                </a:r>
              </a:p>
            </p:txBody>
          </p:sp>
          <p:sp>
            <p:nvSpPr>
              <p:cNvPr id="16417" name="Rectangle 14"/>
              <p:cNvSpPr>
                <a:spLocks noChangeArrowheads="1"/>
              </p:cNvSpPr>
              <p:nvPr/>
            </p:nvSpPr>
            <p:spPr bwMode="auto">
              <a:xfrm>
                <a:off x="1387" y="3160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HCM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2611" y="3049"/>
              <a:ext cx="688" cy="1003"/>
              <a:chOff x="2611" y="3049"/>
              <a:chExt cx="688" cy="1003"/>
            </a:xfrm>
          </p:grpSpPr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2611" y="3049"/>
                <a:ext cx="688" cy="1003"/>
              </a:xfrm>
              <a:prstGeom prst="rect">
                <a:avLst/>
              </a:prstGeom>
              <a:solidFill>
                <a:srgbClr val="C0C2C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b"/>
              <a:lstStyle/>
              <a:p>
                <a:r>
                  <a:rPr lang="de-DE" sz="1000" b="1"/>
                  <a:t>Unternehmen 2</a:t>
                </a:r>
              </a:p>
            </p:txBody>
          </p:sp>
          <p:sp>
            <p:nvSpPr>
              <p:cNvPr id="16409" name="Rectangle 17"/>
              <p:cNvSpPr>
                <a:spLocks noChangeArrowheads="1"/>
              </p:cNvSpPr>
              <p:nvPr/>
            </p:nvSpPr>
            <p:spPr bwMode="auto">
              <a:xfrm>
                <a:off x="2727" y="3718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MS Excel</a:t>
                </a:r>
              </a:p>
            </p:txBody>
          </p:sp>
          <p:sp>
            <p:nvSpPr>
              <p:cNvPr id="16410" name="Rectangle 18"/>
              <p:cNvSpPr>
                <a:spLocks noChangeArrowheads="1"/>
              </p:cNvSpPr>
              <p:nvPr/>
            </p:nvSpPr>
            <p:spPr bwMode="auto">
              <a:xfrm>
                <a:off x="2727" y="3532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FI / CO</a:t>
                </a:r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2727" y="3346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CRM</a:t>
                </a:r>
              </a:p>
            </p:txBody>
          </p:sp>
          <p:sp>
            <p:nvSpPr>
              <p:cNvPr id="16412" name="Rectangle 20"/>
              <p:cNvSpPr>
                <a:spLocks noChangeArrowheads="1"/>
              </p:cNvSpPr>
              <p:nvPr/>
            </p:nvSpPr>
            <p:spPr bwMode="auto">
              <a:xfrm>
                <a:off x="2727" y="3160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SD</a:t>
                </a:r>
              </a:p>
            </p:txBody>
          </p:sp>
        </p:grpSp>
        <p:grpSp>
          <p:nvGrpSpPr>
            <p:cNvPr id="16400" name="Group 21"/>
            <p:cNvGrpSpPr>
              <a:grpSpLocks/>
            </p:cNvGrpSpPr>
            <p:nvPr/>
          </p:nvGrpSpPr>
          <p:grpSpPr bwMode="auto">
            <a:xfrm>
              <a:off x="3950" y="3049"/>
              <a:ext cx="688" cy="1003"/>
              <a:chOff x="3950" y="3049"/>
              <a:chExt cx="688" cy="1003"/>
            </a:xfrm>
          </p:grpSpPr>
          <p:sp>
            <p:nvSpPr>
              <p:cNvPr id="16403" name="Rectangle 22"/>
              <p:cNvSpPr>
                <a:spLocks noChangeArrowheads="1"/>
              </p:cNvSpPr>
              <p:nvPr/>
            </p:nvSpPr>
            <p:spPr bwMode="auto">
              <a:xfrm>
                <a:off x="3950" y="3049"/>
                <a:ext cx="688" cy="1003"/>
              </a:xfrm>
              <a:prstGeom prst="rect">
                <a:avLst/>
              </a:prstGeom>
              <a:solidFill>
                <a:srgbClr val="C0C2C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b"/>
              <a:lstStyle/>
              <a:p>
                <a:r>
                  <a:rPr lang="de-DE" sz="1000" b="1"/>
                  <a:t>Unternehmen 3</a:t>
                </a:r>
              </a:p>
            </p:txBody>
          </p:sp>
          <p:sp>
            <p:nvSpPr>
              <p:cNvPr id="16404" name="Rectangle 23"/>
              <p:cNvSpPr>
                <a:spLocks noChangeArrowheads="1"/>
              </p:cNvSpPr>
              <p:nvPr/>
            </p:nvSpPr>
            <p:spPr bwMode="auto">
              <a:xfrm>
                <a:off x="4066" y="3718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MS Excel</a:t>
                </a:r>
              </a:p>
            </p:txBody>
          </p:sp>
          <p:sp>
            <p:nvSpPr>
              <p:cNvPr id="16405" name="Rectangle 24"/>
              <p:cNvSpPr>
                <a:spLocks noChangeArrowheads="1"/>
              </p:cNvSpPr>
              <p:nvPr/>
            </p:nvSpPr>
            <p:spPr bwMode="auto">
              <a:xfrm>
                <a:off x="4066" y="3532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FI / CO</a:t>
                </a:r>
              </a:p>
            </p:txBody>
          </p:sp>
          <p:sp>
            <p:nvSpPr>
              <p:cNvPr id="16406" name="Rectangle 25"/>
              <p:cNvSpPr>
                <a:spLocks noChangeArrowheads="1"/>
              </p:cNvSpPr>
              <p:nvPr/>
            </p:nvSpPr>
            <p:spPr bwMode="auto">
              <a:xfrm>
                <a:off x="4066" y="3346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CRM</a:t>
                </a:r>
              </a:p>
            </p:txBody>
          </p:sp>
          <p:sp>
            <p:nvSpPr>
              <p:cNvPr id="16407" name="Rectangle 26"/>
              <p:cNvSpPr>
                <a:spLocks noChangeArrowheads="1"/>
              </p:cNvSpPr>
              <p:nvPr/>
            </p:nvSpPr>
            <p:spPr bwMode="auto">
              <a:xfrm>
                <a:off x="4066" y="3160"/>
                <a:ext cx="470" cy="132"/>
              </a:xfrm>
              <a:prstGeom prst="rect">
                <a:avLst/>
              </a:prstGeom>
              <a:solidFill>
                <a:srgbClr val="00224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r>
                  <a:rPr lang="de-DE" sz="700" b="1">
                    <a:solidFill>
                      <a:schemeClr val="bg1"/>
                    </a:solidFill>
                  </a:rPr>
                  <a:t>HCM</a:t>
                </a:r>
              </a:p>
            </p:txBody>
          </p:sp>
        </p:grpSp>
        <p:sp>
          <p:nvSpPr>
            <p:cNvPr id="16401" name="Rectangle 27"/>
            <p:cNvSpPr>
              <a:spLocks noChangeArrowheads="1"/>
            </p:cNvSpPr>
            <p:nvPr/>
          </p:nvSpPr>
          <p:spPr bwMode="auto">
            <a:xfrm>
              <a:off x="1821" y="2216"/>
              <a:ext cx="2281" cy="179"/>
            </a:xfrm>
            <a:prstGeom prst="rect">
              <a:avLst/>
            </a:prstGeom>
            <a:solidFill>
              <a:srgbClr val="0022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>
                  <a:solidFill>
                    <a:schemeClr val="bg1"/>
                  </a:solidFill>
                </a:rPr>
                <a:t>Unternehmensweites Reporting</a:t>
              </a:r>
            </a:p>
          </p:txBody>
        </p:sp>
        <p:sp>
          <p:nvSpPr>
            <p:cNvPr id="16402" name="Rectangle 28"/>
            <p:cNvSpPr>
              <a:spLocks noChangeArrowheads="1"/>
            </p:cNvSpPr>
            <p:nvPr/>
          </p:nvSpPr>
          <p:spPr bwMode="auto">
            <a:xfrm>
              <a:off x="1278" y="2603"/>
              <a:ext cx="3366" cy="223"/>
            </a:xfrm>
            <a:prstGeom prst="rect">
              <a:avLst/>
            </a:prstGeom>
            <a:solidFill>
              <a:srgbClr val="C0C2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de-DE" sz="1100" b="1"/>
                <a:t>SAP BW</a:t>
              </a:r>
            </a:p>
          </p:txBody>
        </p:sp>
      </p:grpSp>
      <p:grpSp>
        <p:nvGrpSpPr>
          <p:cNvPr id="16389" name="Group 29"/>
          <p:cNvGrpSpPr>
            <a:grpSpLocks/>
          </p:cNvGrpSpPr>
          <p:nvPr/>
        </p:nvGrpSpPr>
        <p:grpSpPr bwMode="auto">
          <a:xfrm>
            <a:off x="6543675" y="215900"/>
            <a:ext cx="2233613" cy="284163"/>
            <a:chOff x="4122" y="136"/>
            <a:chExt cx="1407" cy="179"/>
          </a:xfrm>
        </p:grpSpPr>
        <p:sp>
          <p:nvSpPr>
            <p:cNvPr id="16391" name="Eingekerbter Richtungspfeil 4"/>
            <p:cNvSpPr>
              <a:spLocks noChangeArrowheads="1"/>
            </p:cNvSpPr>
            <p:nvPr/>
          </p:nvSpPr>
          <p:spPr bwMode="auto">
            <a:xfrm>
              <a:off x="4566" y="137"/>
              <a:ext cx="516" cy="176"/>
            </a:xfrm>
            <a:prstGeom prst="chevron">
              <a:avLst>
                <a:gd name="adj" fmla="val 499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 b="1">
                  <a:solidFill>
                    <a:schemeClr val="tx1"/>
                  </a:solidFill>
                </a:rPr>
                <a:t>Rep.</a:t>
              </a:r>
            </a:p>
          </p:txBody>
        </p:sp>
        <p:sp>
          <p:nvSpPr>
            <p:cNvPr id="16392" name="Eingekerbter Richtungspfeil 5"/>
            <p:cNvSpPr>
              <a:spLocks noChangeArrowheads="1"/>
            </p:cNvSpPr>
            <p:nvPr/>
          </p:nvSpPr>
          <p:spPr bwMode="auto">
            <a:xfrm>
              <a:off x="5013" y="137"/>
              <a:ext cx="516" cy="176"/>
            </a:xfrm>
            <a:prstGeom prst="chevron">
              <a:avLst>
                <a:gd name="adj" fmla="val 499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 b="1">
                  <a:solidFill>
                    <a:schemeClr val="tx1"/>
                  </a:solidFill>
                </a:rPr>
                <a:t>U-Pl.</a:t>
              </a:r>
            </a:p>
          </p:txBody>
        </p:sp>
        <p:sp>
          <p:nvSpPr>
            <p:cNvPr id="16393" name="Eingekerbter Richtungspfeil 6"/>
            <p:cNvSpPr>
              <a:spLocks noChangeArrowheads="1"/>
            </p:cNvSpPr>
            <p:nvPr/>
          </p:nvSpPr>
          <p:spPr bwMode="auto">
            <a:xfrm>
              <a:off x="4122" y="136"/>
              <a:ext cx="516" cy="179"/>
            </a:xfrm>
            <a:prstGeom prst="chevron">
              <a:avLst>
                <a:gd name="adj" fmla="val 49166"/>
              </a:avLst>
            </a:prstGeom>
            <a:solidFill>
              <a:srgbClr val="0022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de-DE" sz="1200" b="1">
                  <a:solidFill>
                    <a:schemeClr val="bg1"/>
                  </a:solidFill>
                </a:rPr>
                <a:t>EDW</a:t>
              </a:r>
            </a:p>
          </p:txBody>
        </p:sp>
      </p:grpSp>
      <p:sp>
        <p:nvSpPr>
          <p:cNvPr id="16390" name="Rectangle 33"/>
          <p:cNvSpPr>
            <a:spLocks noChangeArrowheads="1"/>
          </p:cNvSpPr>
          <p:nvPr/>
        </p:nvSpPr>
        <p:spPr bwMode="auto">
          <a:xfrm>
            <a:off x="1588" y="692150"/>
            <a:ext cx="197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de-DE" sz="1200" b="1">
                <a:sym typeface="Wingdings" charset="0"/>
              </a:rPr>
              <a:t>BI Grundlagen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Template A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elot_IT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80000"/>
              </a:schemeClr>
            </a:gs>
            <a:gs pos="100000">
              <a:srgbClr val="C0C2C3"/>
            </a:gs>
          </a:gsLst>
          <a:lin ang="5400000" scaled="1"/>
        </a:gradFill>
        <a:ln w="12700" cap="flat" cmpd="sng" algn="ctr">
          <a:solidFill>
            <a:srgbClr val="00224B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00224B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80000"/>
              </a:schemeClr>
            </a:gs>
            <a:gs pos="100000">
              <a:srgbClr val="C0C2C3"/>
            </a:gs>
          </a:gsLst>
          <a:lin ang="5400000" scaled="1"/>
        </a:gradFill>
        <a:ln w="12700" cap="flat" cmpd="sng" algn="ctr">
          <a:solidFill>
            <a:srgbClr val="00224B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00224B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melot_IT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elot_IT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elot_IT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elot_IT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elot_IT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elot_IT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elot_IT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elot_IT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elot_IT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elot_IT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elot_IT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elot_IT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ALE.potx</Template>
  <TotalTime>0</TotalTime>
  <Words>2990</Words>
  <Application>Microsoft Macintosh PowerPoint</Application>
  <PresentationFormat>On-screen Show (4:3)</PresentationFormat>
  <Paragraphs>1211</Paragraphs>
  <Slides>82</Slides>
  <Notes>82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Template ALE</vt:lpstr>
      <vt:lpstr>PowerPoint Presentation</vt:lpstr>
      <vt:lpstr>Agenda</vt:lpstr>
      <vt:lpstr>Agenda</vt:lpstr>
      <vt:lpstr>Definition Business Intelligence</vt:lpstr>
      <vt:lpstr>Techniken der Business Intelligence</vt:lpstr>
      <vt:lpstr>Die Bedeutung von Business Intelligence</vt:lpstr>
      <vt:lpstr>Komponenten der Business Intelligence</vt:lpstr>
      <vt:lpstr>Unterstützung des Managementregelkreises mittels BI / CPM</vt:lpstr>
      <vt:lpstr>Enterprise Data Warehouse (EDW) - Definition</vt:lpstr>
      <vt:lpstr>Enterprise Data Warehouse </vt:lpstr>
      <vt:lpstr>Reporting mit SAP BW</vt:lpstr>
      <vt:lpstr>Reporting und Planung mit SAP BW</vt:lpstr>
      <vt:lpstr>Agenda</vt:lpstr>
      <vt:lpstr>SAP Business Intelligence (BI)</vt:lpstr>
      <vt:lpstr>Typische BW Systemlandschaft</vt:lpstr>
      <vt:lpstr>BW-Architektur (3-Ebenen-Architektur)</vt:lpstr>
      <vt:lpstr>Extraktionsebene: Quellsysteme</vt:lpstr>
      <vt:lpstr>Gegenüberstellung OLAP-/OLTP-System</vt:lpstr>
      <vt:lpstr>Gegenüberstellung OLAP-/OLTP-System</vt:lpstr>
      <vt:lpstr>Geschlossener Kreislauf operativer und analytischer Systeme</vt:lpstr>
      <vt:lpstr>Agenda</vt:lpstr>
      <vt:lpstr>Konzept der Daten-Schichten-Architektur im BI</vt:lpstr>
      <vt:lpstr>Enterprise Data Warehouse (EDW) - Ebenenmodell</vt:lpstr>
      <vt:lpstr>Die Ebenen des EDW</vt:lpstr>
      <vt:lpstr>Ziele eines Data Warehouse</vt:lpstr>
      <vt:lpstr>Vorteile und Nachteile eines EDW-Konzepts</vt:lpstr>
      <vt:lpstr>Agenda</vt:lpstr>
      <vt:lpstr>Reporting</vt:lpstr>
      <vt:lpstr>Die Business Explorer (BEx)-Werkzeuge</vt:lpstr>
      <vt:lpstr>BEx Information Broadcasting I</vt:lpstr>
      <vt:lpstr>Agenda</vt:lpstr>
      <vt:lpstr>ETL-Komponenten des BW (3.x)</vt:lpstr>
      <vt:lpstr>Datenflusskonzept des BW (3.x)</vt:lpstr>
      <vt:lpstr>Datenflusskonzept des BI (7.0)</vt:lpstr>
      <vt:lpstr>Datenflusskonzept des BI (7.0)</vt:lpstr>
      <vt:lpstr>Administrationsebene: PSA</vt:lpstr>
      <vt:lpstr>Administrationsebene: PSA I</vt:lpstr>
      <vt:lpstr>Administrationsebene: Datenziele</vt:lpstr>
      <vt:lpstr>Administrationsebene: InfoObject I</vt:lpstr>
      <vt:lpstr>Administrationsebene: InfoObject II</vt:lpstr>
      <vt:lpstr>Administrationsebene: DSO</vt:lpstr>
      <vt:lpstr>Administrationsebene: Typen von DSO Objekten</vt:lpstr>
      <vt:lpstr>Administrationsebene: InfoCube (erw. Star-Schema) I</vt:lpstr>
      <vt:lpstr>Administrationsebene: InfoCube (erw. Star-Schema) II</vt:lpstr>
      <vt:lpstr>Administrationsebene: InfoCube (erw. Star-Schema) III</vt:lpstr>
      <vt:lpstr>Vergleich zwischen DSO und InfoCube</vt:lpstr>
      <vt:lpstr>Administrationsebene: Performanceoptimierung I (Line Item)</vt:lpstr>
      <vt:lpstr>Administrationsebene: Performanceoptimierung II (Aggregate)</vt:lpstr>
      <vt:lpstr>Administrationsebene: Performanceoptimierung III (Komprimieren)</vt:lpstr>
      <vt:lpstr>Administrationsebene: InfoProvider</vt:lpstr>
      <vt:lpstr>Administrationsebene: MultiProvider (Beispiel)</vt:lpstr>
      <vt:lpstr>Agenda</vt:lpstr>
      <vt:lpstr>BI Content</vt:lpstr>
      <vt:lpstr>BI Content</vt:lpstr>
      <vt:lpstr>BI Content: Nutzenpotentiale</vt:lpstr>
      <vt:lpstr>Agenda</vt:lpstr>
      <vt:lpstr>Beispiele: SCM-Dashboard</vt:lpstr>
      <vt:lpstr>Beispiele: SCM-Dashboard</vt:lpstr>
      <vt:lpstr>Beispiele: Bestandsanalyse Cockpit</vt:lpstr>
      <vt:lpstr>Beispiele: Bestandsanalyse Cockpit</vt:lpstr>
      <vt:lpstr>Beispiele: Bestandsanalyse Cockpit</vt:lpstr>
      <vt:lpstr>Agenda</vt:lpstr>
      <vt:lpstr>Systemintegration</vt:lpstr>
      <vt:lpstr>Datenmodell</vt:lpstr>
      <vt:lpstr>Datenmodell</vt:lpstr>
      <vt:lpstr>Typische Fragestellungen</vt:lpstr>
      <vt:lpstr>Hauptursache</vt:lpstr>
      <vt:lpstr>Unterstützung des Managementregelkreises</vt:lpstr>
      <vt:lpstr>Agenda</vt:lpstr>
      <vt:lpstr>Grundlagen des SAP-Berechtigungskonzepts</vt:lpstr>
      <vt:lpstr>Sicherheitsanforderungen OLTP &lt;-&gt; OLAP</vt:lpstr>
      <vt:lpstr>Das SAP-Benutzer und Rollenkonzept</vt:lpstr>
      <vt:lpstr>Sicherheitskonzept in SAP BW 7.0</vt:lpstr>
      <vt:lpstr>Rollenkonzept in SAP BW 7.0</vt:lpstr>
      <vt:lpstr>Das Berechtigungskonzept in SAP BW 7.0</vt:lpstr>
      <vt:lpstr>Granularität des SAP BW Sicherheitskonzept</vt:lpstr>
      <vt:lpstr>Agenda</vt:lpstr>
      <vt:lpstr>SAP BusinessObjects Produkt Portfolio</vt:lpstr>
      <vt:lpstr>Zielgruppe und Positionierung BW und BO</vt:lpstr>
      <vt:lpstr>BW und BO verschmelzen zu BI</vt:lpstr>
      <vt:lpstr>Agenda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2012-05-23T19:30:40Z</dcterms:created>
  <dcterms:modified xsi:type="dcterms:W3CDTF">2012-05-23T21:02:19Z</dcterms:modified>
</cp:coreProperties>
</file>