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2"/>
    <p:sldId id="319" r:id="rId3"/>
  </p:sldIdLst>
  <p:sldSz cx="10801350" cy="6858000"/>
  <p:notesSz cx="69469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43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33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42" autoAdjust="0"/>
    <p:restoredTop sz="94600"/>
  </p:normalViewPr>
  <p:slideViewPr>
    <p:cSldViewPr>
      <p:cViewPr varScale="1">
        <p:scale>
          <a:sx n="79" d="100"/>
          <a:sy n="79" d="100"/>
        </p:scale>
        <p:origin x="462" y="78"/>
      </p:cViewPr>
      <p:guideLst>
        <p:guide orient="horz" pos="2160"/>
        <p:guide pos="343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t" anchorCtr="0" compatLnSpc="1"/>
          <a:lstStyle>
            <a:lvl1pPr defTabSz="925195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35413" y="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t" anchorCtr="0" compatLnSpc="1"/>
          <a:lstStyle>
            <a:lvl1pPr algn="r" defTabSz="925195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b" anchorCtr="0" compatLnSpc="1"/>
          <a:lstStyle>
            <a:lvl1pPr defTabSz="925195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35413" y="8818563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b" anchorCtr="0" compatLnSpc="1"/>
          <a:lstStyle>
            <a:lvl1pPr algn="r" defTabSz="925195">
              <a:defRPr sz="1200">
                <a:latin typeface="Arial" panose="020B0604020202020204" pitchFamily="34" charset="0"/>
              </a:defRPr>
            </a:lvl1pPr>
          </a:lstStyle>
          <a:p>
            <a:fld id="{2EA5F90A-0172-41FF-BBCC-C9B7ADE3E48F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44404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8025" y="685800"/>
            <a:ext cx="5518150" cy="3505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40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9600"/>
            <a:ext cx="51054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920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440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8392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C46A3093-4992-4F72-AE72-E797F52F97CF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85971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36" name="Picture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080135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31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1350169" y="3733800"/>
            <a:ext cx="8461058" cy="1600200"/>
          </a:xfrm>
        </p:spPr>
        <p:txBody>
          <a:bodyPr anchor="ctr"/>
          <a:lstStyle>
            <a:lvl1pPr>
              <a:defRPr sz="40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5132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50169" y="2743200"/>
            <a:ext cx="8461058" cy="838200"/>
          </a:xfrm>
        </p:spPr>
        <p:txBody>
          <a:bodyPr anchor="b"/>
          <a:lstStyle>
            <a:lvl1pPr marL="0" indent="0">
              <a:buFontTx/>
              <a:buNone/>
              <a:defRPr sz="20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5133" name="Rectangle 13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134" name="Rectangle 14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135" name="Rectangle 15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C1586F6B-EA56-4806-B102-7839A7D3E1BB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F6E96B-A924-4501-81BC-0522AE5317CF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93437" y="533402"/>
            <a:ext cx="2047755" cy="5597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350169" y="533402"/>
            <a:ext cx="5963245" cy="5597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D62222-2BC0-4733-AF80-1E3FE0786C92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50169" y="533400"/>
            <a:ext cx="8191024" cy="1219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 hasCustomPrompt="1"/>
          </p:nvPr>
        </p:nvSpPr>
        <p:spPr>
          <a:xfrm>
            <a:off x="1350169" y="1752602"/>
            <a:ext cx="8191024" cy="4378325"/>
          </a:xfrm>
        </p:spPr>
        <p:txBody>
          <a:bodyPr/>
          <a:lstStyle/>
          <a:p>
            <a:r>
              <a:rPr lang="zh-CN" altLang="en-US" smtClean="0"/>
              <a:t>单击图标添加表格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60045" y="6534150"/>
            <a:ext cx="2520315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60383" y="6530975"/>
            <a:ext cx="4770596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11001" y="6530975"/>
            <a:ext cx="2430304" cy="304800"/>
          </a:xfrm>
        </p:spPr>
        <p:txBody>
          <a:bodyPr/>
          <a:lstStyle>
            <a:lvl1pPr>
              <a:defRPr/>
            </a:lvl1pPr>
          </a:lstStyle>
          <a:p>
            <a:fld id="{12193B73-6871-4152-8F2E-A2A5431A982F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50169" y="533400"/>
            <a:ext cx="8191024" cy="1219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表占位符 2"/>
          <p:cNvSpPr>
            <a:spLocks noGrp="1"/>
          </p:cNvSpPr>
          <p:nvPr>
            <p:ph type="chart" idx="1" hasCustomPrompt="1"/>
          </p:nvPr>
        </p:nvSpPr>
        <p:spPr>
          <a:xfrm>
            <a:off x="1350169" y="1752602"/>
            <a:ext cx="8191024" cy="4378325"/>
          </a:xfrm>
        </p:spPr>
        <p:txBody>
          <a:bodyPr/>
          <a:lstStyle/>
          <a:p>
            <a:r>
              <a:rPr lang="zh-CN" altLang="en-US" smtClean="0"/>
              <a:t>单击图标添加图表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60045" y="6534150"/>
            <a:ext cx="2520315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60383" y="6530975"/>
            <a:ext cx="4770596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11001" y="6530975"/>
            <a:ext cx="2430304" cy="304800"/>
          </a:xfrm>
        </p:spPr>
        <p:txBody>
          <a:bodyPr/>
          <a:lstStyle>
            <a:lvl1pPr>
              <a:defRPr/>
            </a:lvl1pPr>
          </a:lstStyle>
          <a:p>
            <a:fld id="{D15C5190-14FA-4906-BB53-E6CD12F8A070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B2A18A-E68B-43FA-9428-B559E3CE187A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3233" y="4406902"/>
            <a:ext cx="9181147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53233" y="2906713"/>
            <a:ext cx="9181147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1D262D-B020-47D1-8157-A76D9B3A1B1D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350169" y="1752602"/>
            <a:ext cx="4005501" cy="4378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535691" y="1752602"/>
            <a:ext cx="4005501" cy="4378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62B24E-CA30-4AC9-87AF-379FD18E0721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0068" y="274638"/>
            <a:ext cx="9721216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40068" y="1535113"/>
            <a:ext cx="477247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40068" y="2174875"/>
            <a:ext cx="477247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486937" y="1535113"/>
            <a:ext cx="477434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486937" y="2174875"/>
            <a:ext cx="477434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228E93-4DFE-4663-AFC4-88D66335FAA3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7B8347-C5AC-4D45-AFAA-171BA0D17332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697175-C5B7-4E5F-A93E-33296BB96CD5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0068" y="273050"/>
            <a:ext cx="3553570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23029" y="273052"/>
            <a:ext cx="6038254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40068" y="1435102"/>
            <a:ext cx="355357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A14E6F-170E-4810-8AFF-7FB3F884CA1A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17141" y="4800600"/>
            <a:ext cx="648081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117141" y="612775"/>
            <a:ext cx="648081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117141" y="5367338"/>
            <a:ext cx="648081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C49D5A-B07F-4DD8-9004-A7B201BC9443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9" name="Picture 13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080135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03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1350169" y="533400"/>
            <a:ext cx="8191024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50169" y="1752602"/>
            <a:ext cx="8191024" cy="437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110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0045" y="6534150"/>
            <a:ext cx="252031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000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4111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60383" y="6530975"/>
            <a:ext cx="4770596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000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4112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11001" y="6530975"/>
            <a:ext cx="2430304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>
                <a:latin typeface="+mn-lt"/>
              </a:defRPr>
            </a:lvl1pPr>
          </a:lstStyle>
          <a:p>
            <a:fld id="{FB144387-7C71-4542-8654-97B9F9307EBA}" type="slidenum">
              <a:rPr lang="zh-CN" altLang="en-US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Font typeface="Palatino Linotype" panose="02040502050505030304" pitchFamily="18" charset="0"/>
        <a:buChar char="−"/>
        <a:defRPr sz="22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Font typeface="Palatino Linotype" panose="02040502050505030304" pitchFamily="18" charset="0"/>
        <a:buChar char="−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>
                <a:latin typeface="宋体" panose="02010600030101010101" pitchFamily="2" charset="-122"/>
              </a:rPr>
              <a:t>16.1 (</a:t>
            </a:r>
            <a:r>
              <a:rPr lang="zh-CN" altLang="en-US">
                <a:latin typeface="宋体" panose="02010600030101010101" pitchFamily="2" charset="-122"/>
              </a:rPr>
              <a:t>实例</a:t>
            </a:r>
            <a:r>
              <a:rPr lang="en-US" altLang="zh-CN">
                <a:latin typeface="宋体" panose="02010600030101010101" pitchFamily="2" charset="-122"/>
              </a:rPr>
              <a:t>)</a:t>
            </a:r>
            <a:r>
              <a:rPr lang="zh-CN" altLang="en-US">
                <a:latin typeface="宋体" panose="02010600030101010101" pitchFamily="2" charset="-122"/>
              </a:rPr>
              <a:t>学生管理</a:t>
            </a:r>
            <a:endParaRPr lang="zh-CN" altLang="en-US" smtClean="0">
              <a:latin typeface="宋体" panose="02010600030101010101" pitchFamily="2" charset="-122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20155" y="2348880"/>
            <a:ext cx="8424936" cy="1152128"/>
          </a:xfrm>
        </p:spPr>
        <p:txBody>
          <a:bodyPr/>
          <a:lstStyle/>
          <a:p>
            <a:r>
              <a:rPr lang="en-US" altLang="zh-CN" sz="3200" smtClean="0">
                <a:solidFill>
                  <a:schemeClr val="accent6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 C#</a:t>
            </a:r>
            <a:r>
              <a:rPr lang="zh-CN" altLang="en-US" sz="3200" smtClean="0">
                <a:solidFill>
                  <a:schemeClr val="accent6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系列 </a:t>
            </a:r>
            <a:r>
              <a:rPr lang="en-US" altLang="zh-CN" sz="3200" b="1" smtClean="0">
                <a:solidFill>
                  <a:srgbClr val="99003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WinForm</a:t>
            </a:r>
            <a:r>
              <a:rPr lang="zh-CN" altLang="en-US" sz="3200" b="1" smtClean="0">
                <a:solidFill>
                  <a:srgbClr val="99003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入门篇  </a:t>
            </a:r>
            <a:r>
              <a:rPr lang="en-US" altLang="zh-CN" sz="3200" b="1" smtClean="0"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3200" b="1" smtClean="0">
                <a:latin typeface="幼圆" panose="02010509060101010101" pitchFamily="49" charset="-122"/>
                <a:ea typeface="幼圆" panose="02010509060101010101" pitchFamily="49" charset="-122"/>
              </a:rPr>
              <a:t>邵发</a:t>
            </a:r>
            <a:endParaRPr lang="zh-CN" altLang="en-US" sz="3200" b="1" i="1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1350169" y="548680"/>
            <a:ext cx="8191024" cy="807368"/>
          </a:xfrm>
        </p:spPr>
        <p:txBody>
          <a:bodyPr/>
          <a:lstStyle/>
          <a:p>
            <a:r>
              <a:rPr lang="en-US" altLang="zh-CN">
                <a:solidFill>
                  <a:srgbClr val="002060"/>
                </a:solidFill>
              </a:rPr>
              <a:t>(</a:t>
            </a:r>
            <a:r>
              <a:rPr lang="zh-CN" altLang="en-US">
                <a:solidFill>
                  <a:srgbClr val="002060"/>
                </a:solidFill>
              </a:rPr>
              <a:t>实例</a:t>
            </a:r>
            <a:r>
              <a:rPr lang="en-US" altLang="zh-CN">
                <a:solidFill>
                  <a:srgbClr val="002060"/>
                </a:solidFill>
              </a:rPr>
              <a:t>)</a:t>
            </a:r>
            <a:r>
              <a:rPr lang="zh-CN" altLang="en-US">
                <a:solidFill>
                  <a:srgbClr val="002060"/>
                </a:solidFill>
              </a:rPr>
              <a:t>学生管理</a:t>
            </a:r>
            <a:endParaRPr lang="en-US" altLang="zh-CN">
              <a:solidFill>
                <a:srgbClr val="002060"/>
              </a:solidFill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sz="2600" smtClean="0"/>
              <a:t>实例：实现一个学生信息管理的小程序</a:t>
            </a:r>
            <a:endParaRPr lang="en-US" altLang="zh-CN" sz="2600" smtClean="0"/>
          </a:p>
          <a:p>
            <a:pPr>
              <a:lnSpc>
                <a:spcPct val="120000"/>
              </a:lnSpc>
              <a:buFontTx/>
              <a:buChar char="-"/>
            </a:pPr>
            <a:r>
              <a:rPr lang="zh-CN" altLang="en-US" sz="2600" smtClean="0"/>
              <a:t>用表格显示学生记录</a:t>
            </a:r>
            <a:endParaRPr lang="en-US" altLang="zh-CN" sz="2600" smtClean="0"/>
          </a:p>
          <a:p>
            <a:pPr>
              <a:lnSpc>
                <a:spcPct val="120000"/>
              </a:lnSpc>
              <a:buFontTx/>
              <a:buChar char="-"/>
            </a:pPr>
            <a:r>
              <a:rPr lang="zh-CN" altLang="en-US" sz="2600" smtClean="0"/>
              <a:t>可以添加记录</a:t>
            </a:r>
            <a:endParaRPr lang="en-US" altLang="zh-CN" sz="2600" smtClean="0"/>
          </a:p>
          <a:p>
            <a:pPr>
              <a:lnSpc>
                <a:spcPct val="120000"/>
              </a:lnSpc>
              <a:buFontTx/>
              <a:buChar char="-"/>
            </a:pPr>
            <a:r>
              <a:rPr lang="zh-CN" altLang="en-US" sz="2600" smtClean="0"/>
              <a:t>可以编辑记录</a:t>
            </a:r>
            <a:endParaRPr lang="en-US" altLang="zh-CN" sz="2600" smtClean="0"/>
          </a:p>
          <a:p>
            <a:pPr>
              <a:lnSpc>
                <a:spcPct val="120000"/>
              </a:lnSpc>
              <a:buFontTx/>
              <a:buChar char="-"/>
            </a:pPr>
            <a:r>
              <a:rPr lang="zh-CN" altLang="en-US" sz="2600" smtClean="0"/>
              <a:t>可以删除记录</a:t>
            </a:r>
            <a:endParaRPr lang="en-US" altLang="zh-CN" sz="2600" smtClean="0"/>
          </a:p>
          <a:p>
            <a:pPr>
              <a:lnSpc>
                <a:spcPct val="120000"/>
              </a:lnSpc>
              <a:buFontTx/>
              <a:buChar char="-"/>
            </a:pPr>
            <a:r>
              <a:rPr lang="zh-CN" altLang="en-US" sz="2600" smtClean="0"/>
              <a:t>数据保存到</a:t>
            </a:r>
            <a:r>
              <a:rPr lang="en-US" altLang="zh-CN" sz="2600" smtClean="0"/>
              <a:t>JSON</a:t>
            </a:r>
            <a:r>
              <a:rPr lang="zh-CN" altLang="en-US" sz="2600" smtClean="0"/>
              <a:t>文件中</a:t>
            </a:r>
            <a:endParaRPr lang="en-US" altLang="zh-CN" sz="2600" smtClean="0"/>
          </a:p>
          <a:p>
            <a:pPr marL="0" indent="0">
              <a:lnSpc>
                <a:spcPct val="120000"/>
              </a:lnSpc>
              <a:buNone/>
            </a:pP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endParaRPr lang="en-US" altLang="zh-CN" sz="2600"/>
          </a:p>
        </p:txBody>
      </p:sp>
    </p:spTree>
    <p:extLst>
      <p:ext uri="{BB962C8B-B14F-4D97-AF65-F5344CB8AC3E}">
        <p14:creationId xmlns:p14="http://schemas.microsoft.com/office/powerpoint/2010/main" val="3518532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季度收入演示文稿">
  <a:themeElements>
    <a:clrScheme name="MS_FYQtrlyPs_TP01019776 12">
      <a:dk1>
        <a:srgbClr val="000000"/>
      </a:dk1>
      <a:lt1>
        <a:srgbClr val="FFFFFF"/>
      </a:lt1>
      <a:dk2>
        <a:srgbClr val="CC0000"/>
      </a:dk2>
      <a:lt2>
        <a:srgbClr val="255D71"/>
      </a:lt2>
      <a:accent1>
        <a:srgbClr val="CCCCCC"/>
      </a:accent1>
      <a:accent2>
        <a:srgbClr val="5EC0D4"/>
      </a:accent2>
      <a:accent3>
        <a:srgbClr val="FFFFFF"/>
      </a:accent3>
      <a:accent4>
        <a:srgbClr val="000000"/>
      </a:accent4>
      <a:accent5>
        <a:srgbClr val="E2E2E2"/>
      </a:accent5>
      <a:accent6>
        <a:srgbClr val="54AEC0"/>
      </a:accent6>
      <a:hlink>
        <a:srgbClr val="666699"/>
      </a:hlink>
      <a:folHlink>
        <a:srgbClr val="AEDDE8"/>
      </a:folHlink>
    </a:clrScheme>
    <a:fontScheme name="MS_FYQtrlyPs_TP01019776">
      <a:majorFont>
        <a:latin typeface="Palatino Linotype"/>
        <a:ea typeface="宋体"/>
        <a:cs typeface=""/>
      </a:majorFont>
      <a:minorFont>
        <a:latin typeface="Palatino Linotype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70C0"/>
        </a:solidFill>
        <a:ln>
          <a:solidFill>
            <a:schemeClr val="bg1">
              <a:lumMod val="95000"/>
            </a:schemeClr>
          </a:solidFill>
        </a:ln>
      </a:spPr>
      <a:bodyPr rtlCol="0" anchor="ctr"/>
      <a:lstStyle>
        <a:defPPr algn="ctr">
          <a:defRPr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0070C0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S_FYQtrlyPs_TP01019776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FYQtrlyPs_TP01019776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FYQtrlyPs_TP01019776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FYQtrlyPs_TP01019776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FYQtrlyPs_TP01019776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11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5EC0D4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54AEC0"/>
        </a:accent6>
        <a:hlink>
          <a:srgbClr val="666699"/>
        </a:hlink>
        <a:folHlink>
          <a:srgbClr val="AEDDE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12">
        <a:dk1>
          <a:srgbClr val="000000"/>
        </a:dk1>
        <a:lt1>
          <a:srgbClr val="FFFFFF"/>
        </a:lt1>
        <a:dk2>
          <a:srgbClr val="CC0000"/>
        </a:dk2>
        <a:lt2>
          <a:srgbClr val="255D71"/>
        </a:lt2>
        <a:accent1>
          <a:srgbClr val="CCCCCC"/>
        </a:accent1>
        <a:accent2>
          <a:srgbClr val="5EC0D4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54AEC0"/>
        </a:accent6>
        <a:hlink>
          <a:srgbClr val="666699"/>
        </a:hlink>
        <a:folHlink>
          <a:srgbClr val="AEDDE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季度收入演示文稿</Template>
  <TotalTime>868</TotalTime>
  <Words>49</Words>
  <Application>Microsoft Office PowerPoint</Application>
  <PresentationFormat>自定义</PresentationFormat>
  <Paragraphs>9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宋体</vt:lpstr>
      <vt:lpstr>幼圆</vt:lpstr>
      <vt:lpstr>Arial</vt:lpstr>
      <vt:lpstr>Century Gothic</vt:lpstr>
      <vt:lpstr>Palatino Linotype</vt:lpstr>
      <vt:lpstr>季度收入演示文稿</vt:lpstr>
      <vt:lpstr>16.1 (实例)学生管理</vt:lpstr>
      <vt:lpstr>(实例)学生管理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工程技术 – 视频播放器</dc:title>
  <dc:creator>shaofa</dc:creator>
  <cp:lastModifiedBy>shaofa</cp:lastModifiedBy>
  <cp:revision>1646</cp:revision>
  <dcterms:created xsi:type="dcterms:W3CDTF">2016-05-27T23:04:00Z</dcterms:created>
  <dcterms:modified xsi:type="dcterms:W3CDTF">2020-02-23T06:35:04Z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TC010197762052</vt:lpwstr>
  </property>
  <property fmtid="{D5CDD505-2E9C-101B-9397-08002B2CF9AE}" pid="3" name="KSOProductBuildVer">
    <vt:lpwstr>2052-10.1.0.7469</vt:lpwstr>
  </property>
</Properties>
</file>