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5"/>
  </p:notesMasterIdLst>
  <p:sldIdLst>
    <p:sldId id="256" r:id="rId2"/>
    <p:sldId id="318" r:id="rId3"/>
    <p:sldId id="315" r:id="rId4"/>
    <p:sldId id="316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378" r:id="rId65"/>
    <p:sldId id="379" r:id="rId66"/>
    <p:sldId id="380" r:id="rId67"/>
    <p:sldId id="381" r:id="rId68"/>
    <p:sldId id="382" r:id="rId69"/>
    <p:sldId id="383" r:id="rId70"/>
    <p:sldId id="384" r:id="rId71"/>
    <p:sldId id="385" r:id="rId72"/>
    <p:sldId id="386" r:id="rId73"/>
    <p:sldId id="387" r:id="rId74"/>
    <p:sldId id="388" r:id="rId75"/>
    <p:sldId id="389" r:id="rId76"/>
    <p:sldId id="390" r:id="rId77"/>
    <p:sldId id="391" r:id="rId78"/>
    <p:sldId id="392" r:id="rId79"/>
    <p:sldId id="393" r:id="rId80"/>
    <p:sldId id="394" r:id="rId81"/>
    <p:sldId id="395" r:id="rId82"/>
    <p:sldId id="396" r:id="rId83"/>
    <p:sldId id="397" r:id="rId84"/>
    <p:sldId id="398" r:id="rId85"/>
    <p:sldId id="399" r:id="rId86"/>
    <p:sldId id="400" r:id="rId87"/>
    <p:sldId id="401" r:id="rId88"/>
    <p:sldId id="402" r:id="rId89"/>
    <p:sldId id="403" r:id="rId90"/>
    <p:sldId id="404" r:id="rId91"/>
    <p:sldId id="405" r:id="rId92"/>
    <p:sldId id="406" r:id="rId93"/>
    <p:sldId id="407" r:id="rId94"/>
    <p:sldId id="408" r:id="rId95"/>
    <p:sldId id="409" r:id="rId96"/>
    <p:sldId id="410" r:id="rId97"/>
    <p:sldId id="411" r:id="rId98"/>
    <p:sldId id="412" r:id="rId99"/>
    <p:sldId id="413" r:id="rId100"/>
    <p:sldId id="414" r:id="rId101"/>
    <p:sldId id="415" r:id="rId102"/>
    <p:sldId id="416" r:id="rId103"/>
    <p:sldId id="417" r:id="rId104"/>
    <p:sldId id="418" r:id="rId105"/>
    <p:sldId id="419" r:id="rId106"/>
    <p:sldId id="420" r:id="rId107"/>
    <p:sldId id="421" r:id="rId108"/>
    <p:sldId id="422" r:id="rId109"/>
    <p:sldId id="423" r:id="rId110"/>
    <p:sldId id="424" r:id="rId111"/>
    <p:sldId id="425" r:id="rId112"/>
    <p:sldId id="426" r:id="rId113"/>
    <p:sldId id="427" r:id="rId114"/>
    <p:sldId id="428" r:id="rId115"/>
    <p:sldId id="429" r:id="rId116"/>
    <p:sldId id="430" r:id="rId117"/>
    <p:sldId id="431" r:id="rId118"/>
    <p:sldId id="432" r:id="rId119"/>
    <p:sldId id="433" r:id="rId120"/>
    <p:sldId id="434" r:id="rId121"/>
    <p:sldId id="435" r:id="rId122"/>
    <p:sldId id="436" r:id="rId123"/>
    <p:sldId id="437" r:id="rId124"/>
    <p:sldId id="438" r:id="rId125"/>
    <p:sldId id="439" r:id="rId126"/>
    <p:sldId id="440" r:id="rId127"/>
    <p:sldId id="441" r:id="rId128"/>
    <p:sldId id="442" r:id="rId129"/>
    <p:sldId id="443" r:id="rId130"/>
    <p:sldId id="444" r:id="rId131"/>
    <p:sldId id="445" r:id="rId132"/>
    <p:sldId id="446" r:id="rId133"/>
    <p:sldId id="447" r:id="rId134"/>
    <p:sldId id="448" r:id="rId135"/>
    <p:sldId id="449" r:id="rId136"/>
    <p:sldId id="450" r:id="rId137"/>
    <p:sldId id="451" r:id="rId138"/>
    <p:sldId id="452" r:id="rId139"/>
    <p:sldId id="453" r:id="rId140"/>
    <p:sldId id="454" r:id="rId141"/>
    <p:sldId id="455" r:id="rId142"/>
    <p:sldId id="456" r:id="rId143"/>
    <p:sldId id="457" r:id="rId144"/>
    <p:sldId id="458" r:id="rId145"/>
    <p:sldId id="459" r:id="rId146"/>
    <p:sldId id="460" r:id="rId147"/>
    <p:sldId id="461" r:id="rId148"/>
    <p:sldId id="462" r:id="rId149"/>
    <p:sldId id="463" r:id="rId150"/>
    <p:sldId id="464" r:id="rId151"/>
    <p:sldId id="465" r:id="rId152"/>
    <p:sldId id="466" r:id="rId153"/>
    <p:sldId id="467" r:id="rId154"/>
    <p:sldId id="468" r:id="rId155"/>
    <p:sldId id="469" r:id="rId156"/>
    <p:sldId id="470" r:id="rId157"/>
    <p:sldId id="471" r:id="rId158"/>
    <p:sldId id="472" r:id="rId159"/>
    <p:sldId id="473" r:id="rId160"/>
    <p:sldId id="474" r:id="rId161"/>
    <p:sldId id="475" r:id="rId162"/>
    <p:sldId id="476" r:id="rId163"/>
    <p:sldId id="477" r:id="rId164"/>
    <p:sldId id="478" r:id="rId165"/>
    <p:sldId id="479" r:id="rId166"/>
    <p:sldId id="480" r:id="rId167"/>
    <p:sldId id="481" r:id="rId168"/>
    <p:sldId id="482" r:id="rId169"/>
    <p:sldId id="483" r:id="rId170"/>
    <p:sldId id="484" r:id="rId171"/>
    <p:sldId id="485" r:id="rId172"/>
    <p:sldId id="486" r:id="rId173"/>
    <p:sldId id="487" r:id="rId174"/>
    <p:sldId id="488" r:id="rId175"/>
    <p:sldId id="489" r:id="rId176"/>
    <p:sldId id="490" r:id="rId177"/>
    <p:sldId id="491" r:id="rId178"/>
    <p:sldId id="492" r:id="rId179"/>
    <p:sldId id="493" r:id="rId180"/>
    <p:sldId id="494" r:id="rId181"/>
    <p:sldId id="495" r:id="rId182"/>
    <p:sldId id="496" r:id="rId183"/>
    <p:sldId id="497" r:id="rId184"/>
    <p:sldId id="498" r:id="rId185"/>
    <p:sldId id="499" r:id="rId186"/>
    <p:sldId id="500" r:id="rId187"/>
    <p:sldId id="501" r:id="rId188"/>
    <p:sldId id="502" r:id="rId189"/>
    <p:sldId id="503" r:id="rId190"/>
    <p:sldId id="504" r:id="rId191"/>
    <p:sldId id="505" r:id="rId192"/>
    <p:sldId id="506" r:id="rId193"/>
    <p:sldId id="507" r:id="rId194"/>
    <p:sldId id="508" r:id="rId195"/>
    <p:sldId id="509" r:id="rId196"/>
    <p:sldId id="510" r:id="rId197"/>
    <p:sldId id="511" r:id="rId198"/>
    <p:sldId id="512" r:id="rId199"/>
    <p:sldId id="513" r:id="rId200"/>
    <p:sldId id="514" r:id="rId201"/>
    <p:sldId id="515" r:id="rId202"/>
    <p:sldId id="516" r:id="rId203"/>
    <p:sldId id="517" r:id="rId204"/>
    <p:sldId id="518" r:id="rId205"/>
    <p:sldId id="519" r:id="rId206"/>
    <p:sldId id="520" r:id="rId207"/>
    <p:sldId id="521" r:id="rId208"/>
    <p:sldId id="522" r:id="rId209"/>
    <p:sldId id="523" r:id="rId210"/>
    <p:sldId id="524" r:id="rId211"/>
    <p:sldId id="525" r:id="rId212"/>
    <p:sldId id="526" r:id="rId213"/>
    <p:sldId id="527" r:id="rId214"/>
    <p:sldId id="528" r:id="rId215"/>
    <p:sldId id="529" r:id="rId216"/>
    <p:sldId id="530" r:id="rId217"/>
    <p:sldId id="531" r:id="rId218"/>
    <p:sldId id="532" r:id="rId219"/>
    <p:sldId id="533" r:id="rId220"/>
    <p:sldId id="534" r:id="rId221"/>
    <p:sldId id="535" r:id="rId222"/>
    <p:sldId id="536" r:id="rId223"/>
    <p:sldId id="537" r:id="rId224"/>
    <p:sldId id="538" r:id="rId225"/>
    <p:sldId id="539" r:id="rId226"/>
    <p:sldId id="540" r:id="rId227"/>
    <p:sldId id="541" r:id="rId228"/>
    <p:sldId id="542" r:id="rId229"/>
    <p:sldId id="543" r:id="rId230"/>
    <p:sldId id="544" r:id="rId231"/>
    <p:sldId id="545" r:id="rId232"/>
    <p:sldId id="546" r:id="rId233"/>
    <p:sldId id="547" r:id="rId234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theme" Target="theme/theme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3B946-179F-435A-90A0-D5AF899F691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0132E-753F-4055-B854-018596014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0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129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106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1650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1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0520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1146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1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7246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082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7795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2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644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1613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1868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85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229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6971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1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5301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484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6153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5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2916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3063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236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831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698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8566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668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5397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6689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11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23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376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9521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0708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58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1635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582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6417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57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5795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5226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0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185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7668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6642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590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9628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8573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718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3638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9427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3130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61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426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452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326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2398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061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3682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0749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0965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4706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7460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61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6360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1766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8509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8904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039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1698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460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4729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1963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009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61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763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1676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5130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3639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2182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5591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7211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8913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482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9049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27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0232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1876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5044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0635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3671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6499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95137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570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7469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9409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1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481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3388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91619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0415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0269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23543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1627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72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34876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9783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199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5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54524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37878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65728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6205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6484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7059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7778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06122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6765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81434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9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83293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4233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2061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58184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207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36953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16361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09024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1320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7389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53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52509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49812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3193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74373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09334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87363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7589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0114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68411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61851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01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6264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99312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9072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461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78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59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26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1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66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3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664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54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49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03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78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87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52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01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744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69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1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464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24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59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80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68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1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163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35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15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4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2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42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908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049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3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584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870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179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365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237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5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19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480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244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688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118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326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895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998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899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063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9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619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320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38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153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681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2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976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420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711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2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199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492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44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93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274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355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8152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154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32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656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8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811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903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455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160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2281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9085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252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5308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431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370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0132E-753F-4055-B854-018596014072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6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6F732-42BE-43C3-855F-E4609DE97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09B3E-7A69-4143-8FEC-131B3F796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D6DEC-FA0E-4374-9290-BC5892B5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AA515-5E99-479F-B3DE-187D792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D8745-982F-4A8F-8072-24B512AC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C988-6768-4774-A9FA-630109D6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8C2CB-FBC3-45B7-AA60-62C2769B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D075F-B0F8-4A5B-9980-6F1F9C95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213D0-6B2A-4CA4-AC7D-A3001C54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5E3D2-B185-4F5E-BBFC-3059F035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73129D-F51C-4540-83CB-EC03087BF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95CED-2A58-48B5-A2E4-70A77B134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F8487-A72B-4104-8045-54EAE495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71025-6152-4E4F-9103-FA51676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D1E0F-E95B-4141-BC96-C700298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1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C54BA-2874-4E34-9AEC-32D60DC5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54AA8-AB5E-46B6-863F-45589FAE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70DBD-C25D-4BC3-95B4-B1326CD5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59445-5621-4B3D-80A4-048213B2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CB99B-956A-4B01-A4A2-E25517F4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1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5C835-7050-4B01-9F2D-1816D5B8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0F3C8-5938-4A68-8E79-92E3621A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DFB22-BA28-41F2-9067-5FE9DB82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6F1BD-9B26-49BE-9004-493C6E39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33863-4D33-4EB0-A21C-4A00EE49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33934-2467-4C06-97B2-54A2EC40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F1158-DB23-49D4-8E84-161A17F6B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97EC1-7F45-4EA4-BD95-E7C3D40F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4214A-D35B-468E-BEAE-EF8DD20F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C72E4-65F0-4464-89AB-CF2E27B3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3223D-265D-4182-A9A4-14B177A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5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4A39-02C7-4E5B-AB03-2F52FB79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DC572-6D74-4D3D-A21A-5FEFF8CC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A3223-E53F-4690-86DE-84F122D7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79138C-11D9-4197-939B-46D5B6797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63A35F-88EA-4381-A081-55349A089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C59DDC-7915-4D95-A595-0F03EEAF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38B28-3BA1-4853-897E-6F5A845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8B74E6-DA74-4F86-97A8-3481B9C9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3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A80A8-8DD4-4316-A53C-7DDC7192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4E2EB2-349F-4388-8D31-58EB33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DAEF9-FC40-41C8-9045-B9F64FF6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D78D1-8DEA-4553-B0D5-580BE686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7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110C8-95A9-4D85-9CB2-742E4EFA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C7CC96-0899-4E1E-B5D3-F7691EAC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BCD8E-DB0E-49D6-AEA8-1A1F8131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8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EEAA2-932C-40D2-B297-C4692341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C708A-EFBA-46E0-A47D-257EE34F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6D39C-8C28-463F-8282-FF3F1F88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6BC25-BBD2-4482-8648-D48D5F23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5BA81-A2B6-4E17-95D3-9675251E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364CC-5277-42A9-BB9B-BE26697D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1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D4BA-812B-4FE5-952D-7E77FC14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95A62-E679-458E-B678-2E0B117A4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49EBE8-3B04-43AD-91B7-AD07F9B6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60B86-10ED-4DA2-8C98-D65114D8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798F2-2335-4BE7-B439-939D5806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D3316-F0AD-40CC-B355-E3D83743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2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0F275A-DE7E-4FC1-8E5C-6CD22FEE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81BEB-CBD7-4B95-A216-DA521CA2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4724A-63E6-44E9-B87F-577AC959B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2194-665A-4C7C-B4A9-4CFE2C911FB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30B75-72F1-4FDD-AFE5-C81FB67B7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C36B2-05AD-454A-AFFF-4E250BBA5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8209-BE27-4E39-90ED-B2B6D4D2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7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ont.cn/" TargetMode="External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1.1 </a:t>
            </a:r>
            <a:r>
              <a:rPr lang="zh-CN" altLang="en-US">
                <a:latin typeface="宋体" panose="02010600030101010101" pitchFamily="2" charset="-122"/>
              </a:rPr>
              <a:t>关于本篇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51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2.2 </a:t>
            </a:r>
            <a:r>
              <a:rPr lang="zh-CN" altLang="en-US">
                <a:latin typeface="宋体" panose="02010600030101010101" pitchFamily="2" charset="-122"/>
              </a:rPr>
              <a:t>项目结构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4695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学生信息编辑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3 </a:t>
            </a:r>
            <a:r>
              <a:rPr lang="zh-CN" altLang="en-US" sz="2600">
                <a:solidFill>
                  <a:srgbClr val="002060"/>
                </a:solidFill>
              </a:rPr>
              <a:t>加载功能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当程序启动时，自动读取</a:t>
            </a:r>
            <a:r>
              <a:rPr lang="zh-CN" altLang="en-US" sz="2600">
                <a:solidFill>
                  <a:srgbClr val="0070C0"/>
                </a:solidFill>
              </a:rPr>
              <a:t> </a:t>
            </a:r>
            <a:r>
              <a:rPr lang="en-US" altLang="zh-CN" sz="2600">
                <a:solidFill>
                  <a:srgbClr val="0070C0"/>
                </a:solidFill>
              </a:rPr>
              <a:t>student.txt</a:t>
            </a:r>
            <a:r>
              <a:rPr lang="zh-CN" altLang="en-US" sz="2600"/>
              <a:t>中的数据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在构造方法中加载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读取文件，转成</a:t>
            </a:r>
            <a:r>
              <a:rPr lang="en-US" altLang="zh-CN"/>
              <a:t>JSON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将数据显示到界面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FF0000"/>
                </a:solidFill>
              </a:rPr>
              <a:t>作为练习，请课下自己完成</a:t>
            </a:r>
            <a:r>
              <a:rPr lang="zh-CN" altLang="en-US" sz="2600"/>
              <a:t>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0078807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8.1 </a:t>
            </a:r>
            <a:r>
              <a:rPr lang="zh-CN" altLang="en-US">
                <a:latin typeface="宋体" panose="02010600030101010101" pitchFamily="2" charset="-122"/>
              </a:rPr>
              <a:t>图片框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0260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图片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Image</a:t>
            </a:r>
            <a:r>
              <a:rPr lang="en-US" altLang="zh-CN" sz="2600"/>
              <a:t> : </a:t>
            </a:r>
            <a:r>
              <a:rPr lang="zh-CN" altLang="en-US" sz="2600"/>
              <a:t>抽象类，图像的统称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Bitmap</a:t>
            </a:r>
            <a:r>
              <a:rPr lang="en-US" altLang="zh-CN" sz="2600"/>
              <a:t>: </a:t>
            </a:r>
            <a:r>
              <a:rPr lang="zh-CN" altLang="en-US" sz="2600"/>
              <a:t>具体类，位图，像素图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Wingdings" panose="05000000000000000000" pitchFamily="2" charset="2"/>
              </a:rPr>
              <a:t>示例：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 Bitmap img = new Bitmap("c:\\example\\123.jpg");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 int w = img.Width;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 int h = img.Height;</a:t>
            </a: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8167334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图片框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PictureBox</a:t>
            </a:r>
            <a:r>
              <a:rPr lang="en-US" altLang="zh-CN" sz="2600"/>
              <a:t> </a:t>
            </a:r>
            <a:r>
              <a:rPr lang="zh-CN" altLang="en-US" sz="2600"/>
              <a:t>图片框控件：用于显示一个图片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/>
              <a:t>设置缩放模式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picbox.SizeMode = PictureBoxSizeMode.Zoom;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显示图片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picbox.Image = img;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或者加载图片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picbox.Load("c:\\example\\123.jpg");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8946937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图片文件的路径，用</a:t>
            </a:r>
            <a:r>
              <a:rPr lang="en-US" altLang="zh-CN"/>
              <a:t>windows</a:t>
            </a:r>
            <a:r>
              <a:rPr lang="zh-CN" altLang="en-US"/>
              <a:t>路径 </a:t>
            </a:r>
            <a:r>
              <a:rPr lang="en-US" altLang="zh-CN"/>
              <a:t>( </a:t>
            </a:r>
            <a:r>
              <a:rPr lang="zh-CN" altLang="en-US"/>
              <a:t>反斜杠 </a:t>
            </a:r>
            <a:r>
              <a:rPr lang="en-US" altLang="zh-CN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"c:\\example\\123.jpg"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"c:/example/123.jpg"  </a:t>
            </a:r>
            <a:r>
              <a:rPr lang="zh-CN" altLang="en-US">
                <a:solidFill>
                  <a:srgbClr val="FF0000"/>
                </a:solidFill>
              </a:rPr>
              <a:t>不支持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759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8.2 </a:t>
            </a:r>
            <a:r>
              <a:rPr lang="zh-CN" altLang="en-US">
                <a:latin typeface="宋体" panose="02010600030101010101" pitchFamily="2" charset="-122"/>
              </a:rPr>
              <a:t>图片资源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4843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图片的来源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Bitmap</a:t>
            </a:r>
            <a:r>
              <a:rPr lang="en-US" altLang="zh-CN" sz="2600"/>
              <a:t>: </a:t>
            </a:r>
            <a:r>
              <a:rPr lang="zh-CN" altLang="en-US" sz="2600"/>
              <a:t>具体类，位图，像素图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2600">
                <a:sym typeface="Wingdings" panose="05000000000000000000" pitchFamily="2" charset="2"/>
              </a:rPr>
              <a:t>图片的来源：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- </a:t>
            </a:r>
            <a:r>
              <a:rPr lang="zh-CN" altLang="en-US" sz="2600">
                <a:sym typeface="Wingdings" panose="05000000000000000000" pitchFamily="2" charset="2"/>
              </a:rPr>
              <a:t>本地文件，如 </a:t>
            </a: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"C:\\example\\123.jpg"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- </a:t>
            </a:r>
            <a:r>
              <a:rPr lang="zh-CN" altLang="en-US" sz="2600">
                <a:sym typeface="Wingdings" panose="05000000000000000000" pitchFamily="2" charset="2"/>
              </a:rPr>
              <a:t>资源文件，本节课介绍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- </a:t>
            </a:r>
            <a:r>
              <a:rPr lang="zh-CN" altLang="en-US" sz="2600">
                <a:sym typeface="Wingdings" panose="05000000000000000000" pitchFamily="2" charset="2"/>
              </a:rPr>
              <a:t>网络文件，如 </a:t>
            </a: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http://afanihao.cn/img/java1.jpg</a:t>
            </a:r>
            <a:endParaRPr lang="en-US" altLang="zh-CN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9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资源文件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Wingdings" panose="05000000000000000000" pitchFamily="2" charset="2"/>
              </a:rPr>
              <a:t>资源文件：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Properties \ Resources.resx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Wingdings" panose="05000000000000000000" pitchFamily="2" charset="2"/>
              </a:rPr>
              <a:t>可以添加字符串、位图、图标、音频等类型的资源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398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资源文件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Wingdings" panose="05000000000000000000" pitchFamily="2" charset="2"/>
              </a:rPr>
              <a:t>添加资源：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1 </a:t>
            </a:r>
            <a:r>
              <a:rPr lang="zh-CN" altLang="en-US" sz="2600">
                <a:sym typeface="Wingdings" panose="05000000000000000000" pitchFamily="2" charset="2"/>
              </a:rPr>
              <a:t>双击 </a:t>
            </a:r>
            <a:r>
              <a:rPr lang="en-US" altLang="zh-CN">
                <a:solidFill>
                  <a:srgbClr val="0070C0"/>
                </a:solidFill>
                <a:sym typeface="Wingdings" panose="05000000000000000000" pitchFamily="2" charset="2"/>
              </a:rPr>
              <a:t>Resources.resx</a:t>
            </a:r>
            <a:r>
              <a:rPr lang="zh-CN" altLang="en-US" sz="2600">
                <a:sym typeface="Wingdings" panose="05000000000000000000" pitchFamily="2" charset="2"/>
              </a:rPr>
              <a:t>，打开资源编辑器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2 </a:t>
            </a:r>
            <a:r>
              <a:rPr lang="zh-CN" altLang="en-US" sz="2600">
                <a:sym typeface="Wingdings" panose="05000000000000000000" pitchFamily="2" charset="2"/>
              </a:rPr>
              <a:t>添加资源 </a:t>
            </a:r>
            <a:r>
              <a:rPr lang="en-US" altLang="zh-CN" sz="2600">
                <a:sym typeface="Wingdings" panose="05000000000000000000" pitchFamily="2" charset="2"/>
              </a:rPr>
              <a:t>| </a:t>
            </a:r>
            <a:r>
              <a:rPr lang="zh-CN" altLang="en-US" sz="2600">
                <a:sym typeface="Wingdings" panose="05000000000000000000" pitchFamily="2" charset="2"/>
              </a:rPr>
              <a:t>添加现有文件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    </a:t>
            </a:r>
            <a:r>
              <a:rPr lang="zh-CN" altLang="en-US" sz="2600">
                <a:sym typeface="Wingdings" panose="05000000000000000000" pitchFamily="2" charset="2"/>
              </a:rPr>
              <a:t>选择一张图片文件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3 </a:t>
            </a:r>
            <a:r>
              <a:rPr lang="zh-CN" altLang="en-US" sz="2600">
                <a:sym typeface="Wingdings" panose="05000000000000000000" pitchFamily="2" charset="2"/>
              </a:rPr>
              <a:t>修改资源名称</a:t>
            </a:r>
            <a:r>
              <a:rPr lang="en-US" altLang="zh-CN" sz="260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4 </a:t>
            </a:r>
            <a:r>
              <a:rPr lang="zh-CN" altLang="en-US" sz="2600">
                <a:sym typeface="Wingdings" panose="05000000000000000000" pitchFamily="2" charset="2"/>
              </a:rPr>
              <a:t>使用资源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Wingdings" panose="05000000000000000000" pitchFamily="2" charset="2"/>
              </a:rPr>
              <a:t>    </a:t>
            </a:r>
            <a:r>
              <a:rPr lang="en-US" altLang="zh-CN">
                <a:solidFill>
                  <a:srgbClr val="0070C0"/>
                </a:solidFill>
                <a:sym typeface="Wingdings" panose="05000000000000000000" pitchFamily="2" charset="2"/>
              </a:rPr>
              <a:t>Bitmap photo = Properties.Resources.Img_GeNie;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45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资源文件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Wingdings" panose="05000000000000000000" pitchFamily="2" charset="2"/>
              </a:rPr>
              <a:t>在程序打包时，资源数据被打包到</a:t>
            </a:r>
            <a:r>
              <a:rPr lang="en-US" altLang="zh-CN" sz="2600">
                <a:sym typeface="Wingdings" panose="05000000000000000000" pitchFamily="2" charset="2"/>
              </a:rPr>
              <a:t>EXE</a:t>
            </a:r>
            <a:r>
              <a:rPr lang="zh-CN" altLang="en-US" sz="2600">
                <a:sym typeface="Wingdings" panose="05000000000000000000" pitchFamily="2" charset="2"/>
              </a:rPr>
              <a:t>程序中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Wingdings" panose="05000000000000000000" pitchFamily="2" charset="2"/>
              </a:rPr>
              <a:t>对比：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1 </a:t>
            </a:r>
            <a:r>
              <a:rPr lang="zh-CN" altLang="en-US" sz="2600">
                <a:sym typeface="Wingdings" panose="05000000000000000000" pitchFamily="2" charset="2"/>
              </a:rPr>
              <a:t>添加一个图片</a:t>
            </a:r>
            <a:r>
              <a:rPr lang="en-US" altLang="zh-CN" sz="2600">
                <a:sym typeface="Wingdings" panose="05000000000000000000" pitchFamily="2" charset="2"/>
              </a:rPr>
              <a:t>(*.jpg)</a:t>
            </a:r>
            <a:r>
              <a:rPr lang="zh-CN" altLang="en-US" sz="2600">
                <a:sym typeface="Wingdings" panose="05000000000000000000" pitchFamily="2" charset="2"/>
              </a:rPr>
              <a:t>，生成项目，查看</a:t>
            </a:r>
            <a:r>
              <a:rPr lang="en-US" altLang="zh-CN" sz="2600">
                <a:sym typeface="Wingdings" panose="05000000000000000000" pitchFamily="2" charset="2"/>
              </a:rPr>
              <a:t>EXE</a:t>
            </a:r>
            <a:r>
              <a:rPr lang="zh-CN" altLang="en-US" sz="2600">
                <a:sym typeface="Wingdings" panose="05000000000000000000" pitchFamily="2" charset="2"/>
              </a:rPr>
              <a:t>大小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ym typeface="Wingdings" panose="05000000000000000000" pitchFamily="2" charset="2"/>
              </a:rPr>
              <a:t>2 </a:t>
            </a:r>
            <a:r>
              <a:rPr lang="zh-CN" altLang="en-US" sz="2600">
                <a:sym typeface="Wingdings" panose="05000000000000000000" pitchFamily="2" charset="2"/>
              </a:rPr>
              <a:t>添加一个音频</a:t>
            </a:r>
            <a:r>
              <a:rPr lang="en-US" altLang="zh-CN" sz="2600">
                <a:sym typeface="Wingdings" panose="05000000000000000000" pitchFamily="2" charset="2"/>
              </a:rPr>
              <a:t>(*.wav)</a:t>
            </a:r>
            <a:r>
              <a:rPr lang="zh-CN" altLang="en-US" sz="2600">
                <a:sym typeface="Wingdings" panose="05000000000000000000" pitchFamily="2" charset="2"/>
              </a:rPr>
              <a:t>，生成项目，查看</a:t>
            </a:r>
            <a:r>
              <a:rPr lang="en-US" altLang="zh-CN" sz="2600">
                <a:sym typeface="Wingdings" panose="05000000000000000000" pitchFamily="2" charset="2"/>
              </a:rPr>
              <a:t>EXE</a:t>
            </a:r>
            <a:r>
              <a:rPr lang="zh-CN" altLang="en-US" sz="2600">
                <a:sym typeface="Wingdings" panose="05000000000000000000" pitchFamily="2" charset="2"/>
              </a:rPr>
              <a:t>大小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Wingdings" panose="05000000000000000000" pitchFamily="2" charset="2"/>
              </a:rPr>
              <a:t>可以发现，</a:t>
            </a:r>
            <a:r>
              <a:rPr lang="en-US" altLang="zh-CN" sz="2600">
                <a:sym typeface="Wingdings" panose="05000000000000000000" pitchFamily="2" charset="2"/>
              </a:rPr>
              <a:t>EXE</a:t>
            </a:r>
            <a:r>
              <a:rPr lang="zh-CN" altLang="en-US" sz="2600">
                <a:sym typeface="Wingdings" panose="05000000000000000000" pitchFamily="2" charset="2"/>
              </a:rPr>
              <a:t>的体积显著增加。</a:t>
            </a: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ym typeface="Wingdings" panose="05000000000000000000" pitchFamily="2" charset="2"/>
              </a:rPr>
              <a:t>思考：</a:t>
            </a:r>
            <a:r>
              <a:rPr lang="zh-CN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图片源文件删除了，会影响</a:t>
            </a:r>
            <a:r>
              <a:rPr lang="en-US" altLang="zh-CN" sz="2600">
                <a:solidFill>
                  <a:srgbClr val="FF0000"/>
                </a:solidFill>
                <a:sym typeface="Wingdings" panose="05000000000000000000" pitchFamily="2" charset="2"/>
              </a:rPr>
              <a:t>EXE</a:t>
            </a:r>
            <a:r>
              <a:rPr lang="zh-CN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的运行吗？</a:t>
            </a:r>
            <a:endParaRPr lang="en-US" altLang="zh-CN" sz="26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497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项目结构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认识一下项目的结构：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App.config</a:t>
            </a:r>
            <a:r>
              <a:rPr lang="en-US" altLang="zh-CN"/>
              <a:t>  </a:t>
            </a:r>
            <a:r>
              <a:rPr lang="zh-CN" altLang="en-US"/>
              <a:t>应用配置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Form1.cs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/>
              <a:t>源码文件 </a:t>
            </a:r>
            <a:r>
              <a:rPr lang="en-US" altLang="zh-CN"/>
              <a:t>( </a:t>
            </a:r>
            <a:r>
              <a:rPr lang="zh-CN" altLang="en-US"/>
              <a:t>窗口 </a:t>
            </a:r>
            <a:r>
              <a:rPr lang="en-US" altLang="zh-CN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Form1.Designer.cs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/>
              <a:t>源码文件 </a:t>
            </a:r>
            <a:r>
              <a:rPr lang="en-US" altLang="zh-CN"/>
              <a:t>( </a:t>
            </a:r>
            <a:r>
              <a:rPr lang="zh-CN" altLang="en-US"/>
              <a:t>界面设计</a:t>
            </a:r>
            <a:r>
              <a:rPr lang="en-US" altLang="zh-CN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0070C0"/>
                </a:solidFill>
              </a:rPr>
              <a:t>Form1.resx</a:t>
            </a:r>
            <a:r>
              <a:rPr lang="en-US" altLang="zh-CN"/>
              <a:t> </a:t>
            </a:r>
            <a:r>
              <a:rPr lang="zh-CN" altLang="en-US"/>
              <a:t>资源文件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Program.cs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/>
              <a:t>源码文件 </a:t>
            </a:r>
            <a:r>
              <a:rPr lang="en-US" altLang="zh-CN"/>
              <a:t>( Main</a:t>
            </a:r>
            <a:r>
              <a:rPr lang="zh-CN" altLang="en-US"/>
              <a:t>方法 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7765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小结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了解</a:t>
            </a:r>
            <a:r>
              <a:rPr lang="en-US" altLang="zh-CN" sz="2600"/>
              <a:t>WinForm</a:t>
            </a:r>
            <a:r>
              <a:rPr lang="zh-CN" altLang="en-US" sz="2600"/>
              <a:t>里资源的概念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学会添加资源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学会在程序里使用资源对象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7597578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9.1 </a:t>
            </a:r>
            <a:r>
              <a:rPr lang="zh-CN" altLang="en-US">
                <a:latin typeface="宋体" panose="02010600030101010101" pitchFamily="2" charset="-122"/>
              </a:rPr>
              <a:t>复合控件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6247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除了框架自带的标准控件外，还可以自定义控件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有三种方式：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复合控件：将标准控件组合起来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class YourControl : </a:t>
            </a:r>
            <a:r>
              <a:rPr lang="en-US" altLang="zh-CN">
                <a:solidFill>
                  <a:srgbClr val="0070C0"/>
                </a:solidFill>
              </a:rPr>
              <a:t>UserControl</a:t>
            </a:r>
            <a:r>
              <a:rPr lang="en-US" altLang="zh-CN"/>
              <a:t>{}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 </a:t>
            </a:r>
            <a:r>
              <a:rPr lang="zh-CN" altLang="en-US"/>
              <a:t>扩展控件：继承于标准控件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class YourControl :  </a:t>
            </a:r>
            <a:r>
              <a:rPr lang="en-US" altLang="zh-CN">
                <a:solidFill>
                  <a:srgbClr val="0070C0"/>
                </a:solidFill>
              </a:rPr>
              <a:t>Button</a:t>
            </a:r>
            <a:r>
              <a:rPr lang="en-US" altLang="zh-CN"/>
              <a:t> {}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 </a:t>
            </a:r>
            <a:r>
              <a:rPr lang="zh-CN" altLang="en-US"/>
              <a:t>自定义控件：完全地自定义一个控件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class YourControl :  </a:t>
            </a:r>
            <a:r>
              <a:rPr lang="en-US" altLang="zh-CN">
                <a:solidFill>
                  <a:srgbClr val="0070C0"/>
                </a:solidFill>
              </a:rPr>
              <a:t>Control</a:t>
            </a:r>
            <a:r>
              <a:rPr lang="en-US" altLang="zh-CN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4959747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复合控件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复合控件：将标准控件组合起来，作为新的控件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展示：定义了一个搜索框控件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在工具箱里，显示 </a:t>
            </a:r>
            <a:r>
              <a:rPr lang="en-US" altLang="zh-CN" sz="2600"/>
              <a:t>SearchBox </a:t>
            </a:r>
            <a:r>
              <a:rPr lang="zh-CN" altLang="en-US" sz="2600"/>
              <a:t>控件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将控件添加到窗口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设置控件的 </a:t>
            </a:r>
            <a:r>
              <a:rPr lang="en-US" altLang="zh-CN" sz="2600"/>
              <a:t>Text </a:t>
            </a:r>
            <a:r>
              <a:rPr lang="zh-CN" altLang="en-US" sz="2600"/>
              <a:t>属性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4 </a:t>
            </a:r>
            <a:r>
              <a:rPr lang="zh-CN" altLang="en-US" sz="2600"/>
              <a:t>添加事件处理：</a:t>
            </a:r>
            <a:r>
              <a:rPr lang="en-US" altLang="zh-CN" sz="2600"/>
              <a:t>SearchEvent </a:t>
            </a:r>
          </a:p>
        </p:txBody>
      </p:sp>
    </p:spTree>
    <p:extLst>
      <p:ext uri="{BB962C8B-B14F-4D97-AF65-F5344CB8AC3E}">
        <p14:creationId xmlns:p14="http://schemas.microsoft.com/office/powerpoint/2010/main" val="33782311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复合控件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分析：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SearchBox </a:t>
            </a:r>
            <a:r>
              <a:rPr lang="zh-CN" altLang="en-US" sz="2600"/>
              <a:t>实际是由一个 </a:t>
            </a:r>
            <a:r>
              <a:rPr lang="en-US" altLang="zh-CN" sz="2600"/>
              <a:t>TextBox </a:t>
            </a:r>
            <a:r>
              <a:rPr lang="zh-CN" altLang="en-US" sz="2600"/>
              <a:t>和一个 </a:t>
            </a:r>
            <a:r>
              <a:rPr lang="en-US" altLang="zh-CN" sz="2600"/>
              <a:t>PictureBox </a:t>
            </a:r>
            <a:r>
              <a:rPr lang="zh-CN" altLang="en-US" sz="2600"/>
              <a:t>组合而成。它是一个复合控件。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自定义的属性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自定义的事件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7949563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1 </a:t>
            </a:r>
            <a:r>
              <a:rPr lang="zh-CN" altLang="en-US" sz="2600"/>
              <a:t>工具</a:t>
            </a:r>
            <a:r>
              <a:rPr lang="en-US" altLang="zh-CN" sz="2600"/>
              <a:t>|</a:t>
            </a:r>
            <a:r>
              <a:rPr lang="zh-CN" altLang="en-US" sz="2600"/>
              <a:t>选项，</a:t>
            </a:r>
            <a:r>
              <a:rPr lang="en-US" altLang="zh-CN" sz="2600"/>
              <a:t>Windows</a:t>
            </a:r>
            <a:r>
              <a:rPr lang="zh-CN" altLang="en-US" sz="2600"/>
              <a:t>窗体设计器 </a:t>
            </a:r>
            <a:r>
              <a:rPr lang="en-US" altLang="zh-CN" sz="2600"/>
              <a:t>| </a:t>
            </a:r>
            <a:r>
              <a:rPr lang="zh-CN" altLang="en-US" sz="2600"/>
              <a:t>常规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   </a:t>
            </a:r>
            <a:r>
              <a:rPr lang="zh-CN" altLang="en-US" sz="2600">
                <a:solidFill>
                  <a:srgbClr val="FF0000"/>
                </a:solidFill>
              </a:rPr>
              <a:t>自动填充工具箱：设为</a:t>
            </a:r>
            <a:r>
              <a:rPr lang="en-US" altLang="zh-CN" sz="2600">
                <a:solidFill>
                  <a:srgbClr val="FF0000"/>
                </a:solidFill>
              </a:rPr>
              <a:t>True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8190232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9.2 </a:t>
            </a:r>
            <a:r>
              <a:rPr lang="zh-CN" altLang="en-US">
                <a:latin typeface="宋体" panose="02010600030101010101" pitchFamily="2" charset="-122"/>
              </a:rPr>
              <a:t>添加复合控件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8428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添加复合控件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复合控件，一般也称为用户控件 </a:t>
            </a:r>
            <a:r>
              <a:rPr lang="en-US" altLang="zh-CN" sz="2600">
                <a:solidFill>
                  <a:srgbClr val="0070C0"/>
                </a:solidFill>
              </a:rPr>
              <a:t>UserControl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演示：添加一个复合控件。。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2060"/>
                </a:solidFill>
              </a:rPr>
              <a:t>添加类 </a:t>
            </a:r>
            <a:r>
              <a:rPr lang="en-US" altLang="zh-CN" sz="2600">
                <a:solidFill>
                  <a:srgbClr val="002060"/>
                </a:solidFill>
              </a:rPr>
              <a:t>| </a:t>
            </a:r>
            <a:r>
              <a:rPr lang="zh-CN" altLang="en-US" sz="2600">
                <a:solidFill>
                  <a:srgbClr val="002060"/>
                </a:solidFill>
              </a:rPr>
              <a:t>用户控件 </a:t>
            </a:r>
            <a:r>
              <a:rPr lang="en-US" altLang="zh-CN" sz="2600">
                <a:solidFill>
                  <a:srgbClr val="002060"/>
                </a:solidFill>
              </a:rPr>
              <a:t>(Windows </a:t>
            </a:r>
            <a:r>
              <a:rPr lang="zh-CN" altLang="en-US" sz="2600">
                <a:solidFill>
                  <a:srgbClr val="002060"/>
                </a:solidFill>
              </a:rPr>
              <a:t>窗体</a:t>
            </a:r>
            <a:r>
              <a:rPr lang="en-US" altLang="zh-CN" sz="2600">
                <a:solidFill>
                  <a:srgbClr val="00206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459441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在工具箱中显示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严格按以下步骤操作，才能显示：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1 </a:t>
            </a:r>
            <a:r>
              <a:rPr lang="zh-CN" altLang="en-US"/>
              <a:t>工具</a:t>
            </a:r>
            <a:r>
              <a:rPr lang="en-US" altLang="zh-CN"/>
              <a:t>|</a:t>
            </a:r>
            <a:r>
              <a:rPr lang="zh-CN" altLang="en-US"/>
              <a:t>选项，</a:t>
            </a:r>
            <a:r>
              <a:rPr lang="en-US" altLang="zh-CN"/>
              <a:t>Windows</a:t>
            </a:r>
            <a:r>
              <a:rPr lang="zh-CN" altLang="en-US"/>
              <a:t>窗体设计器 </a:t>
            </a:r>
            <a:r>
              <a:rPr lang="en-US" altLang="zh-CN"/>
              <a:t>| </a:t>
            </a:r>
            <a:r>
              <a:rPr lang="zh-CN" altLang="en-US"/>
              <a:t>常规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</a:t>
            </a:r>
            <a:r>
              <a:rPr lang="zh-CN" altLang="en-US">
                <a:solidFill>
                  <a:srgbClr val="FF0000"/>
                </a:solidFill>
              </a:rPr>
              <a:t>自动填充工具箱：设为</a:t>
            </a:r>
            <a:r>
              <a:rPr lang="en-US" altLang="zh-CN">
                <a:solidFill>
                  <a:srgbClr val="FF0000"/>
                </a:solidFill>
              </a:rPr>
              <a:t>True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</a:t>
            </a:r>
            <a:r>
              <a:rPr lang="zh-CN" altLang="en-US"/>
              <a:t>添加自定义控件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3 </a:t>
            </a:r>
            <a:r>
              <a:rPr lang="zh-CN" altLang="en-US">
                <a:solidFill>
                  <a:srgbClr val="FF0000"/>
                </a:solidFill>
              </a:rPr>
              <a:t>生成解决方案 </a:t>
            </a:r>
            <a:r>
              <a:rPr lang="en-US" altLang="zh-CN">
                <a:solidFill>
                  <a:srgbClr val="FF0000"/>
                </a:solidFill>
              </a:rPr>
              <a:t>F7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4 </a:t>
            </a:r>
            <a:r>
              <a:rPr lang="zh-CN" altLang="en-US">
                <a:solidFill>
                  <a:srgbClr val="FF0000"/>
                </a:solidFill>
              </a:rPr>
              <a:t>重新打开</a:t>
            </a:r>
            <a:r>
              <a:rPr lang="en-US" altLang="zh-CN">
                <a:solidFill>
                  <a:srgbClr val="FF0000"/>
                </a:solidFill>
              </a:rPr>
              <a:t>Form1.cs</a:t>
            </a:r>
            <a:r>
              <a:rPr lang="zh-CN" altLang="en-US"/>
              <a:t>，在工具箱界面可以看到自己的控件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8953516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修改复合控件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在窗口设计器中，更改复合控件的布局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参考</a:t>
            </a:r>
            <a:r>
              <a:rPr lang="en-US" altLang="zh-CN" sz="2600"/>
              <a:t>《</a:t>
            </a:r>
            <a:r>
              <a:rPr lang="zh-CN" altLang="en-US" sz="2600">
                <a:solidFill>
                  <a:srgbClr val="002060"/>
                </a:solidFill>
              </a:rPr>
              <a:t>图文教程</a:t>
            </a:r>
            <a:r>
              <a:rPr lang="en-US" altLang="zh-CN" sz="2600"/>
              <a:t>》</a:t>
            </a:r>
            <a:r>
              <a:rPr lang="zh-CN" altLang="en-US" sz="2600"/>
              <a:t>文档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FF0000"/>
                </a:solidFill>
              </a:rPr>
              <a:t>重新生成项目</a:t>
            </a:r>
            <a:r>
              <a:rPr lang="en-US" altLang="zh-CN" sz="2600">
                <a:solidFill>
                  <a:srgbClr val="FF0000"/>
                </a:solidFill>
              </a:rPr>
              <a:t>F7</a:t>
            </a:r>
            <a:r>
              <a:rPr lang="zh-CN" altLang="en-US" sz="2600">
                <a:solidFill>
                  <a:srgbClr val="FF0000"/>
                </a:solidFill>
              </a:rPr>
              <a:t> </a:t>
            </a:r>
            <a:r>
              <a:rPr lang="en-US" altLang="zh-CN" sz="2600">
                <a:solidFill>
                  <a:srgbClr val="FF0000"/>
                </a:solidFill>
              </a:rPr>
              <a:t>| </a:t>
            </a:r>
            <a:r>
              <a:rPr lang="zh-CN" altLang="en-US" sz="2600">
                <a:solidFill>
                  <a:srgbClr val="FF0000"/>
                </a:solidFill>
              </a:rPr>
              <a:t>重新打开</a:t>
            </a:r>
            <a:r>
              <a:rPr lang="en-US" altLang="zh-CN" sz="2600">
                <a:solidFill>
                  <a:srgbClr val="FF0000"/>
                </a:solidFill>
              </a:rPr>
              <a:t>Form1.cs </a:t>
            </a:r>
            <a:r>
              <a:rPr lang="zh-CN" altLang="en-US" sz="2600"/>
              <a:t>。。才能够在</a:t>
            </a:r>
            <a:r>
              <a:rPr lang="en-US" altLang="zh-CN" sz="2600"/>
              <a:t>Form1</a:t>
            </a:r>
            <a:r>
              <a:rPr lang="zh-CN" altLang="en-US" sz="2600"/>
              <a:t>中刷新显示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07121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项目结构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Form1 </a:t>
            </a:r>
            <a:r>
              <a:rPr lang="zh-CN" altLang="en-US" sz="2600"/>
              <a:t>的两种打开方式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双击 </a:t>
            </a:r>
            <a:r>
              <a:rPr lang="en-US" altLang="zh-CN" sz="2600">
                <a:solidFill>
                  <a:srgbClr val="0070C0"/>
                </a:solidFill>
              </a:rPr>
              <a:t>Form1.cs </a:t>
            </a:r>
            <a:r>
              <a:rPr lang="zh-CN" altLang="en-US" sz="2600"/>
              <a:t>，打开的是 </a:t>
            </a:r>
            <a:r>
              <a:rPr lang="zh-CN" altLang="en-US" sz="2600">
                <a:solidFill>
                  <a:srgbClr val="002060"/>
                </a:solidFill>
              </a:rPr>
              <a:t>界面设计器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右键，查看代码，打开的是 </a:t>
            </a:r>
            <a:r>
              <a:rPr lang="zh-CN" altLang="en-US" sz="2600">
                <a:solidFill>
                  <a:srgbClr val="002060"/>
                </a:solidFill>
              </a:rPr>
              <a:t>源码编辑器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结合使用：可视化界面设计 </a:t>
            </a:r>
            <a:r>
              <a:rPr lang="en-US" altLang="zh-CN" sz="2600"/>
              <a:t>+ </a:t>
            </a:r>
            <a:r>
              <a:rPr lang="zh-CN" altLang="en-US" sz="2600"/>
              <a:t>手工编写业务代码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852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工具箱里显示的是当前项目中的自定义控件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项目中有的，它才会显示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2 </a:t>
            </a:r>
            <a:r>
              <a:rPr lang="zh-CN" altLang="en-US" sz="2600"/>
              <a:t>自定义控件的刷新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修改自定义控件后，不会立即体现在</a:t>
            </a:r>
            <a:r>
              <a:rPr lang="en-US" altLang="zh-CN" sz="2600"/>
              <a:t>Form1</a:t>
            </a:r>
            <a:r>
              <a:rPr lang="zh-CN" altLang="en-US" sz="2600"/>
              <a:t>窗口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5480699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9.3 </a:t>
            </a:r>
            <a:r>
              <a:rPr lang="zh-CN" altLang="en-US">
                <a:latin typeface="宋体" panose="02010600030101010101" pitchFamily="2" charset="-122"/>
              </a:rPr>
              <a:t>使用复合控件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029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9.4 </a:t>
            </a:r>
            <a:r>
              <a:rPr lang="zh-CN" altLang="en-US">
                <a:latin typeface="宋体" panose="02010600030101010101" pitchFamily="2" charset="-122"/>
              </a:rPr>
              <a:t>自定义属性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5620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在自定义控件时，可以添加一些属性，在设计器的属性面板里可以直接编辑。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7358322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属性可以添加一些</a:t>
            </a:r>
            <a:r>
              <a:rPr lang="en-US" altLang="zh-CN" sz="2600"/>
              <a:t>Attribute</a:t>
            </a:r>
            <a:r>
              <a:rPr lang="zh-CN" altLang="en-US" sz="2600"/>
              <a:t>限定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( </a:t>
            </a:r>
            <a:r>
              <a:rPr lang="zh-CN" altLang="en-US" sz="2600"/>
              <a:t>相当于 </a:t>
            </a:r>
            <a:r>
              <a:rPr lang="en-US" altLang="zh-CN" sz="2600"/>
              <a:t>Java</a:t>
            </a:r>
            <a:r>
              <a:rPr lang="zh-CN" altLang="en-US" sz="2600"/>
              <a:t>里的注解语法 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例如：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[Browsable(true)]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[Category("Appearance")]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[DesignerSerializationVisibility(DesignerSerializationVisibility.Visible)] </a:t>
            </a:r>
          </a:p>
        </p:txBody>
      </p:sp>
    </p:spTree>
    <p:extLst>
      <p:ext uri="{BB962C8B-B14F-4D97-AF65-F5344CB8AC3E}">
        <p14:creationId xmlns:p14="http://schemas.microsoft.com/office/powerpoint/2010/main" val="75206417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属性也可以重写 。例如，可以重写 </a:t>
            </a:r>
            <a:r>
              <a:rPr lang="en-US" altLang="zh-CN" sz="2600"/>
              <a:t>UserControl</a:t>
            </a:r>
            <a:r>
              <a:rPr lang="zh-CN" altLang="en-US" sz="2600"/>
              <a:t> 的 </a:t>
            </a:r>
            <a:r>
              <a:rPr lang="en-US" altLang="zh-CN" sz="2600"/>
              <a:t>Text </a:t>
            </a:r>
            <a:r>
              <a:rPr lang="zh-CN" altLang="en-US" sz="2600"/>
              <a:t>属性。。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public override string Text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4587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9.5 </a:t>
            </a:r>
            <a:r>
              <a:rPr lang="zh-CN" altLang="en-US">
                <a:latin typeface="宋体" panose="02010600030101010101" pitchFamily="2" charset="-122"/>
              </a:rPr>
              <a:t>自定义事件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0203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自定义事件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在自定义控件时，还可以添加自定义的事件</a:t>
            </a:r>
            <a:r>
              <a:rPr lang="en-US" altLang="zh-CN" sz="2600"/>
              <a:t>..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自定义的事件会出现在事件面板里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参考</a:t>
            </a:r>
            <a:r>
              <a:rPr lang="en-US" altLang="zh-CN" sz="2600"/>
              <a:t>《</a:t>
            </a:r>
            <a:r>
              <a:rPr lang="zh-CN" altLang="en-US" sz="2600">
                <a:solidFill>
                  <a:srgbClr val="0070C0"/>
                </a:solidFill>
              </a:rPr>
              <a:t>图文教程</a:t>
            </a:r>
            <a:r>
              <a:rPr lang="en-US" altLang="zh-CN" sz="2600"/>
              <a:t>》</a:t>
            </a:r>
            <a:r>
              <a:rPr lang="zh-CN" altLang="en-US" sz="2600"/>
              <a:t>文档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18647464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10.1 </a:t>
            </a:r>
            <a:r>
              <a:rPr lang="zh-CN" altLang="en-US">
                <a:latin typeface="宋体" panose="02010600030101010101" pitchFamily="2" charset="-122"/>
              </a:rPr>
              <a:t>控件的包装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16227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控件的包装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控件的包装，就是把标准控件包装一层，是复合控件的一种特殊形式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比如，比较常见的是对 </a:t>
            </a:r>
            <a:r>
              <a:rPr lang="en-US" altLang="zh-CN" sz="2600"/>
              <a:t>TextBox </a:t>
            </a:r>
            <a:r>
              <a:rPr lang="zh-CN" altLang="en-US" sz="2600"/>
              <a:t>的包装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public AfTextBox : UserControl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  public TextBox  edit;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22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项目结构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类的拆分：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Form1 :  </a:t>
            </a:r>
            <a:r>
              <a:rPr lang="en-US" altLang="zh-CN" sz="2600">
                <a:solidFill>
                  <a:srgbClr val="0070C0"/>
                </a:solidFill>
              </a:rPr>
              <a:t>Form1.cs</a:t>
            </a:r>
            <a:r>
              <a:rPr lang="en-US" altLang="zh-CN" sz="2600"/>
              <a:t> + </a:t>
            </a:r>
            <a:r>
              <a:rPr lang="en-US" altLang="zh-CN" sz="2600">
                <a:solidFill>
                  <a:srgbClr val="0070C0"/>
                </a:solidFill>
              </a:rPr>
              <a:t>Form1.Designer.cs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关于 </a:t>
            </a:r>
            <a:r>
              <a:rPr lang="en-US" altLang="zh-CN" sz="2600"/>
              <a:t>partial class </a:t>
            </a:r>
            <a:r>
              <a:rPr lang="zh-CN" altLang="en-US" sz="2600"/>
              <a:t>语法，参考</a:t>
            </a:r>
            <a:r>
              <a:rPr lang="en-US" altLang="zh-CN" sz="2600"/>
              <a:t>《</a:t>
            </a:r>
            <a:r>
              <a:rPr lang="zh-CN" altLang="en-US" sz="2600"/>
              <a:t>基础篇</a:t>
            </a:r>
            <a:r>
              <a:rPr lang="en-US" altLang="zh-CN" sz="2600"/>
              <a:t>》</a:t>
            </a:r>
            <a:r>
              <a:rPr lang="zh-CN" altLang="en-US" sz="2600"/>
              <a:t> 的</a:t>
            </a:r>
            <a:r>
              <a:rPr lang="en-US" altLang="zh-CN" sz="2600"/>
              <a:t>4.4</a:t>
            </a:r>
            <a:r>
              <a:rPr lang="zh-CN" altLang="en-US" sz="2600"/>
              <a:t>讲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5843919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控件的包装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TextBox</a:t>
            </a:r>
            <a:r>
              <a:rPr lang="zh-CN" altLang="en-US" sz="2600"/>
              <a:t>不可调整高度、不可设置</a:t>
            </a:r>
            <a:r>
              <a:rPr lang="en-US" altLang="zh-CN" sz="2600"/>
              <a:t>Padding</a:t>
            </a:r>
            <a:r>
              <a:rPr lang="zh-CN" altLang="en-US" sz="2600"/>
              <a:t>，所以在布局时有点困扰。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演示：定义</a:t>
            </a:r>
            <a:r>
              <a:rPr lang="en-US" altLang="zh-CN" sz="2600"/>
              <a:t>AfTextBox</a:t>
            </a:r>
            <a:r>
              <a:rPr lang="zh-CN" altLang="en-US" sz="2600"/>
              <a:t>，实现一个可以调整高度的单行文本框。。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631914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控件的包装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设计思路：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创建一个</a:t>
            </a:r>
            <a:r>
              <a:rPr lang="en-US" altLang="zh-CN" sz="2600"/>
              <a:t>UserControl,</a:t>
            </a:r>
            <a:r>
              <a:rPr lang="zh-CN" altLang="en-US" sz="2600"/>
              <a:t> 将</a:t>
            </a:r>
            <a:r>
              <a:rPr lang="en-US" altLang="zh-CN" sz="2600"/>
              <a:t>TextBox</a:t>
            </a:r>
            <a:r>
              <a:rPr lang="zh-CN" altLang="en-US" sz="2600"/>
              <a:t>包在里面，显示的时候把</a:t>
            </a:r>
            <a:r>
              <a:rPr lang="en-US" altLang="zh-CN" sz="2600"/>
              <a:t>TextBox</a:t>
            </a:r>
            <a:r>
              <a:rPr lang="zh-CN" altLang="en-US" sz="2600"/>
              <a:t>定位在中央即可。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65927759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10.2 AfTextBox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537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AfTextBox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演示：定义一个</a:t>
            </a:r>
            <a:r>
              <a:rPr lang="en-US" altLang="zh-CN" sz="2600"/>
              <a:t>UserControl</a:t>
            </a:r>
            <a:r>
              <a:rPr lang="zh-CN" altLang="en-US" sz="2600"/>
              <a:t>，实现对</a:t>
            </a:r>
            <a:r>
              <a:rPr lang="en-US" altLang="zh-CN" sz="2600"/>
              <a:t>TextBox</a:t>
            </a:r>
            <a:r>
              <a:rPr lang="zh-CN" altLang="en-US" sz="2600"/>
              <a:t>的包装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形如：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public AfTextBox : UserControl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54640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AfTextBox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在设计器，拖一个</a:t>
            </a:r>
            <a:r>
              <a:rPr lang="en-US" altLang="zh-CN" sz="2600"/>
              <a:t> TextBox </a:t>
            </a:r>
            <a:r>
              <a:rPr lang="zh-CN" altLang="en-US" sz="2600"/>
              <a:t>进来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在代码里，手工对其布局  </a:t>
            </a:r>
            <a:r>
              <a:rPr lang="en-US" altLang="zh-CN" sz="2600"/>
              <a:t>(5.2</a:t>
            </a:r>
            <a:r>
              <a:rPr lang="zh-CN" altLang="en-US" sz="2600"/>
              <a:t>讲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override void OnLayout(LayoutEventArgs 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363354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AfTextBox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AfTextBox </a:t>
            </a:r>
            <a:r>
              <a:rPr lang="zh-CN" altLang="en-US" sz="2600"/>
              <a:t>的使用：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刷新项目，打开</a:t>
            </a:r>
            <a:r>
              <a:rPr lang="en-US" altLang="zh-CN" sz="2600"/>
              <a:t>Form1.cs</a:t>
            </a:r>
            <a:r>
              <a:rPr lang="zh-CN" altLang="en-US" sz="2600"/>
              <a:t>，将</a:t>
            </a:r>
            <a:r>
              <a:rPr lang="en-US" altLang="zh-CN" sz="2600"/>
              <a:t>AfTestBox</a:t>
            </a:r>
            <a:r>
              <a:rPr lang="zh-CN" altLang="en-US" sz="2600"/>
              <a:t>拖放到</a:t>
            </a:r>
            <a:r>
              <a:rPr lang="en-US" altLang="zh-CN" sz="2600"/>
              <a:t>Form1</a:t>
            </a:r>
            <a:r>
              <a:rPr lang="zh-CN" altLang="en-US" sz="2600"/>
              <a:t>中。。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可以看到，包装后的文本框高度是可调节的。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0790189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10.3 </a:t>
            </a:r>
            <a:r>
              <a:rPr lang="zh-CN" altLang="en-US">
                <a:latin typeface="宋体" panose="02010600030101010101" pitchFamily="2" charset="-122"/>
              </a:rPr>
              <a:t>单文件定义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58838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单文件定义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默认的，一个</a:t>
            </a:r>
            <a:r>
              <a:rPr lang="en-US" altLang="zh-CN" sz="2600"/>
              <a:t>UserControl </a:t>
            </a:r>
            <a:r>
              <a:rPr lang="zh-CN" altLang="en-US" sz="2600"/>
              <a:t>类分拆为两个</a:t>
            </a:r>
            <a:r>
              <a:rPr lang="en-US" altLang="zh-CN" sz="2600"/>
              <a:t>CS</a:t>
            </a:r>
            <a:r>
              <a:rPr lang="zh-CN" altLang="en-US" sz="2600"/>
              <a:t>文件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例如，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AfTextBox.cs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AfTextBox.Designer.cs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1598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单文件定义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可以在一个单独的文件中定义，以方便重复使用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手工定义一个类 </a:t>
            </a:r>
            <a:r>
              <a:rPr lang="en-US" altLang="zh-CN" sz="2600"/>
              <a:t>AfTextBox : UserControl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双击打开设计器，设计器会把界面代码写在同一个文件里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添加构造方法，调用 </a:t>
            </a:r>
            <a:r>
              <a:rPr lang="en-US" altLang="zh-CN" sz="2600"/>
              <a:t>InitializeComponent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122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10.4 </a:t>
            </a:r>
            <a:r>
              <a:rPr lang="zh-CN" altLang="en-US">
                <a:latin typeface="宋体" panose="02010600030101010101" pitchFamily="2" charset="-122"/>
              </a:rPr>
              <a:t>添加属性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31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2.3 </a:t>
            </a:r>
            <a:r>
              <a:rPr lang="zh-CN" altLang="en-US">
                <a:latin typeface="宋体" panose="02010600030101010101" pitchFamily="2" charset="-122"/>
              </a:rPr>
              <a:t>手工创建窗口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3722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演示：给 </a:t>
            </a:r>
            <a:r>
              <a:rPr lang="en-US" altLang="zh-CN" sz="2600"/>
              <a:t>AfTextBox </a:t>
            </a:r>
            <a:r>
              <a:rPr lang="zh-CN" altLang="en-US" sz="2600"/>
              <a:t>添加一些属性，使其和 </a:t>
            </a:r>
            <a:r>
              <a:rPr lang="en-US" altLang="zh-CN" sz="2600"/>
              <a:t>TextBox </a:t>
            </a:r>
            <a:r>
              <a:rPr lang="zh-CN" altLang="en-US" sz="2600"/>
              <a:t>用法类似 。。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>
                <a:solidFill>
                  <a:srgbClr val="0070C0"/>
                </a:solidFill>
              </a:rPr>
              <a:t>Text  </a:t>
            </a:r>
            <a:r>
              <a:rPr lang="zh-CN" altLang="en-US" sz="2600"/>
              <a:t>文本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>
                <a:solidFill>
                  <a:srgbClr val="0070C0"/>
                </a:solidFill>
              </a:rPr>
              <a:t>Font  </a:t>
            </a:r>
            <a:r>
              <a:rPr lang="zh-CN" altLang="en-US" sz="2600"/>
              <a:t>字体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>
                <a:solidFill>
                  <a:srgbClr val="0070C0"/>
                </a:solidFill>
              </a:rPr>
              <a:t>BackColor </a:t>
            </a:r>
            <a:r>
              <a:rPr lang="zh-CN" altLang="en-US" sz="2600"/>
              <a:t>背景色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>
                <a:solidFill>
                  <a:srgbClr val="0070C0"/>
                </a:solidFill>
              </a:rPr>
              <a:t>ForeColor  </a:t>
            </a:r>
            <a:r>
              <a:rPr lang="zh-CN" altLang="en-US" sz="2600"/>
              <a:t>前景色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264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10.5 </a:t>
            </a:r>
            <a:r>
              <a:rPr lang="zh-CN" altLang="en-US">
                <a:latin typeface="宋体" panose="02010600030101010101" pitchFamily="2" charset="-122"/>
              </a:rPr>
              <a:t>添加事件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846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添加事件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给 </a:t>
            </a:r>
            <a:r>
              <a:rPr lang="en-US" altLang="zh-CN" sz="2600"/>
              <a:t>AfTextBox </a:t>
            </a:r>
            <a:r>
              <a:rPr lang="zh-CN" altLang="en-US" sz="2600"/>
              <a:t>添加一个回车事件 </a:t>
            </a:r>
            <a:r>
              <a:rPr lang="en-US" altLang="zh-CN" sz="2600"/>
              <a:t>ReturnPressed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参考对照 </a:t>
            </a:r>
            <a:r>
              <a:rPr lang="en-US" altLang="zh-CN" sz="2600"/>
              <a:t>9.5</a:t>
            </a:r>
            <a:r>
              <a:rPr lang="zh-CN" altLang="en-US" sz="2600"/>
              <a:t>讲的过程 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5471908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11.1 </a:t>
            </a:r>
            <a:r>
              <a:rPr lang="zh-CN" altLang="en-US">
                <a:latin typeface="宋体" panose="02010600030101010101" pitchFamily="2" charset="-122"/>
              </a:rPr>
              <a:t>对话框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9665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对话框 </a:t>
            </a:r>
            <a:r>
              <a:rPr lang="en-US" altLang="zh-CN" sz="2600">
                <a:solidFill>
                  <a:srgbClr val="0070C0"/>
                </a:solidFill>
              </a:rPr>
              <a:t>Dialog</a:t>
            </a:r>
            <a:r>
              <a:rPr lang="zh-CN" altLang="en-US" sz="2600"/>
              <a:t>，用于获取用户的输入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本章介绍对话框窗口的创建和使用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46002226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定义对话框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Form</a:t>
            </a:r>
            <a:r>
              <a:rPr lang="zh-CN" altLang="en-US" sz="2600"/>
              <a:t>，代表一个窗口，普通窗口或对话框窗口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添加一个窗体</a:t>
            </a:r>
            <a:r>
              <a:rPr lang="en-US" altLang="zh-CN" sz="2600"/>
              <a:t>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界面设计 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和普通窗口没有什么不同。。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88304801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使用对话框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弹出对话框窗口：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MyDialog dlg = new MyDialog();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dlg.ShowDialog(this);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dlg.Dispose();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其中，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-   dlg.Show() </a:t>
            </a:r>
            <a:r>
              <a:rPr lang="zh-CN" altLang="en-US" sz="2600"/>
              <a:t>作为普通窗口显示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-   dlg.ShowDialog() </a:t>
            </a:r>
            <a:r>
              <a:rPr lang="zh-CN" altLang="en-US" sz="2600"/>
              <a:t>作为对话框窗口显示</a:t>
            </a:r>
            <a:endParaRPr lang="en-US" altLang="zh-CN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2113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思考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Form</a:t>
            </a:r>
            <a:r>
              <a:rPr lang="zh-CN" altLang="en-US" sz="2600"/>
              <a:t>窗口对象含有非托管资源，需要手工销毁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但是：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为什么刚刚 </a:t>
            </a:r>
            <a:r>
              <a:rPr lang="en-US" altLang="zh-CN" sz="2600">
                <a:solidFill>
                  <a:srgbClr val="0070C0"/>
                </a:solidFill>
              </a:rPr>
              <a:t>ShowDialog() </a:t>
            </a:r>
            <a:r>
              <a:rPr lang="en-US" altLang="zh-CN" sz="2600"/>
              <a:t>, </a:t>
            </a:r>
            <a:r>
              <a:rPr lang="zh-CN" altLang="en-US" sz="2600"/>
              <a:t>就用 </a:t>
            </a:r>
            <a:r>
              <a:rPr lang="en-US" altLang="zh-CN" sz="2600">
                <a:solidFill>
                  <a:srgbClr val="0070C0"/>
                </a:solidFill>
              </a:rPr>
              <a:t>Dispose()</a:t>
            </a:r>
            <a:r>
              <a:rPr lang="zh-CN" altLang="en-US" sz="2600"/>
              <a:t>把它销毁掉？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注：</a:t>
            </a:r>
            <a:r>
              <a:rPr lang="en-US" altLang="zh-CN" sz="2600"/>
              <a:t>Dispose</a:t>
            </a:r>
            <a:r>
              <a:rPr lang="zh-CN" altLang="en-US" sz="2600">
                <a:solidFill>
                  <a:srgbClr val="FF0000"/>
                </a:solidFill>
              </a:rPr>
              <a:t>非托管资源</a:t>
            </a:r>
            <a:r>
              <a:rPr lang="zh-CN" altLang="en-US" sz="2600"/>
              <a:t>，参考 基础篇的</a:t>
            </a:r>
            <a:r>
              <a:rPr lang="en-US" altLang="zh-CN" sz="2600"/>
              <a:t>16.4</a:t>
            </a:r>
            <a:r>
              <a:rPr lang="zh-CN" altLang="en-US" sz="2600"/>
              <a:t>讲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74347227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11.2 </a:t>
            </a:r>
            <a:r>
              <a:rPr lang="zh-CN" altLang="en-US">
                <a:latin typeface="宋体" panose="02010600030101010101" pitchFamily="2" charset="-122"/>
              </a:rPr>
              <a:t>对话框的阻塞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220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对话框的阻塞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阻塞 </a:t>
            </a:r>
            <a:r>
              <a:rPr lang="en-US" altLang="zh-CN">
                <a:solidFill>
                  <a:srgbClr val="002060"/>
                </a:solidFill>
              </a:rPr>
              <a:t>Blocked </a:t>
            </a:r>
            <a:r>
              <a:rPr lang="zh-CN" altLang="en-US"/>
              <a:t>，是对话框最重要的一个特性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示例：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MyDialog dlg = new MyDialog();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dlg.ShowDialog(this);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dlg.Dispose();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4090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3.1 </a:t>
            </a:r>
            <a:r>
              <a:rPr lang="zh-CN" altLang="en-US">
                <a:latin typeface="宋体" panose="02010600030101010101" pitchFamily="2" charset="-122"/>
              </a:rPr>
              <a:t>添加控件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144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对话框的阻塞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演示：在 </a:t>
            </a:r>
            <a:r>
              <a:rPr lang="en-US" altLang="zh-CN"/>
              <a:t>ShowDialog() </a:t>
            </a:r>
            <a:r>
              <a:rPr lang="zh-CN" altLang="en-US"/>
              <a:t>的前后添加一些打印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观察打印输出 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单步执行、观察程序的阻塞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结论：只有</a:t>
            </a:r>
            <a:r>
              <a:rPr lang="zh-CN" altLang="en-US">
                <a:solidFill>
                  <a:srgbClr val="FF0000"/>
                </a:solidFill>
              </a:rPr>
              <a:t>当对话框被用户关闭以后</a:t>
            </a:r>
            <a:r>
              <a:rPr lang="zh-CN" altLang="en-US"/>
              <a:t>，</a:t>
            </a:r>
            <a:r>
              <a:rPr lang="en-US" altLang="zh-CN"/>
              <a:t>ShowDialog()</a:t>
            </a:r>
            <a:r>
              <a:rPr lang="zh-CN" altLang="en-US"/>
              <a:t>才会返回，程序得以继续执行。。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3719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使用对话框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阻塞的效果：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方法卡在</a:t>
            </a:r>
            <a:r>
              <a:rPr lang="en-US" altLang="zh-CN">
                <a:solidFill>
                  <a:srgbClr val="0070C0"/>
                </a:solidFill>
              </a:rPr>
              <a:t>ShowDialog </a:t>
            </a:r>
            <a:r>
              <a:rPr lang="zh-CN" altLang="en-US"/>
              <a:t>这一行，不往下执行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 </a:t>
            </a:r>
            <a:r>
              <a:rPr lang="zh-CN" altLang="en-US"/>
              <a:t>对话框窗口可以活动，后面的父窗口不可以活动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可以理解为，</a:t>
            </a:r>
            <a:r>
              <a:rPr lang="en-US" altLang="zh-CN"/>
              <a:t>ShowDialog()</a:t>
            </a:r>
            <a:r>
              <a:rPr lang="zh-CN" altLang="en-US"/>
              <a:t>内部有一个</a:t>
            </a:r>
            <a:r>
              <a:rPr lang="en-US" altLang="zh-CN"/>
              <a:t>while</a:t>
            </a:r>
            <a:r>
              <a:rPr lang="zh-CN" altLang="en-US"/>
              <a:t>循环，在一直等待窗口关闭事件。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50902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11.3 </a:t>
            </a:r>
            <a:r>
              <a:rPr lang="zh-CN" altLang="en-US">
                <a:latin typeface="宋体" panose="02010600030101010101" pitchFamily="2" charset="-122"/>
              </a:rPr>
              <a:t>对话框的属性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0342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(</a:t>
            </a:r>
            <a:r>
              <a:rPr lang="zh-CN" altLang="en-US" sz="2600"/>
              <a:t>外观</a:t>
            </a:r>
            <a:r>
              <a:rPr lang="en-US" altLang="zh-CN" sz="2600"/>
              <a:t>) </a:t>
            </a:r>
            <a:r>
              <a:rPr lang="en-US" altLang="zh-CN" sz="2600">
                <a:solidFill>
                  <a:srgbClr val="0070C0"/>
                </a:solidFill>
              </a:rPr>
              <a:t>Text</a:t>
            </a:r>
            <a:r>
              <a:rPr lang="en-US" altLang="zh-CN" sz="2600"/>
              <a:t> </a:t>
            </a:r>
            <a:r>
              <a:rPr lang="zh-CN" altLang="en-US" sz="2600"/>
              <a:t>窗口标题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(</a:t>
            </a:r>
            <a:r>
              <a:rPr lang="zh-CN" altLang="en-US" sz="2600"/>
              <a:t>窗口样式</a:t>
            </a:r>
            <a:r>
              <a:rPr lang="en-US" altLang="zh-CN" sz="2600"/>
              <a:t>) </a:t>
            </a:r>
            <a:r>
              <a:rPr lang="en-US" altLang="zh-CN" sz="2600">
                <a:solidFill>
                  <a:srgbClr val="0070C0"/>
                </a:solidFill>
              </a:rPr>
              <a:t>MaximizeBox</a:t>
            </a:r>
            <a:r>
              <a:rPr lang="en-US" altLang="zh-CN" sz="2600"/>
              <a:t> </a:t>
            </a:r>
            <a:r>
              <a:rPr lang="zh-CN" altLang="en-US" sz="2600"/>
              <a:t>最大化按钮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(</a:t>
            </a:r>
            <a:r>
              <a:rPr lang="zh-CN" altLang="en-US" sz="2600"/>
              <a:t>窗口样式</a:t>
            </a:r>
            <a:r>
              <a:rPr lang="en-US" altLang="zh-CN" sz="2600"/>
              <a:t>) </a:t>
            </a:r>
            <a:r>
              <a:rPr lang="en-US" altLang="zh-CN" sz="2600">
                <a:solidFill>
                  <a:srgbClr val="0070C0"/>
                </a:solidFill>
              </a:rPr>
              <a:t>MinimizeBox</a:t>
            </a:r>
            <a:r>
              <a:rPr lang="en-US" altLang="zh-CN" sz="2600"/>
              <a:t> </a:t>
            </a:r>
            <a:r>
              <a:rPr lang="zh-CN" altLang="en-US" sz="2600"/>
              <a:t>最小化按钮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(</a:t>
            </a:r>
            <a:r>
              <a:rPr lang="zh-CN" altLang="en-US" sz="2600"/>
              <a:t>窗口样式</a:t>
            </a:r>
            <a:r>
              <a:rPr lang="en-US" altLang="zh-CN" sz="2600"/>
              <a:t>) </a:t>
            </a:r>
            <a:r>
              <a:rPr lang="en-US" altLang="zh-CN" sz="2600">
                <a:solidFill>
                  <a:srgbClr val="0070C0"/>
                </a:solidFill>
              </a:rPr>
              <a:t>ShowInTaskbar</a:t>
            </a:r>
            <a:r>
              <a:rPr lang="en-US" altLang="zh-CN" sz="2600"/>
              <a:t> </a:t>
            </a:r>
            <a:r>
              <a:rPr lang="zh-CN" altLang="en-US" sz="2600"/>
              <a:t>是否在任务栏显示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(</a:t>
            </a:r>
            <a:r>
              <a:rPr lang="zh-CN" altLang="en-US" sz="2600"/>
              <a:t>布局</a:t>
            </a:r>
            <a:r>
              <a:rPr lang="en-US" altLang="zh-CN" sz="2600"/>
              <a:t>) </a:t>
            </a:r>
            <a:r>
              <a:rPr lang="en-US" altLang="zh-CN" sz="2600">
                <a:solidFill>
                  <a:srgbClr val="0070C0"/>
                </a:solidFill>
              </a:rPr>
              <a:t>StartPosition</a:t>
            </a:r>
            <a:r>
              <a:rPr lang="en-US" altLang="zh-CN" sz="2600"/>
              <a:t> </a:t>
            </a:r>
            <a:r>
              <a:rPr lang="zh-CN" altLang="en-US" sz="2600"/>
              <a:t>窗口显示位置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(</a:t>
            </a:r>
            <a:r>
              <a:rPr lang="zh-CN" altLang="en-US" sz="2600"/>
              <a:t>外观</a:t>
            </a:r>
            <a:r>
              <a:rPr lang="en-US" altLang="zh-CN" sz="2600"/>
              <a:t>) </a:t>
            </a:r>
            <a:r>
              <a:rPr lang="en-US" altLang="zh-CN" sz="2600">
                <a:solidFill>
                  <a:srgbClr val="0070C0"/>
                </a:solidFill>
              </a:rPr>
              <a:t>FormBorderStyle</a:t>
            </a:r>
            <a:r>
              <a:rPr lang="en-US" altLang="zh-CN" sz="2600"/>
              <a:t> </a:t>
            </a:r>
            <a:r>
              <a:rPr lang="zh-CN" altLang="en-US" sz="2600"/>
              <a:t>边框设定</a:t>
            </a:r>
            <a:r>
              <a:rPr lang="en-US" altLang="zh-CN" sz="2600"/>
              <a:t>/</a:t>
            </a:r>
            <a:r>
              <a:rPr lang="zh-CN" altLang="en-US" sz="2600"/>
              <a:t>是否可以调整大小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2893788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普通窗口也具有这些属性，一样的设定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1074683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11.4 </a:t>
            </a:r>
            <a:r>
              <a:rPr lang="zh-CN" altLang="en-US">
                <a:latin typeface="宋体" panose="02010600030101010101" pitchFamily="2" charset="-122"/>
              </a:rPr>
              <a:t>对话框的返回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07235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对话框的返回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本节课内容：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如何关闭对话框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如何取得对话框的输入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7317526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对话框的返回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当对话框关闭时，</a:t>
            </a:r>
            <a:r>
              <a:rPr lang="en-US" altLang="zh-CN"/>
              <a:t>ShowDialog() </a:t>
            </a:r>
            <a:r>
              <a:rPr lang="zh-CN" altLang="en-US"/>
              <a:t>返回一个值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示例：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MyDialog dlg = new MyDialog();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DialogResult rc = dlg.ShowDialog();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dlg.Dispose();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怎么让对话框关闭呢？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43028321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对话框的返回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设置 </a:t>
            </a:r>
            <a:r>
              <a:rPr lang="en-US" altLang="zh-CN"/>
              <a:t>Form.DialogResult </a:t>
            </a:r>
            <a:r>
              <a:rPr lang="zh-CN" altLang="en-US"/>
              <a:t>属性时，可以关闭对话框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示例：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void okButton_Click(object sender, EventArgs e)</a:t>
            </a:r>
          </a:p>
          <a:p>
            <a:pPr marL="0" indent="0">
              <a:buNone/>
            </a:pPr>
            <a:r>
              <a:rPr lang="en-US" altLang="zh-CN"/>
              <a:t>     {</a:t>
            </a:r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en-US" altLang="zh-CN">
                <a:solidFill>
                  <a:srgbClr val="0070C0"/>
                </a:solidFill>
              </a:rPr>
              <a:t>this.DialogResult = DialogResult.OK;</a:t>
            </a:r>
          </a:p>
          <a:p>
            <a:pPr marL="0" indent="0">
              <a:buNone/>
            </a:pPr>
            <a:r>
              <a:rPr lang="en-US" altLang="zh-CN"/>
              <a:t>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并且，这个 </a:t>
            </a:r>
            <a:r>
              <a:rPr lang="en-US" altLang="zh-CN"/>
              <a:t>DialogResult </a:t>
            </a:r>
            <a:r>
              <a:rPr lang="zh-CN" altLang="en-US"/>
              <a:t>就是 </a:t>
            </a:r>
            <a:r>
              <a:rPr lang="en-US" altLang="zh-CN"/>
              <a:t>ShowDialog() </a:t>
            </a:r>
            <a:r>
              <a:rPr lang="zh-CN" altLang="en-US"/>
              <a:t>的返回值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00208741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取得用户输入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先判断用户是点了‘确定’还是‘取消’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再从对话框中取得用户的输入值</a:t>
            </a:r>
            <a:r>
              <a:rPr lang="en-US" altLang="zh-CN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DialogResult rc = dlg.ShowDialog();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if(rc == DialogResult.OK)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      string str = dlg.edit.Text;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      ……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0136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演示：向窗口中添加一个按钮控件。。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打开显示工具箱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从工具箱中拖一个</a:t>
            </a:r>
            <a:r>
              <a:rPr lang="en-US" altLang="zh-CN" sz="2600"/>
              <a:t>Button</a:t>
            </a:r>
            <a:r>
              <a:rPr lang="zh-CN" altLang="en-US" sz="2600"/>
              <a:t>到窗口中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运行程序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观察：在 </a:t>
            </a:r>
            <a:r>
              <a:rPr lang="en-US" altLang="zh-CN" sz="2600">
                <a:solidFill>
                  <a:srgbClr val="0070C0"/>
                </a:solidFill>
              </a:rPr>
              <a:t>Form1.Designer.cs</a:t>
            </a:r>
            <a:r>
              <a:rPr lang="en-US" altLang="zh-CN" sz="2600"/>
              <a:t> </a:t>
            </a:r>
            <a:r>
              <a:rPr lang="zh-CN" altLang="en-US" sz="2600"/>
              <a:t>中多了什么？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516602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小结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设置 </a:t>
            </a:r>
            <a:r>
              <a:rPr lang="en-US" altLang="zh-CN" sz="2600"/>
              <a:t>DialogResult</a:t>
            </a:r>
            <a:r>
              <a:rPr lang="zh-CN" altLang="en-US" sz="2600"/>
              <a:t>，有两层作用：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关闭对话框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设定返回值</a:t>
            </a:r>
            <a:r>
              <a:rPr lang="en-US" altLang="zh-CN" sz="2600"/>
              <a:t>, </a:t>
            </a:r>
            <a:r>
              <a:rPr lang="zh-CN" altLang="en-US" sz="2600"/>
              <a:t>即 </a:t>
            </a:r>
            <a:r>
              <a:rPr lang="en-US" altLang="zh-CN" sz="2600"/>
              <a:t>ShowDialog() </a:t>
            </a:r>
            <a:r>
              <a:rPr lang="zh-CN" altLang="en-US" sz="2600"/>
              <a:t>返回的值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93917834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11.5 (</a:t>
            </a:r>
            <a:r>
              <a:rPr lang="zh-CN" altLang="en-US">
                <a:latin typeface="宋体" panose="02010600030101010101" pitchFamily="2" charset="-122"/>
              </a:rPr>
              <a:t>练习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样式设定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57855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样式设定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练习：创建一个样式设定对话框，用于设置字体和大小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444988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样式设定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实现：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添加对话框 </a:t>
            </a:r>
            <a:r>
              <a:rPr lang="en-US" altLang="zh-CN" sz="2600">
                <a:solidFill>
                  <a:srgbClr val="0070C0"/>
                </a:solidFill>
              </a:rPr>
              <a:t>StyleDialog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- </a:t>
            </a:r>
            <a:r>
              <a:rPr lang="zh-CN" altLang="en-US" sz="2600"/>
              <a:t>添加控件，设置初始值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- </a:t>
            </a:r>
            <a:r>
              <a:rPr lang="zh-CN" altLang="en-US" sz="2600"/>
              <a:t>添加确定、取消按钮，设置 </a:t>
            </a:r>
            <a:r>
              <a:rPr lang="en-US" altLang="zh-CN" sz="2600"/>
              <a:t>DialogResult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- </a:t>
            </a:r>
            <a:r>
              <a:rPr lang="zh-CN" altLang="en-US" sz="2600"/>
              <a:t>添加几个属性 </a:t>
            </a:r>
            <a:r>
              <a:rPr lang="en-US" altLang="zh-CN" sz="2600"/>
              <a:t>FontFamily , FontSize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2 </a:t>
            </a:r>
            <a:r>
              <a:rPr lang="zh-CN" altLang="en-US" sz="2600"/>
              <a:t>调用对话框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</a:t>
            </a:r>
            <a:r>
              <a:rPr lang="zh-CN" altLang="en-US" sz="2600"/>
              <a:t>当用户点确定时，取得输入的值，后续处理。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03752371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11.6 </a:t>
            </a:r>
            <a:r>
              <a:rPr lang="zh-CN" altLang="en-US">
                <a:latin typeface="宋体" panose="02010600030101010101" pitchFamily="2" charset="-122"/>
              </a:rPr>
              <a:t>更多细节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17528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更多细节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2060"/>
                </a:solidFill>
              </a:rPr>
              <a:t>一、按钮的便捷设定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Button</a:t>
            </a:r>
            <a:r>
              <a:rPr lang="zh-CN" altLang="en-US" sz="2600"/>
              <a:t>类有一个 </a:t>
            </a:r>
            <a:r>
              <a:rPr lang="en-US" altLang="zh-CN" sz="2600"/>
              <a:t>DialogResult</a:t>
            </a:r>
            <a:r>
              <a:rPr lang="zh-CN" altLang="en-US" sz="2600"/>
              <a:t>属性，可用于直接关闭当前对话框。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等效于手工添加回调、并设置 </a:t>
            </a:r>
            <a:r>
              <a:rPr lang="en-US" altLang="zh-CN" sz="2600"/>
              <a:t>Form.DialogResult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5375789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更多细节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2060"/>
                </a:solidFill>
              </a:rPr>
              <a:t>二、对话框的默认响应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AcceptButton: </a:t>
            </a:r>
            <a:r>
              <a:rPr lang="zh-CN" altLang="en-US" sz="2600"/>
              <a:t>当按回车键时触发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CancelButton: </a:t>
            </a:r>
            <a:r>
              <a:rPr lang="zh-CN" altLang="en-US" sz="2600"/>
              <a:t>当按</a:t>
            </a:r>
            <a:r>
              <a:rPr lang="en-US" altLang="zh-CN" sz="2600"/>
              <a:t>ESC</a:t>
            </a:r>
            <a:r>
              <a:rPr lang="zh-CN" altLang="en-US" sz="2600"/>
              <a:t>键时触发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另外，当点叉号关闭窗口时，相当于</a:t>
            </a:r>
            <a:r>
              <a:rPr lang="en-US" altLang="zh-CN" sz="260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17600867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12.1 </a:t>
            </a:r>
            <a:r>
              <a:rPr lang="zh-CN" altLang="en-US">
                <a:latin typeface="宋体" panose="02010600030101010101" pitchFamily="2" charset="-122"/>
              </a:rPr>
              <a:t>系统对话框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4815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系统对话框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系统自带的一些对话框类：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>
                <a:solidFill>
                  <a:srgbClr val="0070C0"/>
                </a:solidFill>
              </a:rPr>
              <a:t>OpenFileDialog</a:t>
            </a:r>
            <a:r>
              <a:rPr lang="en-US" altLang="zh-CN"/>
              <a:t> </a:t>
            </a:r>
            <a:r>
              <a:rPr lang="zh-CN" altLang="en-US"/>
              <a:t>打开文件对话框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SaveFileDialog</a:t>
            </a:r>
            <a:r>
              <a:rPr lang="en-US" altLang="zh-CN"/>
              <a:t> </a:t>
            </a:r>
            <a:r>
              <a:rPr lang="zh-CN" altLang="en-US"/>
              <a:t>保存文件对话框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FolderBrowserDialog</a:t>
            </a:r>
            <a:r>
              <a:rPr lang="en-US" altLang="zh-CN"/>
              <a:t> </a:t>
            </a:r>
            <a:r>
              <a:rPr lang="zh-CN" altLang="en-US"/>
              <a:t>目录选择对话框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ColorDialog</a:t>
            </a:r>
            <a:r>
              <a:rPr lang="en-US" altLang="zh-CN"/>
              <a:t> </a:t>
            </a:r>
            <a:r>
              <a:rPr lang="zh-CN" altLang="en-US"/>
              <a:t>颜色选择对话框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FontDialog</a:t>
            </a:r>
            <a:r>
              <a:rPr lang="en-US" altLang="zh-CN"/>
              <a:t> </a:t>
            </a:r>
            <a:r>
              <a:rPr lang="zh-CN" altLang="en-US"/>
              <a:t>字体选择对括框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在官方文档里，直接搜索查看示例即可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17927497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12.2 (</a:t>
            </a:r>
            <a:r>
              <a:rPr lang="zh-CN" altLang="en-US">
                <a:latin typeface="宋体" panose="02010600030101010101" pitchFamily="2" charset="-122"/>
              </a:rPr>
              <a:t>练习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图片查看器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18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Form1.cs</a:t>
            </a:r>
            <a:r>
              <a:rPr lang="en-US" altLang="zh-CN" sz="2600"/>
              <a:t> : </a:t>
            </a:r>
            <a:r>
              <a:rPr lang="zh-CN" altLang="en-US" sz="2600"/>
              <a:t>业务代码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Form1.Designer.cs</a:t>
            </a:r>
            <a:r>
              <a:rPr lang="en-US" altLang="zh-CN" sz="2600"/>
              <a:t> </a:t>
            </a:r>
            <a:r>
              <a:rPr lang="zh-CN" altLang="en-US" sz="2600"/>
              <a:t>：界面代码，自动生成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提示：</a:t>
            </a:r>
            <a:r>
              <a:rPr lang="en-US" altLang="zh-CN" sz="2600"/>
              <a:t>Form1.Designer.cs </a:t>
            </a:r>
            <a:r>
              <a:rPr lang="zh-CN" altLang="en-US" sz="2600"/>
              <a:t>是设计器自动生成的，一般不要手工修改。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05819678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图片查看器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练习：实现一个图片查看器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选择一个目录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列出该目录下所有的图片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   *.jpg *.jpeg *.png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单击选择一项时，打开图片显示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4409889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13.1 </a:t>
            </a:r>
            <a:r>
              <a:rPr lang="zh-CN" altLang="en-US">
                <a:latin typeface="宋体" panose="02010600030101010101" pitchFamily="2" charset="-122"/>
              </a:rPr>
              <a:t>菜单栏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6448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本章内容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本章内容：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 </a:t>
            </a:r>
            <a:r>
              <a:rPr lang="zh-CN" altLang="en-US" sz="2600">
                <a:solidFill>
                  <a:srgbClr val="002060"/>
                </a:solidFill>
              </a:rPr>
              <a:t>菜单栏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 </a:t>
            </a:r>
            <a:r>
              <a:rPr lang="zh-CN" altLang="en-US" sz="2600">
                <a:solidFill>
                  <a:srgbClr val="002060"/>
                </a:solidFill>
              </a:rPr>
              <a:t>工具栏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 </a:t>
            </a:r>
            <a:r>
              <a:rPr lang="zh-CN" altLang="en-US" sz="2600">
                <a:solidFill>
                  <a:srgbClr val="002060"/>
                </a:solidFill>
              </a:rPr>
              <a:t>右键菜单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重点是右键菜单的实现。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73783167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菜单栏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菜单栏 </a:t>
            </a:r>
            <a:r>
              <a:rPr lang="en-US" altLang="zh-CN" sz="2600">
                <a:solidFill>
                  <a:srgbClr val="0070C0"/>
                </a:solidFill>
              </a:rPr>
              <a:t>MenuStrip </a:t>
            </a:r>
            <a:r>
              <a:rPr lang="zh-CN" altLang="en-US" sz="2600"/>
              <a:t>，支持可视化编辑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添加 </a:t>
            </a:r>
            <a:r>
              <a:rPr lang="en-US" altLang="zh-CN" sz="2600"/>
              <a:t>MenuStrip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添加菜单、菜单项、分隔线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给菜单项设置属性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     </a:t>
            </a:r>
            <a:r>
              <a:rPr lang="en-US" altLang="zh-CN" sz="2600">
                <a:solidFill>
                  <a:srgbClr val="0070C0"/>
                </a:solidFill>
              </a:rPr>
              <a:t>Name</a:t>
            </a:r>
            <a:r>
              <a:rPr lang="en-US" altLang="zh-CN" sz="2600"/>
              <a:t> </a:t>
            </a:r>
            <a:r>
              <a:rPr lang="zh-CN" altLang="en-US" sz="2600"/>
              <a:t>字段名</a:t>
            </a:r>
            <a:r>
              <a:rPr lang="en-US" altLang="zh-CN" sz="2600"/>
              <a:t>,  </a:t>
            </a:r>
            <a:r>
              <a:rPr lang="en-US" altLang="zh-CN" sz="2600">
                <a:solidFill>
                  <a:srgbClr val="0070C0"/>
                </a:solidFill>
              </a:rPr>
              <a:t>Text</a:t>
            </a:r>
            <a:r>
              <a:rPr lang="en-US" altLang="zh-CN" sz="2600"/>
              <a:t> </a:t>
            </a:r>
            <a:r>
              <a:rPr lang="zh-CN" altLang="en-US" sz="2600"/>
              <a:t>文本显示 </a:t>
            </a:r>
            <a:r>
              <a:rPr lang="en-US" altLang="zh-CN" sz="2600"/>
              <a:t>, </a:t>
            </a:r>
            <a:r>
              <a:rPr lang="en-US" altLang="zh-CN" sz="2600">
                <a:solidFill>
                  <a:srgbClr val="0070C0"/>
                </a:solidFill>
              </a:rPr>
              <a:t>Image</a:t>
            </a:r>
            <a:r>
              <a:rPr lang="en-US" altLang="zh-CN" sz="2600"/>
              <a:t> : </a:t>
            </a:r>
            <a:r>
              <a:rPr lang="zh-CN" altLang="en-US" sz="2600"/>
              <a:t>图标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给菜单项添加事件处理 </a:t>
            </a:r>
            <a:r>
              <a:rPr lang="en-US" altLang="zh-CN" sz="2600"/>
              <a:t>( </a:t>
            </a:r>
            <a:r>
              <a:rPr lang="zh-CN" altLang="en-US" sz="2600"/>
              <a:t>双击即可 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88011751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菜单栏不是本课程的重点，了解即可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hlinkClick r:id="rId3"/>
              </a:rPr>
              <a:t>https://www.iconfont.cn/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62191920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13.2 </a:t>
            </a:r>
            <a:r>
              <a:rPr lang="zh-CN" altLang="en-US">
                <a:latin typeface="宋体" panose="02010600030101010101" pitchFamily="2" charset="-122"/>
              </a:rPr>
              <a:t>工具栏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54262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工具栏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工具栏</a:t>
            </a:r>
            <a:r>
              <a:rPr lang="zh-CN" altLang="en-US" sz="2600">
                <a:solidFill>
                  <a:srgbClr val="0070C0"/>
                </a:solidFill>
              </a:rPr>
              <a:t> </a:t>
            </a:r>
            <a:r>
              <a:rPr lang="en-US" altLang="zh-CN" sz="2600">
                <a:solidFill>
                  <a:srgbClr val="0070C0"/>
                </a:solidFill>
              </a:rPr>
              <a:t>ToolStrip </a:t>
            </a:r>
            <a:r>
              <a:rPr lang="en-US" altLang="zh-CN" sz="2600"/>
              <a:t>, </a:t>
            </a:r>
            <a:r>
              <a:rPr lang="zh-CN" altLang="en-US" sz="2600"/>
              <a:t>主要用于显示工具按钮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03328397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工具栏的按钮代表一些常见的功能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工具按钮和菜单项是对应的，应选择同一个回调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20931284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13.3 </a:t>
            </a:r>
            <a:r>
              <a:rPr lang="zh-CN" altLang="en-US">
                <a:latin typeface="宋体" panose="02010600030101010101" pitchFamily="2" charset="-122"/>
              </a:rPr>
              <a:t>右键菜单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67821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右键菜单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右键菜单 </a:t>
            </a:r>
            <a:r>
              <a:rPr lang="en-US" altLang="zh-CN" sz="2600"/>
              <a:t>,  </a:t>
            </a:r>
            <a:r>
              <a:rPr lang="en-US" altLang="zh-CN" sz="2600">
                <a:solidFill>
                  <a:srgbClr val="0070C0"/>
                </a:solidFill>
              </a:rPr>
              <a:t>ContextMenuStrip</a:t>
            </a:r>
            <a:r>
              <a:rPr lang="en-US" altLang="zh-CN" sz="2600"/>
              <a:t> , </a:t>
            </a:r>
            <a:r>
              <a:rPr lang="zh-CN" altLang="en-US" sz="2600"/>
              <a:t>即上下文菜单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例如，一个</a:t>
            </a:r>
            <a:r>
              <a:rPr lang="en-US" altLang="zh-CN" sz="2600"/>
              <a:t>ListBox</a:t>
            </a:r>
            <a:r>
              <a:rPr lang="zh-CN" altLang="en-US" sz="2600"/>
              <a:t>上右键点击时，显示上下文菜单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56898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重点是它代码的调用关系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Form1()</a:t>
            </a:r>
            <a:r>
              <a:rPr lang="en-US" altLang="zh-CN" sz="2600">
                <a:sym typeface="Wingdings" panose="05000000000000000000" pitchFamily="2" charset="2"/>
              </a:rPr>
              <a:t> InitializeComponent()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86161426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右键菜单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添加 </a:t>
            </a:r>
            <a:r>
              <a:rPr lang="en-US" altLang="zh-CN" sz="2600"/>
              <a:t>ContextMenuStrip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在设计器里直接可视化编辑即可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2 </a:t>
            </a:r>
            <a:r>
              <a:rPr lang="zh-CN" altLang="en-US" sz="2600"/>
              <a:t>给</a:t>
            </a:r>
            <a:r>
              <a:rPr lang="en-US" altLang="zh-CN" sz="2600"/>
              <a:t>ListBox </a:t>
            </a:r>
            <a:r>
              <a:rPr lang="zh-CN" altLang="en-US" sz="2600"/>
              <a:t>添加鼠标事件 </a:t>
            </a:r>
            <a:r>
              <a:rPr lang="en-US" altLang="zh-CN" sz="2600"/>
              <a:t>MouseUp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void listBox1_Mouse(sender, e)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3 </a:t>
            </a:r>
            <a:r>
              <a:rPr lang="zh-CN" altLang="en-US" sz="2600"/>
              <a:t>弹出上下文菜单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contextMenuStrip1.Show(listBox1, e.Location);</a:t>
            </a:r>
          </a:p>
        </p:txBody>
      </p:sp>
    </p:spTree>
    <p:extLst>
      <p:ext uri="{BB962C8B-B14F-4D97-AF65-F5344CB8AC3E}">
        <p14:creationId xmlns:p14="http://schemas.microsoft.com/office/powerpoint/2010/main" val="41347435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右键菜单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4 </a:t>
            </a:r>
            <a:r>
              <a:rPr lang="zh-CN" altLang="en-US" sz="2600"/>
              <a:t>区分上下文，作不同的处理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- </a:t>
            </a:r>
            <a:r>
              <a:rPr lang="zh-CN" altLang="en-US" sz="2600"/>
              <a:t>若点中了一项，则允许某些菜单 </a:t>
            </a:r>
            <a:r>
              <a:rPr lang="en-US" altLang="zh-CN" sz="2600"/>
              <a:t>(</a:t>
            </a:r>
            <a:r>
              <a:rPr lang="zh-CN" altLang="en-US" sz="2600"/>
              <a:t> </a:t>
            </a:r>
            <a:r>
              <a:rPr lang="zh-CN" altLang="en-US" sz="2600">
                <a:solidFill>
                  <a:srgbClr val="0070C0"/>
                </a:solidFill>
              </a:rPr>
              <a:t>修改</a:t>
            </a:r>
            <a:r>
              <a:rPr lang="en-US" altLang="zh-CN" sz="2600">
                <a:solidFill>
                  <a:srgbClr val="0070C0"/>
                </a:solidFill>
              </a:rPr>
              <a:t>/</a:t>
            </a:r>
            <a:r>
              <a:rPr lang="zh-CN" altLang="en-US" sz="2600">
                <a:solidFill>
                  <a:srgbClr val="0070C0"/>
                </a:solidFill>
              </a:rPr>
              <a:t>删除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- </a:t>
            </a:r>
            <a:r>
              <a:rPr lang="zh-CN" altLang="en-US" sz="2600"/>
              <a:t>若点中任何项，则禁用某些菜单 </a:t>
            </a:r>
            <a:r>
              <a:rPr lang="en-US" altLang="zh-CN" sz="2600"/>
              <a:t>(</a:t>
            </a:r>
            <a:r>
              <a:rPr lang="zh-CN" altLang="en-US" sz="2600"/>
              <a:t> </a:t>
            </a:r>
            <a:r>
              <a:rPr lang="zh-CN" altLang="en-US" sz="2600">
                <a:solidFill>
                  <a:srgbClr val="0070C0"/>
                </a:solidFill>
              </a:rPr>
              <a:t>修改</a:t>
            </a:r>
            <a:r>
              <a:rPr lang="en-US" altLang="zh-CN" sz="2600">
                <a:solidFill>
                  <a:srgbClr val="0070C0"/>
                </a:solidFill>
              </a:rPr>
              <a:t>/</a:t>
            </a:r>
            <a:r>
              <a:rPr lang="zh-CN" altLang="en-US" sz="2600">
                <a:solidFill>
                  <a:srgbClr val="0070C0"/>
                </a:solidFill>
              </a:rPr>
              <a:t>删除</a:t>
            </a:r>
            <a:r>
              <a:rPr lang="en-US" altLang="zh-CN" sz="2600"/>
              <a:t>)</a:t>
            </a:r>
            <a:r>
              <a:rPr lang="zh-CN" altLang="en-US" sz="2600"/>
              <a:t> 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21347115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根据鼠标点击的位置，判断点中了哪一项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int index = listBox1.IndexFromPoint(e.Location);</a:t>
            </a:r>
          </a:p>
        </p:txBody>
      </p:sp>
    </p:spTree>
    <p:extLst>
      <p:ext uri="{BB962C8B-B14F-4D97-AF65-F5344CB8AC3E}">
        <p14:creationId xmlns:p14="http://schemas.microsoft.com/office/powerpoint/2010/main" val="64963700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14.1 </a:t>
            </a:r>
            <a:r>
              <a:rPr lang="zh-CN" altLang="en-US">
                <a:latin typeface="宋体" panose="02010600030101010101" pitchFamily="2" charset="-122"/>
              </a:rPr>
              <a:t>列表控件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2428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列表控件</a:t>
            </a:r>
            <a:r>
              <a:rPr lang="en-US" altLang="zh-CN" sz="2600"/>
              <a:t> </a:t>
            </a:r>
            <a:r>
              <a:rPr lang="en-US" altLang="zh-CN" sz="2600">
                <a:solidFill>
                  <a:srgbClr val="0070C0"/>
                </a:solidFill>
              </a:rPr>
              <a:t>ListView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相当于 </a:t>
            </a:r>
            <a:r>
              <a:rPr lang="en-US" altLang="zh-CN" sz="2600"/>
              <a:t>ListBox </a:t>
            </a:r>
            <a:r>
              <a:rPr lang="zh-CN" altLang="en-US" sz="2600"/>
              <a:t>的增强版，支持多列显示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最典型的例子：</a:t>
            </a:r>
            <a:r>
              <a:rPr lang="en-US" altLang="zh-CN" sz="2600"/>
              <a:t>Windows</a:t>
            </a:r>
            <a:r>
              <a:rPr lang="zh-CN" altLang="en-US" sz="2600"/>
              <a:t>的文件管理器的列表显示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02423596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列表控件的几种视图：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Detail</a:t>
            </a:r>
            <a:r>
              <a:rPr lang="en-US" altLang="zh-CN" sz="2600"/>
              <a:t> : </a:t>
            </a:r>
            <a:r>
              <a:rPr lang="zh-CN" altLang="en-US" sz="2600"/>
              <a:t>详情模式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List</a:t>
            </a:r>
            <a:r>
              <a:rPr lang="en-US" altLang="zh-CN" sz="2600"/>
              <a:t>: </a:t>
            </a:r>
            <a:r>
              <a:rPr lang="zh-CN" altLang="en-US" sz="2600"/>
              <a:t>列表模式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LargeIcon</a:t>
            </a:r>
            <a:r>
              <a:rPr lang="en-US" altLang="zh-CN" sz="2600"/>
              <a:t> : </a:t>
            </a:r>
            <a:r>
              <a:rPr lang="zh-CN" altLang="en-US" sz="2600"/>
              <a:t>大图标模式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SmallIcon</a:t>
            </a:r>
            <a:r>
              <a:rPr lang="en-US" altLang="zh-CN" sz="2600"/>
              <a:t> : </a:t>
            </a:r>
            <a:r>
              <a:rPr lang="zh-CN" altLang="en-US" sz="2600"/>
              <a:t>小图标模式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6163474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列表控件的几个特点：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显示模式可以切换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可以多字段显示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可以设置图标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标签可以编辑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每列可以单独排序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自定义绘制的技术，在</a:t>
            </a:r>
            <a:r>
              <a:rPr lang="en-US" altLang="zh-CN" sz="2600"/>
              <a:t>WinForm</a:t>
            </a:r>
            <a:r>
              <a:rPr lang="zh-CN" altLang="en-US" sz="2600"/>
              <a:t>高级篇讲解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99268000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示例：添加一个</a:t>
            </a:r>
            <a:r>
              <a:rPr lang="en-US" altLang="zh-CN" sz="2600"/>
              <a:t>ListView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设置显示模式 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设置列标题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添加数据项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63230037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14.2 </a:t>
            </a:r>
            <a:r>
              <a:rPr lang="zh-CN" altLang="en-US">
                <a:latin typeface="宋体" panose="02010600030101010101" pitchFamily="2" charset="-122"/>
              </a:rPr>
              <a:t>添加数据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57219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添加数据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演示：用</a:t>
            </a:r>
            <a:r>
              <a:rPr lang="en-US" altLang="zh-CN" sz="2600"/>
              <a:t>ListView</a:t>
            </a:r>
            <a:r>
              <a:rPr lang="zh-CN" altLang="en-US" sz="2600"/>
              <a:t>将 </a:t>
            </a:r>
            <a:r>
              <a:rPr lang="en-US" altLang="zh-CN" sz="2600">
                <a:solidFill>
                  <a:srgbClr val="0070C0"/>
                </a:solidFill>
              </a:rPr>
              <a:t>C:\ </a:t>
            </a:r>
            <a:r>
              <a:rPr lang="zh-CN" altLang="en-US" sz="2600"/>
              <a:t>盘下的文件夹、文件列出</a:t>
            </a:r>
            <a:r>
              <a:rPr lang="en-US" altLang="zh-CN" sz="2600"/>
              <a:t>..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对照代码讲解。。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52577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3.2 </a:t>
            </a:r>
            <a:r>
              <a:rPr lang="zh-CN" altLang="en-US">
                <a:latin typeface="宋体" panose="02010600030101010101" pitchFamily="2" charset="-122"/>
              </a:rPr>
              <a:t>手动添加控件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02238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添加数据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图标设置 </a:t>
            </a:r>
            <a:r>
              <a:rPr lang="en-US" altLang="zh-CN" sz="2600"/>
              <a:t>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listView1.LargeImageList </a:t>
            </a:r>
            <a:r>
              <a:rPr lang="zh-CN" altLang="en-US" sz="2600"/>
              <a:t>用于大图标模式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>
                <a:solidFill>
                  <a:srgbClr val="0070C0"/>
                </a:solidFill>
              </a:rPr>
              <a:t> listView1.SmallImageList </a:t>
            </a:r>
            <a:r>
              <a:rPr lang="zh-CN" altLang="en-US" sz="2600"/>
              <a:t>用于其他显示模式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在添加一项时，指定所使用的图片的索引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item = new ListViewItem(label, imageIndex)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91833128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添加数据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显示性能优化：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在批量添加数据时，为了避免界面频繁更新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listView1.BeginUpdate();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… </a:t>
            </a:r>
            <a:r>
              <a:rPr lang="zh-CN" altLang="en-US" sz="2600">
                <a:solidFill>
                  <a:srgbClr val="0070C0"/>
                </a:solidFill>
              </a:rPr>
              <a:t>修改显示数据 </a:t>
            </a:r>
            <a:r>
              <a:rPr lang="en-US" altLang="zh-CN" sz="2600">
                <a:solidFill>
                  <a:srgbClr val="0070C0"/>
                </a:solidFill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listView1.EndUpdate();</a:t>
            </a:r>
          </a:p>
        </p:txBody>
      </p:sp>
    </p:spTree>
    <p:extLst>
      <p:ext uri="{BB962C8B-B14F-4D97-AF65-F5344CB8AC3E}">
        <p14:creationId xmlns:p14="http://schemas.microsoft.com/office/powerpoint/2010/main" val="50750246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14.3 </a:t>
            </a:r>
            <a:r>
              <a:rPr lang="zh-CN" altLang="en-US">
                <a:latin typeface="宋体" panose="02010600030101010101" pitchFamily="2" charset="-122"/>
              </a:rPr>
              <a:t>切换显示模式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28013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切换显示模式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演示：添加右键菜单，实现</a:t>
            </a:r>
            <a:r>
              <a:rPr lang="en-US" altLang="zh-CN" sz="2600"/>
              <a:t>4</a:t>
            </a:r>
            <a:r>
              <a:rPr lang="zh-CN" altLang="en-US" sz="2600"/>
              <a:t>种显示模式的切换。。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设置大图标列表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添加右键菜单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     </a:t>
            </a:r>
            <a:r>
              <a:rPr lang="zh-CN" altLang="en-US" sz="2600"/>
              <a:t>添加</a:t>
            </a:r>
            <a:r>
              <a:rPr lang="en-US" altLang="zh-CN" sz="2600"/>
              <a:t>4</a:t>
            </a:r>
            <a:r>
              <a:rPr lang="zh-CN" altLang="en-US" sz="2600"/>
              <a:t>个菜单项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     </a:t>
            </a:r>
            <a:r>
              <a:rPr lang="zh-CN" altLang="en-US" sz="2600"/>
              <a:t>添加菜单项的点击处理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添加右键处理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     </a:t>
            </a:r>
            <a:r>
              <a:rPr lang="zh-CN" altLang="en-US" sz="2600"/>
              <a:t>点击右键时，弹出菜单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40614684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显示菜单时，要根据当前的显示模式，设置各菜单项的选中状态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04065453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14.4 </a:t>
            </a:r>
            <a:r>
              <a:rPr lang="zh-CN" altLang="en-US">
                <a:latin typeface="宋体" panose="02010600030101010101" pitchFamily="2" charset="-122"/>
              </a:rPr>
              <a:t>列的排序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31886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列的排序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演示：实现列表控件的排序功能。。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对照</a:t>
            </a:r>
            <a:r>
              <a:rPr lang="en-US" altLang="zh-CN" sz="2600"/>
              <a:t>《</a:t>
            </a:r>
            <a:r>
              <a:rPr lang="zh-CN" altLang="en-US" sz="2600">
                <a:solidFill>
                  <a:srgbClr val="0070C0"/>
                </a:solidFill>
              </a:rPr>
              <a:t>图文教程 </a:t>
            </a:r>
            <a:r>
              <a:rPr lang="en-US" altLang="zh-CN" sz="2600"/>
              <a:t>》</a:t>
            </a:r>
            <a:r>
              <a:rPr lang="zh-CN" altLang="en-US" sz="2600"/>
              <a:t>进行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28542379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每个</a:t>
            </a:r>
            <a:r>
              <a:rPr lang="en-US" altLang="zh-CN" sz="2600"/>
              <a:t>ListViewItem</a:t>
            </a:r>
            <a:r>
              <a:rPr lang="zh-CN" altLang="en-US" sz="2600"/>
              <a:t>可以关联一个</a:t>
            </a:r>
            <a:r>
              <a:rPr lang="en-US" altLang="zh-CN" sz="2600"/>
              <a:t>Tag</a:t>
            </a:r>
            <a:r>
              <a:rPr lang="zh-CN" altLang="en-US" sz="2600"/>
              <a:t>对象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</a:t>
            </a:r>
            <a:r>
              <a:rPr lang="en-US" altLang="zh-CN" sz="2600"/>
              <a:t>WinForm</a:t>
            </a:r>
            <a:r>
              <a:rPr lang="zh-CN" altLang="en-US" sz="2600"/>
              <a:t>里，</a:t>
            </a:r>
            <a:r>
              <a:rPr lang="en-US" altLang="zh-CN" sz="2600"/>
              <a:t>Tag</a:t>
            </a:r>
            <a:r>
              <a:rPr lang="zh-CN" altLang="en-US" sz="2600"/>
              <a:t>一般用于关联一个数据对象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69813682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14.5 </a:t>
            </a:r>
            <a:r>
              <a:rPr lang="zh-CN" altLang="en-US">
                <a:latin typeface="宋体" panose="02010600030101010101" pitchFamily="2" charset="-122"/>
              </a:rPr>
              <a:t>编辑标签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55267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编辑标签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标签 </a:t>
            </a:r>
            <a:r>
              <a:rPr lang="en-US" altLang="zh-CN" sz="2600">
                <a:solidFill>
                  <a:srgbClr val="0070C0"/>
                </a:solidFill>
              </a:rPr>
              <a:t>Label</a:t>
            </a:r>
            <a:r>
              <a:rPr lang="en-US" altLang="zh-CN" sz="2600"/>
              <a:t> </a:t>
            </a:r>
            <a:r>
              <a:rPr lang="zh-CN" altLang="en-US" sz="2600"/>
              <a:t>：指每一个列表项的显示文本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演示：列表项的标签可以被直接编辑。。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55442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关于</a:t>
            </a:r>
            <a:r>
              <a:rPr lang="en-US" altLang="zh-CN">
                <a:solidFill>
                  <a:srgbClr val="002060"/>
                </a:solidFill>
              </a:rPr>
              <a:t>C#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应用场景：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桌面应用程序开发 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     - </a:t>
            </a:r>
            <a:r>
              <a:rPr lang="zh-CN" altLang="en-US" sz="2600"/>
              <a:t>基于</a:t>
            </a:r>
            <a:r>
              <a:rPr lang="en-US" altLang="zh-CN" sz="2600">
                <a:solidFill>
                  <a:srgbClr val="0070C0"/>
                </a:solidFill>
              </a:rPr>
              <a:t>WinForms</a:t>
            </a:r>
            <a:r>
              <a:rPr lang="en-US" altLang="zh-CN" sz="2600"/>
              <a:t> API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     - </a:t>
            </a:r>
            <a:r>
              <a:rPr lang="zh-CN" altLang="en-US" sz="2600"/>
              <a:t>基于</a:t>
            </a:r>
            <a:r>
              <a:rPr lang="en-US" altLang="zh-CN" sz="2600">
                <a:solidFill>
                  <a:srgbClr val="0070C0"/>
                </a:solidFill>
              </a:rPr>
              <a:t>WPF</a:t>
            </a:r>
            <a:r>
              <a:rPr lang="en-US" altLang="zh-CN" sz="2600"/>
              <a:t> API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/>
              <a:t>Unity3D </a:t>
            </a:r>
            <a:r>
              <a:rPr lang="zh-CN" altLang="en-US" sz="2600"/>
              <a:t>游戏开发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/>
              <a:t>Asp.net </a:t>
            </a:r>
            <a:r>
              <a:rPr lang="zh-CN" altLang="en-US" sz="2600"/>
              <a:t>网站开发 </a:t>
            </a:r>
            <a:r>
              <a:rPr lang="en-US" altLang="zh-CN" sz="2600"/>
              <a:t>(</a:t>
            </a:r>
            <a:r>
              <a:rPr lang="zh-CN" altLang="en-US" sz="2600"/>
              <a:t>优先使用</a:t>
            </a:r>
            <a:r>
              <a:rPr lang="en-US" altLang="zh-CN" sz="2600"/>
              <a:t>Java</a:t>
            </a:r>
            <a:r>
              <a:rPr lang="zh-CN" altLang="en-US" sz="2600"/>
              <a:t>技术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74586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手动添加控件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演示：手动创建一个控件，并添加到</a:t>
            </a:r>
            <a:r>
              <a:rPr lang="en-US" altLang="zh-CN" sz="2600"/>
              <a:t>Form</a:t>
            </a:r>
            <a:r>
              <a:rPr lang="zh-CN" altLang="en-US" sz="2600"/>
              <a:t>中。。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Button testButton = new Button();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this.Controls.Add(testButton);</a:t>
            </a:r>
          </a:p>
        </p:txBody>
      </p:sp>
    </p:spTree>
    <p:extLst>
      <p:ext uri="{BB962C8B-B14F-4D97-AF65-F5344CB8AC3E}">
        <p14:creationId xmlns:p14="http://schemas.microsoft.com/office/powerpoint/2010/main" val="2052932202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编辑标签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步骤：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设置 </a:t>
            </a:r>
            <a:r>
              <a:rPr lang="en-US" altLang="zh-CN" sz="2600">
                <a:solidFill>
                  <a:srgbClr val="0070C0"/>
                </a:solidFill>
              </a:rPr>
              <a:t>LabelEdit</a:t>
            </a:r>
            <a:r>
              <a:rPr lang="en-US" altLang="zh-CN" sz="2600"/>
              <a:t> </a:t>
            </a:r>
            <a:r>
              <a:rPr lang="zh-CN" altLang="en-US" sz="2600"/>
              <a:t>为 </a:t>
            </a:r>
            <a:r>
              <a:rPr lang="en-US" altLang="zh-CN" sz="2600"/>
              <a:t>true</a:t>
            </a:r>
            <a:r>
              <a:rPr lang="zh-CN" altLang="en-US" sz="2600"/>
              <a:t>，允许编辑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启动编辑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- </a:t>
            </a:r>
            <a:r>
              <a:rPr lang="zh-CN" altLang="en-US" sz="2600"/>
              <a:t>鼠标先选中、再点击即可启动编辑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- </a:t>
            </a:r>
            <a:r>
              <a:rPr lang="zh-CN" altLang="en-US" sz="2600"/>
              <a:t>也可以调用 </a:t>
            </a:r>
            <a:r>
              <a:rPr lang="en-US" altLang="zh-CN" sz="2600"/>
              <a:t>ListViewItem.BeginEdit()</a:t>
            </a:r>
            <a:r>
              <a:rPr lang="zh-CN" altLang="en-US" sz="2600"/>
              <a:t>启动编辑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03596517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编辑标签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编辑验证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zh-CN" altLang="en-US" sz="2600"/>
              <a:t>有两个事件：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   BeforeLabelEdit </a:t>
            </a:r>
            <a:r>
              <a:rPr lang="zh-CN" altLang="en-US" sz="2600"/>
              <a:t>：编辑前验证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   AfterLabelEdit </a:t>
            </a:r>
            <a:r>
              <a:rPr lang="en-US" altLang="zh-CN" sz="2600"/>
              <a:t>: </a:t>
            </a:r>
            <a:r>
              <a:rPr lang="zh-CN" altLang="en-US" sz="2600"/>
              <a:t>编辑之后验证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   e.Item </a:t>
            </a:r>
            <a:r>
              <a:rPr lang="zh-CN" altLang="en-US"/>
              <a:t>表示编辑项的索引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   e.Label </a:t>
            </a:r>
            <a:r>
              <a:rPr lang="zh-CN" altLang="en-US"/>
              <a:t>表示文本框中的值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   e.CancelEdit </a:t>
            </a:r>
            <a:r>
              <a:rPr lang="zh-CN" altLang="en-US"/>
              <a:t>表示是否取消此次输入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9207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当实现右键菜单方式时，需要记录当前点中的项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private ListViewItem </a:t>
            </a:r>
            <a:r>
              <a:rPr lang="en-US" altLang="zh-CN">
                <a:solidFill>
                  <a:srgbClr val="0070C0"/>
                </a:solidFill>
              </a:rPr>
              <a:t>mouseClickItem</a:t>
            </a:r>
            <a:r>
              <a:rPr lang="en-US" altLang="zh-CN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添加一个成员字段，在后续的菜单点击处理中使用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ListView</a:t>
            </a:r>
            <a:r>
              <a:rPr lang="zh-CN" altLang="en-US"/>
              <a:t>控件只适合 </a:t>
            </a:r>
            <a:r>
              <a:rPr lang="en-US" altLang="zh-CN"/>
              <a:t>Label </a:t>
            </a:r>
            <a:r>
              <a:rPr lang="zh-CN" altLang="en-US"/>
              <a:t>的编辑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如果想编辑所有字段，应该考虑使用表格控件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76559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15.1 </a:t>
            </a:r>
            <a:r>
              <a:rPr lang="zh-CN" altLang="en-US">
                <a:latin typeface="宋体" panose="02010600030101010101" pitchFamily="2" charset="-122"/>
              </a:rPr>
              <a:t>表格视图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0171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表格控件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表格视图 </a:t>
            </a:r>
            <a:r>
              <a:rPr lang="en-US" altLang="zh-CN" sz="2600">
                <a:solidFill>
                  <a:srgbClr val="0070C0"/>
                </a:solidFill>
              </a:rPr>
              <a:t>DataGridView  </a:t>
            </a:r>
            <a:r>
              <a:rPr lang="zh-CN" altLang="en-US" sz="2600"/>
              <a:t>，即表格控件</a:t>
            </a:r>
            <a:r>
              <a:rPr lang="en-US" altLang="zh-CN" sz="260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提行多行多列的表格状的数据展示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演示：以表格控件来展示学生数据。。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08524766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表格控件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基本操作：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添加一个表格控件 </a:t>
            </a:r>
            <a:r>
              <a:rPr lang="en-US" altLang="zh-CN" sz="2600">
                <a:solidFill>
                  <a:srgbClr val="0070C0"/>
                </a:solidFill>
              </a:rPr>
              <a:t>DataGridView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设置列数、列名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添加一行数据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显然，表格的每一个单元格都是可以编辑的。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36777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指定一行数据</a:t>
            </a:r>
            <a:r>
              <a:rPr lang="en-US" altLang="zh-CN" sz="2600"/>
              <a:t> object[] row =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实际显示时，取对象的 </a:t>
            </a:r>
            <a:r>
              <a:rPr lang="en-US" altLang="zh-CN" sz="2600"/>
              <a:t>ToString()</a:t>
            </a:r>
            <a:r>
              <a:rPr lang="zh-CN" altLang="en-US" sz="2600"/>
              <a:t>进行显示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93027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15.2 </a:t>
            </a:r>
            <a:r>
              <a:rPr lang="zh-CN" altLang="en-US">
                <a:latin typeface="宋体" panose="02010600030101010101" pitchFamily="2" charset="-122"/>
              </a:rPr>
              <a:t>表格的使用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2157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表格的属性设置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几个基本的属性</a:t>
            </a:r>
            <a:r>
              <a:rPr lang="en-US" altLang="zh-CN" sz="260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列设定  </a:t>
            </a:r>
            <a:r>
              <a:rPr lang="en-US" altLang="zh-CN" sz="2600">
                <a:solidFill>
                  <a:srgbClr val="0070C0"/>
                </a:solidFill>
              </a:rPr>
              <a:t>[</a:t>
            </a:r>
            <a:r>
              <a:rPr lang="zh-CN" altLang="en-US" sz="2600">
                <a:solidFill>
                  <a:srgbClr val="0070C0"/>
                </a:solidFill>
              </a:rPr>
              <a:t>杂项</a:t>
            </a:r>
            <a:r>
              <a:rPr lang="en-US" altLang="zh-CN" sz="2600">
                <a:solidFill>
                  <a:srgbClr val="0070C0"/>
                </a:solidFill>
              </a:rPr>
              <a:t>] Columns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列标题是否可见 </a:t>
            </a:r>
            <a:r>
              <a:rPr lang="en-US" altLang="zh-CN" sz="2600">
                <a:solidFill>
                  <a:srgbClr val="0070C0"/>
                </a:solidFill>
              </a:rPr>
              <a:t>[</a:t>
            </a:r>
            <a:r>
              <a:rPr lang="zh-CN" altLang="en-US" sz="2600">
                <a:solidFill>
                  <a:srgbClr val="0070C0"/>
                </a:solidFill>
              </a:rPr>
              <a:t>外观</a:t>
            </a:r>
            <a:r>
              <a:rPr lang="en-US" altLang="zh-CN" sz="2600">
                <a:solidFill>
                  <a:srgbClr val="0070C0"/>
                </a:solidFill>
              </a:rPr>
              <a:t>] ColumnHeadersVisible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行标题是否可见 </a:t>
            </a:r>
            <a:r>
              <a:rPr lang="en-US" altLang="zh-CN" sz="2600">
                <a:solidFill>
                  <a:srgbClr val="0070C0"/>
                </a:solidFill>
              </a:rPr>
              <a:t>[</a:t>
            </a:r>
            <a:r>
              <a:rPr lang="zh-CN" altLang="en-US" sz="2600">
                <a:solidFill>
                  <a:srgbClr val="0070C0"/>
                </a:solidFill>
              </a:rPr>
              <a:t>外观</a:t>
            </a:r>
            <a:r>
              <a:rPr lang="en-US" altLang="zh-CN" sz="2600">
                <a:solidFill>
                  <a:srgbClr val="0070C0"/>
                </a:solidFill>
              </a:rPr>
              <a:t>] RowHeadersVisible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4 </a:t>
            </a:r>
            <a:r>
              <a:rPr lang="zh-CN" altLang="en-US" sz="2600"/>
              <a:t>允许用户添加 </a:t>
            </a:r>
            <a:r>
              <a:rPr lang="en-US" altLang="zh-CN" sz="2600">
                <a:solidFill>
                  <a:srgbClr val="0070C0"/>
                </a:solidFill>
              </a:rPr>
              <a:t>[</a:t>
            </a:r>
            <a:r>
              <a:rPr lang="zh-CN" altLang="en-US" sz="2600">
                <a:solidFill>
                  <a:srgbClr val="0070C0"/>
                </a:solidFill>
              </a:rPr>
              <a:t>行为</a:t>
            </a:r>
            <a:r>
              <a:rPr lang="en-US" altLang="zh-CN" sz="2600">
                <a:solidFill>
                  <a:srgbClr val="0070C0"/>
                </a:solidFill>
              </a:rPr>
              <a:t>] AllowUserToAddRows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51743844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表格的基础操作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增加一行数据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0070C0"/>
                </a:solidFill>
              </a:rPr>
              <a:t>grid.Rows.Add()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</a:t>
            </a:r>
            <a:r>
              <a:rPr lang="zh-CN" altLang="en-US"/>
              <a:t>获取所有行的数据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 grid[ </a:t>
            </a:r>
            <a:r>
              <a:rPr lang="en-US" altLang="zh-CN">
                <a:solidFill>
                  <a:srgbClr val="FF0000"/>
                </a:solidFill>
              </a:rPr>
              <a:t>col, row</a:t>
            </a:r>
            <a:r>
              <a:rPr lang="en-US" altLang="zh-CN">
                <a:solidFill>
                  <a:srgbClr val="0070C0"/>
                </a:solidFill>
              </a:rPr>
              <a:t>]  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zh-CN" altLang="en-US">
                <a:sym typeface="Wingdings" panose="05000000000000000000" pitchFamily="2" charset="2"/>
              </a:rPr>
              <a:t>注意顺序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 grid.Rows[i].Cells[j] 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3 </a:t>
            </a:r>
            <a:r>
              <a:rPr lang="zh-CN" altLang="en-US"/>
              <a:t>删除一行   </a:t>
            </a:r>
            <a:r>
              <a:rPr lang="en-US" altLang="zh-CN">
                <a:solidFill>
                  <a:srgbClr val="0070C0"/>
                </a:solidFill>
              </a:rPr>
              <a:t>grid.Rows.RemoveAt ( i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</a:t>
            </a:r>
            <a:r>
              <a:rPr lang="zh-CN" altLang="en-US"/>
              <a:t>删除选中的行 </a:t>
            </a:r>
            <a:r>
              <a:rPr lang="en-US" altLang="zh-CN">
                <a:solidFill>
                  <a:srgbClr val="0070C0"/>
                </a:solidFill>
              </a:rPr>
              <a:t>grid.Rows.Remove( )</a:t>
            </a:r>
          </a:p>
        </p:txBody>
      </p:sp>
    </p:spTree>
    <p:extLst>
      <p:ext uri="{BB962C8B-B14F-4D97-AF65-F5344CB8AC3E}">
        <p14:creationId xmlns:p14="http://schemas.microsoft.com/office/powerpoint/2010/main" val="375839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手动添加控件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控件的位置和大小：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testButton.Location = new Point(40, 40);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testButton.Size = new Size(100, 40);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Location</a:t>
            </a:r>
            <a:r>
              <a:rPr lang="zh-CN" altLang="en-US" sz="2600"/>
              <a:t>：相对于窗口左上角的 </a:t>
            </a:r>
            <a:r>
              <a:rPr lang="en-US" altLang="zh-CN" sz="2600"/>
              <a:t>(x,y) </a:t>
            </a:r>
            <a:r>
              <a:rPr lang="zh-CN" altLang="en-US" sz="2600"/>
              <a:t>坐标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Size: </a:t>
            </a:r>
            <a:r>
              <a:rPr lang="zh-CN" altLang="en-US" sz="2600"/>
              <a:t>控件的宽度和高度 </a:t>
            </a:r>
            <a:r>
              <a:rPr lang="en-US" altLang="zh-CN" sz="2600"/>
              <a:t>, </a:t>
            </a:r>
            <a:r>
              <a:rPr lang="zh-CN" altLang="en-US" sz="2600"/>
              <a:t>单位是像素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55146615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15.3 </a:t>
            </a:r>
            <a:r>
              <a:rPr lang="zh-CN" altLang="en-US">
                <a:latin typeface="宋体" panose="02010600030101010101" pitchFamily="2" charset="-122"/>
              </a:rPr>
              <a:t>单元格的编辑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9227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单元格的编辑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2060"/>
                </a:solidFill>
              </a:rPr>
              <a:t>单元格的编辑</a:t>
            </a:r>
            <a:r>
              <a:rPr lang="zh-CN" altLang="en-US" sz="2600"/>
              <a:t>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两种办法：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原位编辑，直接在表格里编辑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响应单元格的双击或右击，打开一个对话框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</a:t>
            </a:r>
            <a:r>
              <a:rPr lang="zh-CN" altLang="en-US" sz="2600"/>
              <a:t>需自己定义一个对话框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09475920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单元格的编辑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2060"/>
                </a:solidFill>
              </a:rPr>
              <a:t>直接编辑</a:t>
            </a:r>
            <a:r>
              <a:rPr lang="zh-CN" altLang="en-US" sz="2600"/>
              <a:t>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grid.Columns[0].ReadOnly = false;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ReadOnly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时，此列不可直接编辑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</a:t>
            </a:r>
            <a:r>
              <a:rPr lang="zh-CN" altLang="en-US"/>
              <a:t>启动编辑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zh-CN" altLang="en-US"/>
              <a:t>选中该单元格，再单击之，则启动编辑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3 </a:t>
            </a:r>
            <a:r>
              <a:rPr lang="zh-CN" altLang="en-US"/>
              <a:t>编辑后输入验证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zh-CN" altLang="en-US"/>
              <a:t>当编辑后按回车，触发 </a:t>
            </a:r>
            <a:r>
              <a:rPr lang="en-US" altLang="zh-CN">
                <a:solidFill>
                  <a:srgbClr val="0070C0"/>
                </a:solidFill>
              </a:rPr>
              <a:t>[</a:t>
            </a:r>
            <a:r>
              <a:rPr lang="zh-CN" altLang="en-US">
                <a:solidFill>
                  <a:srgbClr val="0070C0"/>
                </a:solidFill>
              </a:rPr>
              <a:t>焦点</a:t>
            </a:r>
            <a:r>
              <a:rPr lang="en-US" altLang="zh-CN">
                <a:solidFill>
                  <a:srgbClr val="0070C0"/>
                </a:solidFill>
              </a:rPr>
              <a:t>]CellValidating </a:t>
            </a:r>
            <a:r>
              <a:rPr lang="zh-CN" altLang="en-US"/>
              <a:t>事件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40887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更多练习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请自行完成，以对话框方式完成数据的修改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5790840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15.4 </a:t>
            </a:r>
            <a:r>
              <a:rPr lang="zh-CN" altLang="en-US">
                <a:latin typeface="宋体" panose="02010600030101010101" pitchFamily="2" charset="-122"/>
              </a:rPr>
              <a:t>单元格的自定义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03172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单元格的自定义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DataGridView </a:t>
            </a:r>
            <a:r>
              <a:rPr lang="zh-CN" altLang="en-US" sz="2600"/>
              <a:t>的单元格是可以自定义的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652057094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单元格的自定义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单元格的自定义包含</a:t>
            </a:r>
            <a:r>
              <a:rPr lang="en-US" altLang="zh-CN" sz="2600"/>
              <a:t>2</a:t>
            </a:r>
            <a:r>
              <a:rPr lang="zh-CN" altLang="en-US" sz="2600"/>
              <a:t>个方面：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单元格的显示可以自定义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zh-CN" altLang="en-US"/>
              <a:t> 实现一个 </a:t>
            </a:r>
            <a:r>
              <a:rPr lang="en-US" altLang="zh-CN">
                <a:solidFill>
                  <a:srgbClr val="0070C0"/>
                </a:solidFill>
              </a:rPr>
              <a:t>DataGridViewCell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</a:t>
            </a:r>
            <a:r>
              <a:rPr lang="zh-CN" altLang="en-US"/>
              <a:t>单元格的编辑器可以自定义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</a:t>
            </a:r>
            <a:r>
              <a:rPr lang="zh-CN" altLang="en-US"/>
              <a:t>实现一个 </a:t>
            </a:r>
            <a:r>
              <a:rPr lang="en-US" altLang="zh-CN">
                <a:solidFill>
                  <a:srgbClr val="0070C0"/>
                </a:solidFill>
              </a:rPr>
              <a:t>IDataGridViewEditingControl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仅作了解，各种自定义技术都在 </a:t>
            </a:r>
            <a:r>
              <a:rPr lang="en-US" altLang="zh-CN" sz="2600"/>
              <a:t>WinForm</a:t>
            </a:r>
            <a:r>
              <a:rPr lang="zh-CN" altLang="en-US" sz="2600"/>
              <a:t>高级篇</a:t>
            </a:r>
          </a:p>
        </p:txBody>
      </p:sp>
    </p:spTree>
    <p:extLst>
      <p:ext uri="{BB962C8B-B14F-4D97-AF65-F5344CB8AC3E}">
        <p14:creationId xmlns:p14="http://schemas.microsoft.com/office/powerpoint/2010/main" val="58480556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16.1 (</a:t>
            </a:r>
            <a:r>
              <a:rPr lang="zh-CN" altLang="en-US">
                <a:latin typeface="宋体" panose="02010600030101010101" pitchFamily="2" charset="-122"/>
              </a:rPr>
              <a:t>实例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学生管理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7234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实例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学生管理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实例：实现一个学生信息管理的小程序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用表格显示学生记录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可以添加记录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可以编辑记录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可以删除记录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数据保存到</a:t>
            </a:r>
            <a:r>
              <a:rPr lang="en-US" altLang="zh-CN" sz="2600"/>
              <a:t>JSON</a:t>
            </a:r>
            <a:r>
              <a:rPr lang="zh-CN" altLang="en-US" sz="2600"/>
              <a:t>文件中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2886730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16.2 </a:t>
            </a:r>
            <a:r>
              <a:rPr lang="zh-CN" altLang="en-US">
                <a:latin typeface="宋体" panose="02010600030101010101" pitchFamily="2" charset="-122"/>
              </a:rPr>
              <a:t>创建项目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84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窗口坐标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横方向：</a:t>
            </a:r>
            <a:r>
              <a:rPr lang="en-US" altLang="zh-CN"/>
              <a:t>x   </a:t>
            </a:r>
            <a:r>
              <a:rPr lang="zh-CN" altLang="en-US"/>
              <a:t>竖直方向</a:t>
            </a:r>
            <a:r>
              <a:rPr lang="en-US" altLang="zh-CN"/>
              <a:t>: 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宽度：</a:t>
            </a:r>
            <a:r>
              <a:rPr lang="en-US" altLang="zh-CN"/>
              <a:t>width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高度：</a:t>
            </a:r>
            <a:r>
              <a:rPr lang="en-US" altLang="zh-CN"/>
              <a:t>height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6E5EF-4CD8-44B3-A2EF-B388E94915DE}"/>
              </a:ext>
            </a:extLst>
          </p:cNvPr>
          <p:cNvSpPr/>
          <p:nvPr/>
        </p:nvSpPr>
        <p:spPr>
          <a:xfrm>
            <a:off x="6096000" y="3212976"/>
            <a:ext cx="3672408" cy="237626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578A-FCE4-4013-BABA-0BDA10AFD756}"/>
              </a:ext>
            </a:extLst>
          </p:cNvPr>
          <p:cNvSpPr/>
          <p:nvPr/>
        </p:nvSpPr>
        <p:spPr>
          <a:xfrm>
            <a:off x="6636060" y="3688142"/>
            <a:ext cx="1296144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199EC3-FAEC-496D-AF88-6330D31AD78B}"/>
              </a:ext>
            </a:extLst>
          </p:cNvPr>
          <p:cNvSpPr/>
          <p:nvPr/>
        </p:nvSpPr>
        <p:spPr>
          <a:xfrm>
            <a:off x="6888175" y="4638165"/>
            <a:ext cx="208823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39B054-00C8-4766-8CE1-586C5AEE1A5F}"/>
              </a:ext>
            </a:extLst>
          </p:cNvPr>
          <p:cNvCxnSpPr>
            <a:cxnSpLocks/>
          </p:cNvCxnSpPr>
          <p:nvPr/>
        </p:nvCxnSpPr>
        <p:spPr>
          <a:xfrm>
            <a:off x="5879976" y="3068960"/>
            <a:ext cx="0" cy="252028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074090F-460A-49D9-B85C-14B83EE841AC}"/>
              </a:ext>
            </a:extLst>
          </p:cNvPr>
          <p:cNvSpPr txBox="1"/>
          <p:nvPr/>
        </p:nvSpPr>
        <p:spPr>
          <a:xfrm>
            <a:off x="5026985" y="43027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坐标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6959C1A-C063-4A56-8163-DD2DF062360E}"/>
              </a:ext>
            </a:extLst>
          </p:cNvPr>
          <p:cNvCxnSpPr/>
          <p:nvPr/>
        </p:nvCxnSpPr>
        <p:spPr>
          <a:xfrm>
            <a:off x="5879976" y="3068960"/>
            <a:ext cx="3888432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42DA2F-F0F8-48F7-8989-41476192EA15}"/>
              </a:ext>
            </a:extLst>
          </p:cNvPr>
          <p:cNvSpPr txBox="1"/>
          <p:nvPr/>
        </p:nvSpPr>
        <p:spPr>
          <a:xfrm>
            <a:off x="7547322" y="268708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</a:t>
            </a:r>
            <a:r>
              <a:rPr lang="zh-CN" altLang="en-US"/>
              <a:t>坐标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C265B5-3D40-4194-B151-4DF5EADA956D}"/>
              </a:ext>
            </a:extLst>
          </p:cNvPr>
          <p:cNvSpPr txBox="1"/>
          <p:nvPr/>
        </p:nvSpPr>
        <p:spPr>
          <a:xfrm>
            <a:off x="5229925" y="270389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68924-595D-4F04-B9AF-9FD0902D9EB3}"/>
              </a:ext>
            </a:extLst>
          </p:cNvPr>
          <p:cNvSpPr txBox="1"/>
          <p:nvPr/>
        </p:nvSpPr>
        <p:spPr>
          <a:xfrm>
            <a:off x="9295744" y="263591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400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14172-F71D-4858-A78E-33AABAA66573}"/>
              </a:ext>
            </a:extLst>
          </p:cNvPr>
          <p:cNvSpPr txBox="1"/>
          <p:nvPr/>
        </p:nvSpPr>
        <p:spPr>
          <a:xfrm>
            <a:off x="4971790" y="55987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300</a:t>
            </a:r>
            <a:r>
              <a:rPr lang="zh-CN" altLang="en-US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373AF1-8D5F-45F0-802E-BDF494AE6AF4}"/>
              </a:ext>
            </a:extLst>
          </p:cNvPr>
          <p:cNvSpPr txBox="1"/>
          <p:nvPr/>
        </p:nvSpPr>
        <p:spPr>
          <a:xfrm>
            <a:off x="9210263" y="568079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400</a:t>
            </a:r>
            <a:r>
              <a:rPr lang="zh-CN" altLang="en-US"/>
              <a:t>，</a:t>
            </a:r>
            <a:r>
              <a:rPr lang="en-US" altLang="zh-CN"/>
              <a:t>300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882203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创建项目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创建 </a:t>
            </a:r>
            <a:r>
              <a:rPr lang="en-US" altLang="zh-CN" sz="2600"/>
              <a:t>WinForms </a:t>
            </a:r>
            <a:r>
              <a:rPr lang="zh-CN" altLang="en-US" sz="2600"/>
              <a:t>项目：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添加 </a:t>
            </a:r>
            <a:r>
              <a:rPr lang="en-US" altLang="zh-CN"/>
              <a:t>DataGridView 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</a:t>
            </a:r>
            <a:r>
              <a:rPr lang="zh-CN" altLang="en-US"/>
              <a:t>编辑列 </a:t>
            </a:r>
            <a:r>
              <a:rPr lang="en-US" altLang="zh-CN"/>
              <a:t>Columns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将最后一列的宽度设为 </a:t>
            </a:r>
            <a:r>
              <a:rPr lang="en-US" altLang="zh-CN"/>
              <a:t>Fill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3 </a:t>
            </a:r>
            <a:r>
              <a:rPr lang="zh-CN" altLang="en-US"/>
              <a:t>添加 </a:t>
            </a:r>
            <a:r>
              <a:rPr lang="en-US" altLang="zh-CN"/>
              <a:t>Student.cs </a:t>
            </a:r>
            <a:r>
              <a:rPr lang="zh-CN" altLang="en-US"/>
              <a:t>类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添加几行数据，测试一下。。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69292302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创建项目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表格的属性设置：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en-US" altLang="zh-CN">
                <a:solidFill>
                  <a:srgbClr val="0070C0"/>
                </a:solidFill>
              </a:rPr>
              <a:t>ReadOnly</a:t>
            </a:r>
            <a:r>
              <a:rPr lang="en-US" altLang="zh-CN"/>
              <a:t> :  True</a:t>
            </a:r>
            <a:r>
              <a:rPr lang="zh-CN" altLang="en-US"/>
              <a:t>不可编辑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 </a:t>
            </a:r>
            <a:r>
              <a:rPr lang="en-US" altLang="zh-CN">
                <a:solidFill>
                  <a:srgbClr val="0070C0"/>
                </a:solidFill>
              </a:rPr>
              <a:t>AllowUserToAddRow</a:t>
            </a:r>
            <a:r>
              <a:rPr lang="en-US" altLang="zh-CN"/>
              <a:t> : False </a:t>
            </a:r>
            <a:r>
              <a:rPr lang="zh-CN" altLang="en-US"/>
              <a:t>不允许用户添加行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 </a:t>
            </a:r>
            <a:r>
              <a:rPr lang="en-US" altLang="zh-CN">
                <a:solidFill>
                  <a:srgbClr val="0070C0"/>
                </a:solidFill>
              </a:rPr>
              <a:t>SelectionMode</a:t>
            </a:r>
            <a:r>
              <a:rPr lang="en-US" altLang="zh-CN"/>
              <a:t> : FullRowSelect </a:t>
            </a:r>
            <a:r>
              <a:rPr lang="zh-CN" altLang="en-US"/>
              <a:t>整行选择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4 </a:t>
            </a:r>
            <a:r>
              <a:rPr lang="zh-CN" altLang="en-US"/>
              <a:t>表格的边框与背景色调整。。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75023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16.3 </a:t>
            </a:r>
            <a:r>
              <a:rPr lang="zh-CN" altLang="en-US">
                <a:latin typeface="宋体" panose="02010600030101010101" pitchFamily="2" charset="-122"/>
              </a:rPr>
              <a:t>添加记录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35877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添加记录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演示：右键菜单，点‘添加’，弹出对话框，添加一条记录。。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对照</a:t>
            </a:r>
            <a:r>
              <a:rPr lang="en-US" altLang="zh-CN" sz="2600"/>
              <a:t>《</a:t>
            </a:r>
            <a:r>
              <a:rPr lang="zh-CN" altLang="en-US" sz="2600">
                <a:solidFill>
                  <a:srgbClr val="0070C0"/>
                </a:solidFill>
              </a:rPr>
              <a:t>图文教程</a:t>
            </a:r>
            <a:r>
              <a:rPr lang="en-US" altLang="zh-CN" sz="2600"/>
              <a:t>》</a:t>
            </a:r>
            <a:r>
              <a:rPr lang="zh-CN" altLang="en-US" sz="2600"/>
              <a:t>文档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38614628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en-US" altLang="zh-CN" sz="2600">
                <a:solidFill>
                  <a:srgbClr val="0070C0"/>
                </a:solidFill>
              </a:rPr>
              <a:t>GetCellAt </a:t>
            </a:r>
            <a:r>
              <a:rPr lang="zh-CN" altLang="en-US" sz="2600">
                <a:solidFill>
                  <a:srgbClr val="0070C0"/>
                </a:solidFill>
              </a:rPr>
              <a:t> </a:t>
            </a:r>
            <a:r>
              <a:rPr lang="en-US" altLang="zh-CN" sz="2600">
                <a:solidFill>
                  <a:srgbClr val="0070C0"/>
                </a:solidFill>
              </a:rPr>
              <a:t>( grid,  location)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这是自己写的方法，根据鼠标的点击位置，判断点中了哪个的单元格。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7602980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16.4 </a:t>
            </a:r>
            <a:r>
              <a:rPr lang="zh-CN" altLang="en-US">
                <a:latin typeface="宋体" panose="02010600030101010101" pitchFamily="2" charset="-122"/>
              </a:rPr>
              <a:t>编辑记录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75651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编辑记录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演示：右键菜单，点‘编辑’，弹出对话框，编辑一条现有的记录。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对照</a:t>
            </a:r>
            <a:r>
              <a:rPr lang="en-US" altLang="zh-CN" sz="2600"/>
              <a:t>《</a:t>
            </a:r>
            <a:r>
              <a:rPr lang="zh-CN" altLang="en-US" sz="2600">
                <a:solidFill>
                  <a:srgbClr val="0070C0"/>
                </a:solidFill>
              </a:rPr>
              <a:t>图文教程</a:t>
            </a:r>
            <a:r>
              <a:rPr lang="en-US" altLang="zh-CN" sz="2600"/>
              <a:t>》</a:t>
            </a:r>
            <a:r>
              <a:rPr lang="zh-CN" altLang="en-US" sz="2600"/>
              <a:t>文档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71226829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StuEditDialog </a:t>
            </a:r>
            <a:r>
              <a:rPr lang="zh-CN" altLang="en-US"/>
              <a:t>既可用于新增，也可用于编辑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区别在于：编辑时需调用 </a:t>
            </a:r>
            <a:r>
              <a:rPr lang="en-US" altLang="zh-CN"/>
              <a:t>InitValue()</a:t>
            </a:r>
            <a:r>
              <a:rPr lang="zh-CN" altLang="en-US"/>
              <a:t>初始化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 Tag</a:t>
            </a:r>
            <a:r>
              <a:rPr lang="zh-CN" altLang="en-US"/>
              <a:t>的用途：给界面控件添加关联数据对象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57921686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16.5 </a:t>
            </a:r>
            <a:r>
              <a:rPr lang="zh-CN" altLang="en-US">
                <a:latin typeface="宋体" panose="02010600030101010101" pitchFamily="2" charset="-122"/>
              </a:rPr>
              <a:t>删除记录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18406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删除记录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演示：选中一条记录，右键菜单，‘删除’。。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79690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en-US" altLang="zh-CN">
                <a:solidFill>
                  <a:srgbClr val="0070C0"/>
                </a:solidFill>
              </a:rPr>
              <a:t>InitializeComponent() </a:t>
            </a:r>
            <a:r>
              <a:rPr lang="zh-CN" altLang="en-US"/>
              <a:t>界面初始化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在它之后添加自己的初始化代码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</a:t>
            </a:r>
            <a:r>
              <a:rPr lang="zh-CN" altLang="en-US"/>
              <a:t>一般都是在界面设计器中添加，有时候需要手动添加控件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4953863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16.6 </a:t>
            </a:r>
            <a:r>
              <a:rPr lang="zh-CN" altLang="en-US">
                <a:latin typeface="宋体" panose="02010600030101010101" pitchFamily="2" charset="-122"/>
              </a:rPr>
              <a:t>数据的保存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474043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删除记录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演示：用一个</a:t>
            </a:r>
            <a:r>
              <a:rPr lang="en-US" altLang="zh-CN" sz="2600"/>
              <a:t>JSON</a:t>
            </a:r>
            <a:r>
              <a:rPr lang="zh-CN" altLang="en-US" sz="2600"/>
              <a:t>文件来保存数据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student.dat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当新加记录时，保存到文件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当删除或更新时，同步到文件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89360000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删除记录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实现：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添加</a:t>
            </a:r>
            <a:r>
              <a:rPr lang="zh-CN" altLang="en-US" sz="2600">
                <a:solidFill>
                  <a:srgbClr val="0070C0"/>
                </a:solidFill>
              </a:rPr>
              <a:t> </a:t>
            </a:r>
            <a:r>
              <a:rPr lang="en-US" altLang="zh-CN" sz="2600">
                <a:solidFill>
                  <a:srgbClr val="0070C0"/>
                </a:solidFill>
              </a:rPr>
              <a:t>NewtonSoft.Json </a:t>
            </a:r>
            <a:r>
              <a:rPr lang="zh-CN" altLang="en-US" sz="2600"/>
              <a:t>的支持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SaveData() </a:t>
            </a:r>
            <a:r>
              <a:rPr lang="zh-CN" altLang="en-US" sz="2600"/>
              <a:t>，将学生数据保存到</a:t>
            </a:r>
            <a:r>
              <a:rPr lang="en-US" altLang="zh-CN" sz="2600"/>
              <a:t>student.dat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LoadData() </a:t>
            </a:r>
            <a:r>
              <a:rPr lang="zh-CN" altLang="en-US" sz="2600"/>
              <a:t>，从文件加载数据并显示到表格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关于</a:t>
            </a:r>
            <a:r>
              <a:rPr lang="en-US" altLang="zh-CN" sz="2600"/>
              <a:t>JSON</a:t>
            </a:r>
            <a:r>
              <a:rPr lang="zh-CN" altLang="en-US" sz="2600"/>
              <a:t>的使用，参考 </a:t>
            </a:r>
            <a:r>
              <a:rPr lang="en-US" altLang="zh-CN" sz="2600">
                <a:solidFill>
                  <a:srgbClr val="002060"/>
                </a:solidFill>
              </a:rPr>
              <a:t>C#</a:t>
            </a:r>
            <a:r>
              <a:rPr lang="zh-CN" altLang="en-US" sz="2600">
                <a:solidFill>
                  <a:srgbClr val="002060"/>
                </a:solidFill>
              </a:rPr>
              <a:t>基础篇 </a:t>
            </a:r>
            <a:r>
              <a:rPr lang="zh-CN" altLang="en-US" sz="2600"/>
              <a:t>的</a:t>
            </a:r>
            <a:r>
              <a:rPr lang="en-US" altLang="zh-CN" sz="2600"/>
              <a:t>18</a:t>
            </a:r>
            <a:r>
              <a:rPr lang="zh-CN" altLang="en-US" sz="2600"/>
              <a:t>章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15191416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文件名的后缀是任意的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可以是 </a:t>
            </a:r>
            <a:r>
              <a:rPr lang="en-US" altLang="zh-CN" sz="2600">
                <a:solidFill>
                  <a:srgbClr val="0070C0"/>
                </a:solidFill>
              </a:rPr>
              <a:t>*.dat</a:t>
            </a:r>
            <a:r>
              <a:rPr lang="zh-CN" altLang="en-US" sz="2600"/>
              <a:t>，也可以是 </a:t>
            </a:r>
            <a:r>
              <a:rPr lang="en-US" altLang="zh-CN" sz="2600">
                <a:solidFill>
                  <a:srgbClr val="0070C0"/>
                </a:solidFill>
              </a:rPr>
              <a:t>*.txt </a:t>
            </a:r>
            <a:r>
              <a:rPr lang="zh-CN" altLang="en-US" sz="2600">
                <a:solidFill>
                  <a:srgbClr val="0070C0"/>
                </a:solidFill>
              </a:rPr>
              <a:t>，</a:t>
            </a:r>
            <a:r>
              <a:rPr lang="en-US" altLang="zh-CN" sz="2600">
                <a:solidFill>
                  <a:srgbClr val="0070C0"/>
                </a:solidFill>
              </a:rPr>
              <a:t>*.123 </a:t>
            </a:r>
            <a:r>
              <a:rPr lang="zh-CN" altLang="en-US" sz="2600"/>
              <a:t>都行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2 </a:t>
            </a:r>
            <a:r>
              <a:rPr lang="zh-CN" altLang="en-US" sz="2600"/>
              <a:t>真正的项目里，可能会用数据库来保存数据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81079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4.1 </a:t>
            </a:r>
            <a:r>
              <a:rPr lang="zh-CN" altLang="en-US">
                <a:latin typeface="宋体" panose="02010600030101010101" pitchFamily="2" charset="-122"/>
              </a:rPr>
              <a:t>事件处理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7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事件处理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演示：给按钮控件添加事件处理。。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右键点按钮，属性 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切换到事件显示，</a:t>
            </a:r>
            <a:r>
              <a:rPr lang="en-US" altLang="zh-CN" sz="2600"/>
              <a:t>Click</a:t>
            </a:r>
            <a:r>
              <a:rPr lang="zh-CN" altLang="en-US" sz="2600"/>
              <a:t>事件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输入回调方法的名字，回车。。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则会自动生成一个用于事件处理的回调方法。。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0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事件处理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另外，在界面设计器上双击按钮时，会添加默认的事件处理。。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不过，默认的事件处理方法的名字不太好，不推荐。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事件处理回调是定义在 </a:t>
            </a:r>
            <a:r>
              <a:rPr lang="en-US" altLang="zh-CN" sz="2600"/>
              <a:t>Form1.cs </a:t>
            </a:r>
            <a:r>
              <a:rPr lang="zh-CN" altLang="en-US" sz="2600"/>
              <a:t>中的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2 </a:t>
            </a:r>
            <a:r>
              <a:rPr lang="en-US" altLang="zh-CN" sz="2600">
                <a:solidFill>
                  <a:srgbClr val="0070C0"/>
                </a:solidFill>
              </a:rPr>
              <a:t>MessageBox.Show() </a:t>
            </a:r>
            <a:r>
              <a:rPr lang="zh-CN" altLang="en-US" sz="2600"/>
              <a:t>弹出一个消息框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3 </a:t>
            </a:r>
            <a:r>
              <a:rPr lang="zh-CN" altLang="en-US" sz="2600"/>
              <a:t>在</a:t>
            </a:r>
            <a:r>
              <a:rPr lang="en-US" altLang="zh-CN" sz="2600"/>
              <a:t>GUI</a:t>
            </a:r>
            <a:r>
              <a:rPr lang="zh-CN" altLang="en-US" sz="2600"/>
              <a:t>程序中，控制台输出不起作用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不过，在调试状态下下</a:t>
            </a:r>
            <a:r>
              <a:rPr lang="en-US" altLang="zh-CN" sz="2600"/>
              <a:t>Console.WriteLine() </a:t>
            </a:r>
            <a:r>
              <a:rPr lang="zh-CN" altLang="en-US" sz="2600"/>
              <a:t>还是可以看到打印输出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081988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4.2 </a:t>
            </a:r>
            <a:r>
              <a:rPr lang="zh-CN" altLang="en-US">
                <a:latin typeface="宋体" panose="02010600030101010101" pitchFamily="2" charset="-122"/>
              </a:rPr>
              <a:t>手工事件处理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027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手工事件处理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演示：手工给按钮添加一个回调处理。。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在设计器里，给按钮起一个名字 </a:t>
            </a:r>
            <a:r>
              <a:rPr lang="en-US" altLang="zh-CN" sz="2600"/>
              <a:t>(</a:t>
            </a:r>
            <a:r>
              <a:rPr lang="zh-CN" altLang="en-US" sz="2600"/>
              <a:t>即字段名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在</a:t>
            </a:r>
            <a:r>
              <a:rPr lang="en-US" altLang="zh-CN" sz="2600"/>
              <a:t>Form1.cs</a:t>
            </a:r>
            <a:r>
              <a:rPr lang="zh-CN" altLang="en-US" sz="2600"/>
              <a:t>里，添加一个回调方法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 void OnTest(object sender, EventArgs e){}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添加事件处理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</a:t>
            </a:r>
            <a:r>
              <a:rPr lang="en-US" altLang="zh-CN">
                <a:solidFill>
                  <a:srgbClr val="0070C0"/>
                </a:solidFill>
              </a:rPr>
              <a:t>testButton.Click += new EventHandler(this.OnTest);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2600"/>
              <a:t>其中，委托</a:t>
            </a:r>
            <a:r>
              <a:rPr lang="en-US" altLang="zh-CN" sz="2600"/>
              <a:t>/</a:t>
            </a:r>
            <a:r>
              <a:rPr lang="zh-CN" altLang="en-US" sz="2600"/>
              <a:t>事件 的语法，参考 </a:t>
            </a:r>
            <a:r>
              <a:rPr lang="zh-CN" altLang="en-US" sz="2600">
                <a:solidFill>
                  <a:srgbClr val="002060"/>
                </a:solidFill>
              </a:rPr>
              <a:t>基础篇 </a:t>
            </a:r>
            <a:r>
              <a:rPr lang="zh-CN" altLang="en-US" sz="2600"/>
              <a:t>的</a:t>
            </a:r>
            <a:r>
              <a:rPr lang="en-US" altLang="zh-CN" sz="2600"/>
              <a:t>10</a:t>
            </a:r>
            <a:r>
              <a:rPr lang="zh-CN" altLang="en-US" sz="2600"/>
              <a:t>、</a:t>
            </a:r>
            <a:r>
              <a:rPr lang="en-US" altLang="zh-CN" sz="2600"/>
              <a:t>11</a:t>
            </a:r>
            <a:r>
              <a:rPr lang="zh-CN" altLang="en-US" sz="2600"/>
              <a:t>章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84752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关于</a:t>
            </a:r>
            <a:r>
              <a:rPr lang="en-US" altLang="zh-CN">
                <a:solidFill>
                  <a:srgbClr val="002060"/>
                </a:solidFill>
              </a:rPr>
              <a:t>WinForms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WinForms </a:t>
            </a:r>
            <a:r>
              <a:rPr lang="en-US" altLang="zh-CN" sz="2600"/>
              <a:t>: </a:t>
            </a:r>
            <a:r>
              <a:rPr lang="zh-CN" altLang="en-US" sz="2600"/>
              <a:t>基于</a:t>
            </a:r>
            <a:r>
              <a:rPr lang="en-US" altLang="zh-CN" sz="2600"/>
              <a:t>Win32</a:t>
            </a:r>
            <a:r>
              <a:rPr lang="zh-CN" altLang="en-US" sz="2600"/>
              <a:t> </a:t>
            </a:r>
            <a:r>
              <a:rPr lang="en-US" altLang="zh-CN" sz="2600"/>
              <a:t>API</a:t>
            </a:r>
            <a:r>
              <a:rPr lang="zh-CN" altLang="en-US" sz="2600"/>
              <a:t>的</a:t>
            </a:r>
            <a:r>
              <a:rPr lang="en-US" altLang="zh-CN" sz="2600"/>
              <a:t>C#</a:t>
            </a:r>
            <a:r>
              <a:rPr lang="zh-CN" altLang="en-US" sz="2600"/>
              <a:t>封装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上手简单，控件丰富，可视化设计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在很短时间内掌握</a:t>
            </a:r>
            <a:r>
              <a:rPr lang="en-US" altLang="zh-CN" sz="2600"/>
              <a:t>Windows</a:t>
            </a:r>
            <a:r>
              <a:rPr lang="zh-CN" altLang="en-US" sz="2600"/>
              <a:t>桌面应用程序的开发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974685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手工事件处理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事件处理： </a:t>
            </a:r>
            <a:r>
              <a:rPr lang="en-US" altLang="zh-CN" sz="2600"/>
              <a:t>System.EventHandler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delegate void EventHandler(object sender, EventArgs 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其中，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sender </a:t>
            </a:r>
            <a:r>
              <a:rPr lang="en-US" altLang="zh-CN"/>
              <a:t>: </a:t>
            </a:r>
            <a:r>
              <a:rPr lang="zh-CN" altLang="en-US"/>
              <a:t>事件发送者，即点中的控件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e : </a:t>
            </a:r>
            <a:r>
              <a:rPr lang="zh-CN" altLang="en-US"/>
              <a:t>事件的额外参数，比如鼠标点击的位置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932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自动 </a:t>
            </a:r>
            <a:r>
              <a:rPr lang="en-US" altLang="zh-CN">
                <a:solidFill>
                  <a:srgbClr val="002060"/>
                </a:solidFill>
              </a:rPr>
              <a:t>VS </a:t>
            </a:r>
            <a:r>
              <a:rPr lang="zh-CN" altLang="en-US">
                <a:solidFill>
                  <a:srgbClr val="002060"/>
                </a:solidFill>
              </a:rPr>
              <a:t>手动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与上节课的源码对比：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自动方式：在 </a:t>
            </a:r>
            <a:r>
              <a:rPr lang="en-US" altLang="zh-CN" sz="2600"/>
              <a:t>Form1.Designer.cs</a:t>
            </a:r>
            <a:r>
              <a:rPr lang="zh-CN" altLang="en-US" sz="2600"/>
              <a:t>中自动生成代码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手动方式：在 </a:t>
            </a:r>
            <a:r>
              <a:rPr lang="en-US" altLang="zh-CN" sz="2600"/>
              <a:t>Form1.cs </a:t>
            </a:r>
            <a:r>
              <a:rPr lang="zh-CN" altLang="en-US" sz="2600"/>
              <a:t>中手动添加事件处理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注：有的时候，需要手工方式添加事件处理。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99373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en-US" altLang="zh-CN" sz="2600">
                <a:solidFill>
                  <a:srgbClr val="0070C0"/>
                </a:solidFill>
              </a:rPr>
              <a:t>Form1.Designer.cs </a:t>
            </a:r>
            <a:r>
              <a:rPr lang="zh-CN" altLang="en-US" sz="2600"/>
              <a:t>中的代码可以看，但不要修改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它是由设计器自动生成的。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2 </a:t>
            </a:r>
            <a:r>
              <a:rPr lang="zh-CN" altLang="en-US" sz="2600"/>
              <a:t>如果不太理解 </a:t>
            </a:r>
            <a:r>
              <a:rPr lang="en-US" altLang="zh-CN" sz="2600"/>
              <a:t>event </a:t>
            </a:r>
            <a:r>
              <a:rPr lang="zh-CN" altLang="en-US" sz="2600"/>
              <a:t>语法，也没关系，会写就行。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96006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4.3 (</a:t>
            </a:r>
            <a:r>
              <a:rPr lang="zh-CN" altLang="en-US">
                <a:latin typeface="宋体" panose="02010600030101010101" pitchFamily="2" charset="-122"/>
              </a:rPr>
              <a:t>练习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显示时间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261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显示时间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练习：点击按钮，显示当前时间。。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添加一个</a:t>
            </a:r>
            <a:r>
              <a:rPr lang="en-US" altLang="zh-CN" sz="2600"/>
              <a:t>Button</a:t>
            </a:r>
            <a:r>
              <a:rPr lang="zh-CN" altLang="en-US" sz="2600"/>
              <a:t>，修改显示文本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添加一个</a:t>
            </a:r>
            <a:r>
              <a:rPr lang="en-US" altLang="zh-CN" sz="2600"/>
              <a:t>TextBox </a:t>
            </a:r>
            <a:r>
              <a:rPr lang="zh-CN" altLang="en-US" sz="2600"/>
              <a:t>，修改字段名 </a:t>
            </a:r>
            <a:r>
              <a:rPr lang="en-US" altLang="zh-CN" sz="2600"/>
              <a:t>timeField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给按钮添加 </a:t>
            </a:r>
            <a:r>
              <a:rPr lang="en-US" altLang="zh-CN" sz="2600"/>
              <a:t>Click</a:t>
            </a:r>
            <a:r>
              <a:rPr lang="zh-CN" altLang="en-US" sz="2600"/>
              <a:t>事件处理。。。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193511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en-US" altLang="zh-CN" sz="2600">
                <a:solidFill>
                  <a:srgbClr val="0070C0"/>
                </a:solidFill>
              </a:rPr>
              <a:t>Name </a:t>
            </a:r>
            <a:r>
              <a:rPr lang="zh-CN" altLang="en-US" sz="2600"/>
              <a:t>指的是字段名</a:t>
            </a:r>
            <a:r>
              <a:rPr lang="en-US" altLang="zh-CN" sz="2600"/>
              <a:t>(</a:t>
            </a:r>
            <a:r>
              <a:rPr lang="zh-CN" altLang="en-US" sz="2600"/>
              <a:t>变量名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</a:t>
            </a:r>
            <a:r>
              <a:rPr lang="en-US" altLang="zh-CN" sz="2600">
                <a:solidFill>
                  <a:srgbClr val="0070C0"/>
                </a:solidFill>
              </a:rPr>
              <a:t>Text </a:t>
            </a:r>
            <a:r>
              <a:rPr lang="zh-CN" altLang="en-US" sz="2600"/>
              <a:t>指的是显示的文本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925316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5.1 </a:t>
            </a:r>
            <a:r>
              <a:rPr lang="zh-CN" altLang="en-US">
                <a:latin typeface="宋体" panose="02010600030101010101" pitchFamily="2" charset="-122"/>
              </a:rPr>
              <a:t>控件的布局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702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控件的布局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控件的布局：当窗口中有多个控件时，如何决定每个控件的位置和大小。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布局的方式：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>
                <a:solidFill>
                  <a:srgbClr val="0070C0"/>
                </a:solidFill>
              </a:rPr>
              <a:t>可视化布局 </a:t>
            </a:r>
            <a:r>
              <a:rPr lang="zh-CN" altLang="en-US" sz="2600"/>
              <a:t>：在设计器里拖放操作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>
                <a:solidFill>
                  <a:srgbClr val="0070C0"/>
                </a:solidFill>
              </a:rPr>
              <a:t>手工布局 </a:t>
            </a:r>
            <a:r>
              <a:rPr lang="zh-CN" altLang="en-US" sz="2600"/>
              <a:t>：用代码计算每个控件的位置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>
                <a:solidFill>
                  <a:srgbClr val="0070C0"/>
                </a:solidFill>
              </a:rPr>
              <a:t>使用布局器 </a:t>
            </a:r>
            <a:r>
              <a:rPr lang="zh-CN" altLang="en-US" sz="2600"/>
              <a:t>：用布局器自动布局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755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控件的布局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演示：添加几个控件，进行可视化布局 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按钮</a:t>
            </a:r>
            <a:r>
              <a:rPr lang="en-US" altLang="zh-CN" sz="2600"/>
              <a:t>, </a:t>
            </a:r>
            <a:r>
              <a:rPr lang="en-US" altLang="zh-CN" sz="2600">
                <a:solidFill>
                  <a:srgbClr val="0070C0"/>
                </a:solidFill>
              </a:rPr>
              <a:t>Button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文本框</a:t>
            </a:r>
            <a:r>
              <a:rPr lang="en-US" altLang="zh-CN" sz="2600"/>
              <a:t>, </a:t>
            </a:r>
            <a:r>
              <a:rPr lang="en-US" altLang="zh-CN" sz="2600">
                <a:solidFill>
                  <a:srgbClr val="0070C0"/>
                </a:solidFill>
              </a:rPr>
              <a:t>TextBox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图片框</a:t>
            </a:r>
            <a:r>
              <a:rPr lang="en-US" altLang="zh-CN" sz="2600"/>
              <a:t>, </a:t>
            </a:r>
            <a:r>
              <a:rPr lang="en-US" altLang="zh-CN" sz="2600">
                <a:solidFill>
                  <a:srgbClr val="0070C0"/>
                </a:solidFill>
              </a:rPr>
              <a:t>PictureBox</a:t>
            </a:r>
          </a:p>
        </p:txBody>
      </p:sp>
    </p:spTree>
    <p:extLst>
      <p:ext uri="{BB962C8B-B14F-4D97-AF65-F5344CB8AC3E}">
        <p14:creationId xmlns:p14="http://schemas.microsoft.com/office/powerpoint/2010/main" val="2272208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控件的布局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本质上，是在窗口初始化的时候，使用代码设置了每个控件的位置和大小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例如，在 </a:t>
            </a:r>
            <a:r>
              <a:rPr lang="en-US" altLang="zh-CN" sz="2600"/>
              <a:t>Form1.Designer.cs </a:t>
            </a:r>
            <a:r>
              <a:rPr lang="zh-CN" altLang="en-US" sz="2600"/>
              <a:t>中，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button1.Location = new Point(375, 12);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button1.Size = new Size(75, 23);</a:t>
            </a:r>
          </a:p>
        </p:txBody>
      </p:sp>
    </p:spTree>
    <p:extLst>
      <p:ext uri="{BB962C8B-B14F-4D97-AF65-F5344CB8AC3E}">
        <p14:creationId xmlns:p14="http://schemas.microsoft.com/office/powerpoint/2010/main" val="247966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前置教程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前置教程：</a:t>
            </a:r>
            <a:r>
              <a:rPr lang="en-US" altLang="zh-CN" sz="2600">
                <a:solidFill>
                  <a:srgbClr val="0070C0"/>
                </a:solidFill>
              </a:rPr>
              <a:t>《C#</a:t>
            </a:r>
            <a:r>
              <a:rPr lang="zh-CN" altLang="en-US" sz="2600">
                <a:solidFill>
                  <a:srgbClr val="0070C0"/>
                </a:solidFill>
              </a:rPr>
              <a:t>基础篇</a:t>
            </a:r>
            <a:r>
              <a:rPr lang="en-US" altLang="zh-CN" sz="2600">
                <a:solidFill>
                  <a:srgbClr val="0070C0"/>
                </a:solidFill>
              </a:rPr>
              <a:t>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需要先对</a:t>
            </a:r>
            <a:r>
              <a:rPr lang="en-US" altLang="zh-CN" sz="2600"/>
              <a:t>C#</a:t>
            </a:r>
            <a:r>
              <a:rPr lang="zh-CN" altLang="en-US" sz="2600"/>
              <a:t>的基本语法和</a:t>
            </a:r>
            <a:r>
              <a:rPr lang="en-US" altLang="zh-CN" sz="2600"/>
              <a:t>API</a:t>
            </a:r>
            <a:r>
              <a:rPr lang="zh-CN" altLang="en-US" sz="2600"/>
              <a:t>有所了解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演示平台  </a:t>
            </a:r>
            <a:r>
              <a:rPr lang="en-US" altLang="zh-CN" sz="2600">
                <a:solidFill>
                  <a:srgbClr val="0070C0"/>
                </a:solidFill>
              </a:rPr>
              <a:t>Visual Studio 2019  </a:t>
            </a:r>
            <a:r>
              <a:rPr lang="zh-CN" altLang="en-US" sz="2600"/>
              <a:t>，与基础篇里的配置相同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9912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当窗口改变大小时，布局并不能够自动适应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所以，此种布局只适用于窗口大小固定不变的情况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68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5.2 </a:t>
            </a:r>
            <a:r>
              <a:rPr lang="zh-CN" altLang="en-US">
                <a:latin typeface="宋体" panose="02010600030101010101" pitchFamily="2" charset="-122"/>
              </a:rPr>
              <a:t>手工布局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323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手工布局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手工布局：用代码计算每个控件的位置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重写 </a:t>
            </a:r>
            <a:r>
              <a:rPr lang="en-US" altLang="zh-CN" sz="2600"/>
              <a:t>OnLayout</a:t>
            </a:r>
            <a:r>
              <a:rPr lang="zh-CN" altLang="en-US" sz="2600"/>
              <a:t>方法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override void OnLayout (LayoutEventArgs levent)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当窗口大小改变时，会自动调用这个方法重新布局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016465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手工布局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演示：在窗口中添加几个控件，并实现手工布局。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其中，窗口的大小：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Size</a:t>
            </a:r>
            <a:r>
              <a:rPr lang="en-US" altLang="zh-CN" sz="2600"/>
              <a:t> : </a:t>
            </a:r>
            <a:r>
              <a:rPr lang="zh-CN" altLang="en-US" sz="2600"/>
              <a:t>窗口大小 </a:t>
            </a:r>
            <a:r>
              <a:rPr lang="en-US" altLang="zh-CN" sz="2600"/>
              <a:t>( </a:t>
            </a:r>
            <a:r>
              <a:rPr lang="zh-CN" altLang="en-US" sz="2600"/>
              <a:t>含标题栏和边框 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ClientSize</a:t>
            </a:r>
            <a:r>
              <a:rPr lang="en-US" altLang="zh-CN" sz="2600"/>
              <a:t> : </a:t>
            </a:r>
            <a:r>
              <a:rPr lang="zh-CN" altLang="en-US" sz="2600"/>
              <a:t>仅窗口客户区的大小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65769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en-US" altLang="zh-CN" sz="2600">
                <a:solidFill>
                  <a:srgbClr val="0070C0"/>
                </a:solidFill>
              </a:rPr>
              <a:t>TextBox</a:t>
            </a:r>
            <a:r>
              <a:rPr lang="en-US" altLang="zh-CN" sz="2600"/>
              <a:t> </a:t>
            </a:r>
            <a:r>
              <a:rPr lang="zh-CN" altLang="en-US" sz="2600"/>
              <a:t>：</a:t>
            </a:r>
            <a:r>
              <a:rPr lang="en-US" altLang="zh-CN" sz="2600"/>
              <a:t>AutoSize =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否则它会自己计算所需的大小，参考图文教程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2 </a:t>
            </a:r>
            <a:r>
              <a:rPr lang="zh-CN" altLang="en-US" sz="2600"/>
              <a:t>区分窗口的 </a:t>
            </a:r>
            <a:r>
              <a:rPr lang="en-US" altLang="zh-CN" sz="2600">
                <a:solidFill>
                  <a:srgbClr val="0070C0"/>
                </a:solidFill>
              </a:rPr>
              <a:t>Size</a:t>
            </a:r>
            <a:r>
              <a:rPr lang="en-US" altLang="zh-CN" sz="2600"/>
              <a:t> </a:t>
            </a:r>
            <a:r>
              <a:rPr lang="zh-CN" altLang="en-US" sz="2600"/>
              <a:t>和 </a:t>
            </a:r>
            <a:r>
              <a:rPr lang="en-US" altLang="zh-CN" sz="2600">
                <a:solidFill>
                  <a:srgbClr val="0070C0"/>
                </a:solidFill>
              </a:rPr>
              <a:t>ClientSize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3 </a:t>
            </a:r>
            <a:r>
              <a:rPr lang="zh-CN" altLang="en-US" sz="2600"/>
              <a:t>窗口的自适应：当窗口大小变化时，会自动调用 </a:t>
            </a:r>
            <a:r>
              <a:rPr lang="en-US" altLang="zh-CN" sz="2600">
                <a:solidFill>
                  <a:srgbClr val="0070C0"/>
                </a:solidFill>
              </a:rPr>
              <a:t>OnLayout() </a:t>
            </a:r>
            <a:r>
              <a:rPr lang="zh-CN" altLang="en-US" sz="2600"/>
              <a:t>方法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/>
              <a:t>思考：谁调用了这个方法？是系统框架自动调用的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54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5.3 Anchor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719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Anchor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控件的两个通用的布局属性：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Anchor</a:t>
            </a:r>
            <a:r>
              <a:rPr lang="en-US" altLang="zh-CN" sz="2600"/>
              <a:t>: </a:t>
            </a:r>
            <a:r>
              <a:rPr lang="zh-CN" altLang="en-US" sz="2600"/>
              <a:t>锚定，将控件固定于某个位置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Dock</a:t>
            </a:r>
            <a:r>
              <a:rPr lang="en-US" altLang="zh-CN" sz="2600"/>
              <a:t>:  </a:t>
            </a:r>
            <a:r>
              <a:rPr lang="zh-CN" altLang="en-US" sz="2600"/>
              <a:t>停靠，将控件停靠在一侧或中央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本节课介绍 </a:t>
            </a:r>
            <a:r>
              <a:rPr lang="en-US" altLang="zh-CN" sz="2600"/>
              <a:t>Anchor </a:t>
            </a:r>
            <a:r>
              <a:rPr lang="zh-CN" altLang="en-US" sz="2600"/>
              <a:t>用法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42644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Anchor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演示：设置一个控件的 </a:t>
            </a:r>
            <a:r>
              <a:rPr lang="en-US" altLang="zh-CN" sz="2600"/>
              <a:t>Anchor </a:t>
            </a:r>
            <a:r>
              <a:rPr lang="zh-CN" altLang="en-US" sz="2600"/>
              <a:t>为 </a:t>
            </a:r>
            <a:r>
              <a:rPr lang="en-US" altLang="zh-CN" sz="2600"/>
              <a:t>Top | Right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当窗口大小改变时，该控件锚定于窗口的右上角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即，与父窗口的上边距</a:t>
            </a:r>
            <a:r>
              <a:rPr lang="en-US" altLang="zh-CN" sz="2600"/>
              <a:t>Top</a:t>
            </a:r>
            <a:r>
              <a:rPr lang="zh-CN" altLang="en-US" sz="2600"/>
              <a:t> 和右边距 </a:t>
            </a:r>
            <a:r>
              <a:rPr lang="en-US" altLang="zh-CN" sz="2600"/>
              <a:t>Right </a:t>
            </a:r>
            <a:r>
              <a:rPr lang="zh-CN" altLang="en-US" sz="2600"/>
              <a:t>保持不变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536059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更多练习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锚定于左下角  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- Anchor =</a:t>
            </a:r>
            <a:r>
              <a:rPr lang="zh-CN" altLang="en-US" sz="2600"/>
              <a:t> </a:t>
            </a:r>
            <a:r>
              <a:rPr lang="en-US" altLang="zh-CN" sz="2600">
                <a:solidFill>
                  <a:srgbClr val="0070C0"/>
                </a:solidFill>
              </a:rPr>
              <a:t>Left | Bottom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2 </a:t>
            </a:r>
            <a:r>
              <a:rPr lang="zh-CN" altLang="en-US" sz="2600"/>
              <a:t>锚定于右下角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- Anchor =</a:t>
            </a:r>
            <a:r>
              <a:rPr lang="zh-CN" altLang="en-US" sz="2600"/>
              <a:t> </a:t>
            </a:r>
            <a:r>
              <a:rPr lang="en-US" altLang="zh-CN" sz="2600">
                <a:solidFill>
                  <a:srgbClr val="0070C0"/>
                </a:solidFill>
              </a:rPr>
              <a:t>Right | Bottom</a:t>
            </a:r>
          </a:p>
        </p:txBody>
      </p:sp>
    </p:spTree>
    <p:extLst>
      <p:ext uri="{BB962C8B-B14F-4D97-AF65-F5344CB8AC3E}">
        <p14:creationId xmlns:p14="http://schemas.microsoft.com/office/powerpoint/2010/main" val="2208933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更多练习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锚定于上边缘、水平</a:t>
            </a:r>
            <a:r>
              <a:rPr lang="zh-CN" altLang="en-US" sz="2600">
                <a:solidFill>
                  <a:srgbClr val="FF0000"/>
                </a:solidFill>
              </a:rPr>
              <a:t>拉伸</a:t>
            </a:r>
            <a:endParaRPr lang="en-US" altLang="zh-CN" sz="260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- Anchor = </a:t>
            </a:r>
            <a:r>
              <a:rPr lang="en-US" altLang="zh-CN" sz="2600">
                <a:solidFill>
                  <a:srgbClr val="0070C0"/>
                </a:solidFill>
              </a:rPr>
              <a:t>Top | Left | Right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4 </a:t>
            </a:r>
            <a:r>
              <a:rPr lang="zh-CN" altLang="en-US" sz="2600"/>
              <a:t>锚定于上边缘、水平</a:t>
            </a:r>
            <a:r>
              <a:rPr lang="zh-CN" altLang="en-US" sz="2600">
                <a:solidFill>
                  <a:srgbClr val="FF0000"/>
                </a:solidFill>
              </a:rPr>
              <a:t>居中</a:t>
            </a:r>
            <a:endParaRPr lang="en-US" altLang="zh-CN" sz="260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- </a:t>
            </a:r>
            <a:r>
              <a:rPr lang="zh-CN" altLang="en-US" sz="2600"/>
              <a:t>水平居中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- Anchor = </a:t>
            </a:r>
            <a:r>
              <a:rPr lang="en-US" altLang="zh-CN" sz="2600">
                <a:solidFill>
                  <a:srgbClr val="0070C0"/>
                </a:solidFill>
              </a:rPr>
              <a:t>Top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92224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相关资源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PPT</a:t>
            </a:r>
            <a:r>
              <a:rPr lang="zh-CN" altLang="en-US" sz="2600"/>
              <a:t>课件、</a:t>
            </a:r>
            <a:r>
              <a:rPr lang="en-US" altLang="zh-CN" sz="2600"/>
              <a:t>QQ</a:t>
            </a:r>
            <a:r>
              <a:rPr lang="zh-CN" altLang="en-US" sz="2600"/>
              <a:t>群、项目源码都可以官网下载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官网：</a:t>
            </a:r>
            <a:r>
              <a:rPr lang="en-US" altLang="zh-CN" sz="2600">
                <a:solidFill>
                  <a:srgbClr val="0070C0"/>
                </a:solidFill>
              </a:rPr>
              <a:t>http://afanihao.cn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源码的下载演示，见下一节课程。。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64711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更多练习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5 </a:t>
            </a:r>
            <a:r>
              <a:rPr lang="zh-CN" altLang="en-US" sz="2600"/>
              <a:t>拉伸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- Anchor = </a:t>
            </a:r>
            <a:r>
              <a:rPr lang="en-US" altLang="zh-CN" sz="2600">
                <a:solidFill>
                  <a:srgbClr val="0070C0"/>
                </a:solidFill>
              </a:rPr>
              <a:t>Top | Right | Bottom | Left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/>
              <a:t>6 </a:t>
            </a:r>
            <a:r>
              <a:rPr lang="zh-CN" altLang="en-US" sz="2600"/>
              <a:t>居中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- </a:t>
            </a:r>
            <a:r>
              <a:rPr lang="zh-CN" altLang="en-US" sz="2600"/>
              <a:t>水平居中，垂直居中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- Anchor: </a:t>
            </a:r>
            <a:r>
              <a:rPr lang="zh-CN" altLang="en-US" sz="2600"/>
              <a:t> </a:t>
            </a:r>
            <a:r>
              <a:rPr lang="en-US" altLang="zh-CN" sz="2600"/>
              <a:t>None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11506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5.4 Dock 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651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Dock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Dock</a:t>
            </a:r>
            <a:r>
              <a:rPr lang="en-US" altLang="zh-CN" sz="2600"/>
              <a:t>:  </a:t>
            </a:r>
            <a:r>
              <a:rPr lang="zh-CN" altLang="en-US" sz="2600"/>
              <a:t>停靠，将控件停靠在一侧或中央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上 </a:t>
            </a:r>
            <a:r>
              <a:rPr lang="en-US" altLang="zh-CN" sz="2600">
                <a:solidFill>
                  <a:srgbClr val="0070C0"/>
                </a:solidFill>
              </a:rPr>
              <a:t>Top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下  </a:t>
            </a:r>
            <a:r>
              <a:rPr lang="en-US" altLang="zh-CN" sz="2600">
                <a:solidFill>
                  <a:srgbClr val="0070C0"/>
                </a:solidFill>
              </a:rPr>
              <a:t>Bottom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左  </a:t>
            </a:r>
            <a:r>
              <a:rPr lang="en-US" altLang="zh-CN" sz="2600">
                <a:solidFill>
                  <a:srgbClr val="0070C0"/>
                </a:solidFill>
              </a:rPr>
              <a:t>Left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右  </a:t>
            </a:r>
            <a:r>
              <a:rPr lang="en-US" altLang="zh-CN" sz="2600">
                <a:solidFill>
                  <a:srgbClr val="0070C0"/>
                </a:solidFill>
              </a:rPr>
              <a:t>Right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中  </a:t>
            </a:r>
            <a:r>
              <a:rPr lang="en-US" altLang="zh-CN" sz="2600">
                <a:solidFill>
                  <a:srgbClr val="0070C0"/>
                </a:solidFill>
              </a:rPr>
              <a:t>Fill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无   </a:t>
            </a:r>
            <a:r>
              <a:rPr lang="en-US" altLang="zh-CN" sz="2600">
                <a:solidFill>
                  <a:srgbClr val="0070C0"/>
                </a:solidFill>
              </a:rPr>
              <a:t>None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132683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Dock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</a:t>
            </a:r>
            <a:r>
              <a:rPr lang="en-US" altLang="zh-CN" sz="2600"/>
              <a:t>Panel, </a:t>
            </a:r>
            <a:r>
              <a:rPr lang="zh-CN" altLang="en-US" sz="2600"/>
              <a:t>面板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添加一个</a:t>
            </a:r>
            <a:r>
              <a:rPr lang="en-US" altLang="zh-CN" sz="2600">
                <a:solidFill>
                  <a:srgbClr val="0070C0"/>
                </a:solidFill>
              </a:rPr>
              <a:t>Panel</a:t>
            </a:r>
            <a:r>
              <a:rPr lang="zh-CN" altLang="en-US" sz="2600"/>
              <a:t>，停靠在上侧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添加一个</a:t>
            </a:r>
            <a:r>
              <a:rPr lang="en-US" altLang="zh-CN" sz="2600">
                <a:solidFill>
                  <a:srgbClr val="0070C0"/>
                </a:solidFill>
              </a:rPr>
              <a:t>Panel</a:t>
            </a:r>
            <a:r>
              <a:rPr lang="zh-CN" altLang="en-US" sz="2600"/>
              <a:t>，依靠在左侧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添加一个</a:t>
            </a:r>
            <a:r>
              <a:rPr lang="en-US" altLang="zh-CN" sz="2600">
                <a:solidFill>
                  <a:srgbClr val="0070C0"/>
                </a:solidFill>
              </a:rPr>
              <a:t>PictureBox</a:t>
            </a:r>
            <a:r>
              <a:rPr lang="zh-CN" altLang="en-US" sz="2600"/>
              <a:t>，依靠在中央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依靠于左右两侧时，可以调整宽度；上下两侧时，可以调整高度。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130306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布局的嵌套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实际的项目中，界面布局可能有多个层次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比如，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一个</a:t>
            </a:r>
            <a:r>
              <a:rPr lang="en-US" altLang="zh-CN" sz="2600"/>
              <a:t>Panel</a:t>
            </a:r>
            <a:r>
              <a:rPr lang="zh-CN" altLang="en-US" sz="2600"/>
              <a:t>内部可能还会添加多个控件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636147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当设置 </a:t>
            </a:r>
            <a:r>
              <a:rPr lang="en-US" altLang="zh-CN" sz="2600"/>
              <a:t>Dock </a:t>
            </a:r>
            <a:r>
              <a:rPr lang="zh-CN" altLang="en-US" sz="2600"/>
              <a:t>属性时，</a:t>
            </a:r>
            <a:r>
              <a:rPr lang="en-US" altLang="zh-CN" sz="2600"/>
              <a:t>Anchor</a:t>
            </a:r>
            <a:r>
              <a:rPr lang="zh-CN" altLang="en-US" sz="2600"/>
              <a:t>属性无效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791254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6.1 </a:t>
            </a:r>
            <a:r>
              <a:rPr lang="zh-CN" altLang="en-US">
                <a:latin typeface="宋体" panose="02010600030101010101" pitchFamily="2" charset="-122"/>
              </a:rPr>
              <a:t>布局器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74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布局器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布局器 </a:t>
            </a:r>
            <a:r>
              <a:rPr lang="en-US" altLang="zh-CN" sz="2600">
                <a:solidFill>
                  <a:srgbClr val="0070C0"/>
                </a:solidFill>
              </a:rPr>
              <a:t>LayoutEngine</a:t>
            </a:r>
            <a:r>
              <a:rPr lang="en-US" altLang="zh-CN" sz="2600"/>
              <a:t> : </a:t>
            </a:r>
            <a:r>
              <a:rPr lang="zh-CN" altLang="en-US" sz="2600"/>
              <a:t>负责子控件的布局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默认地，一个</a:t>
            </a:r>
            <a:r>
              <a:rPr lang="en-US" altLang="zh-CN" sz="2600"/>
              <a:t>Form </a:t>
            </a:r>
            <a:r>
              <a:rPr lang="zh-CN" altLang="en-US" sz="2600"/>
              <a:t>或 </a:t>
            </a:r>
            <a:r>
              <a:rPr lang="en-US" altLang="zh-CN" sz="2600"/>
              <a:t>Panel </a:t>
            </a:r>
            <a:r>
              <a:rPr lang="zh-CN" altLang="en-US" sz="2600"/>
              <a:t>都自带了一个布局器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在窗口改变大小时，由窗口的布局器来负责调整布局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422296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自定义的布局器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SimpleLayoutPanel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zh-CN" altLang="en-US" sz="2600"/>
              <a:t>自定义一个</a:t>
            </a:r>
            <a:r>
              <a:rPr lang="en-US" altLang="zh-CN" sz="2600"/>
              <a:t>Panel</a:t>
            </a:r>
            <a:r>
              <a:rPr lang="zh-CN" altLang="en-US" sz="2600"/>
              <a:t>，并自己实现一个</a:t>
            </a:r>
            <a:r>
              <a:rPr lang="en-US" altLang="zh-CN" sz="2600"/>
              <a:t>LayoutEngine </a:t>
            </a:r>
            <a:r>
              <a:rPr lang="zh-CN" altLang="en-US" sz="2600"/>
              <a:t>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观察代码。。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472808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自定义的布局器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自定义布局器的 </a:t>
            </a:r>
            <a:r>
              <a:rPr lang="zh-CN" altLang="en-US" sz="2600">
                <a:solidFill>
                  <a:srgbClr val="002060"/>
                </a:solidFill>
              </a:rPr>
              <a:t>使用步骤</a:t>
            </a:r>
            <a:r>
              <a:rPr lang="zh-CN" altLang="en-US" sz="2600"/>
              <a:t>：</a:t>
            </a:r>
            <a:endParaRPr lang="en-US" altLang="zh-CN" sz="260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1 </a:t>
            </a:r>
            <a:r>
              <a:rPr lang="zh-CN" altLang="en-US"/>
              <a:t>工具</a:t>
            </a:r>
            <a:r>
              <a:rPr lang="en-US" altLang="zh-CN"/>
              <a:t>|</a:t>
            </a:r>
            <a:r>
              <a:rPr lang="zh-CN" altLang="en-US"/>
              <a:t>选项，</a:t>
            </a:r>
            <a:r>
              <a:rPr lang="en-US" altLang="zh-CN"/>
              <a:t>Windows</a:t>
            </a:r>
            <a:r>
              <a:rPr lang="zh-CN" altLang="en-US"/>
              <a:t>窗体设计器 </a:t>
            </a:r>
            <a:r>
              <a:rPr lang="en-US" altLang="zh-CN"/>
              <a:t>| </a:t>
            </a:r>
            <a:r>
              <a:rPr lang="zh-CN" altLang="en-US"/>
              <a:t>常规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</a:t>
            </a:r>
            <a:r>
              <a:rPr lang="zh-CN" altLang="en-US">
                <a:solidFill>
                  <a:srgbClr val="FF0000"/>
                </a:solidFill>
              </a:rPr>
              <a:t>自动填充工具箱：设为</a:t>
            </a:r>
            <a:r>
              <a:rPr lang="en-US" altLang="zh-CN">
                <a:solidFill>
                  <a:srgbClr val="FF0000"/>
                </a:solidFill>
              </a:rPr>
              <a:t>True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</a:t>
            </a:r>
            <a:r>
              <a:rPr lang="zh-CN" altLang="en-US"/>
              <a:t>添加自定义</a:t>
            </a:r>
            <a:r>
              <a:rPr lang="en-US" altLang="zh-CN"/>
              <a:t>Panel</a:t>
            </a:r>
            <a:r>
              <a:rPr lang="zh-CN" altLang="en-US"/>
              <a:t>或</a:t>
            </a:r>
            <a:r>
              <a:rPr lang="en-US" altLang="zh-CN"/>
              <a:t>Control</a:t>
            </a:r>
            <a:r>
              <a:rPr lang="zh-CN" altLang="en-US"/>
              <a:t>的类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3 </a:t>
            </a:r>
            <a:r>
              <a:rPr lang="zh-CN" altLang="en-US">
                <a:solidFill>
                  <a:srgbClr val="FF0000"/>
                </a:solidFill>
              </a:rPr>
              <a:t>生成解决方案 </a:t>
            </a:r>
            <a:r>
              <a:rPr lang="en-US" altLang="zh-CN">
                <a:solidFill>
                  <a:srgbClr val="FF0000"/>
                </a:solidFill>
              </a:rPr>
              <a:t>F7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4 </a:t>
            </a:r>
            <a:r>
              <a:rPr lang="zh-CN" altLang="en-US"/>
              <a:t>重新打开</a:t>
            </a:r>
            <a:r>
              <a:rPr lang="en-US" altLang="zh-CN"/>
              <a:t>Form1.cs</a:t>
            </a:r>
            <a:r>
              <a:rPr lang="zh-CN" altLang="en-US"/>
              <a:t>，在工具箱界面可以看到自己的控件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05622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2.1 </a:t>
            </a:r>
            <a:r>
              <a:rPr lang="zh-CN" altLang="en-US">
                <a:latin typeface="宋体" panose="02010600030101010101" pitchFamily="2" charset="-122"/>
              </a:rPr>
              <a:t>第一个窗口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049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小结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了解布局器 </a:t>
            </a:r>
            <a:r>
              <a:rPr lang="en-US" altLang="zh-CN" sz="2600">
                <a:solidFill>
                  <a:srgbClr val="0070C0"/>
                </a:solidFill>
              </a:rPr>
              <a:t>LayoutEngine</a:t>
            </a:r>
            <a:r>
              <a:rPr lang="en-US" altLang="zh-CN" sz="2600"/>
              <a:t> </a:t>
            </a:r>
            <a:r>
              <a:rPr lang="zh-CN" altLang="en-US" sz="2600"/>
              <a:t>的作用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会使用自定义的布局器，知道怎么显示到工具箱中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注：不要求自己会写一个布局器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841407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6.2 FlowLayoutPanel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89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FlowLayoutPanel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FlowLayoutPanel</a:t>
            </a:r>
            <a:r>
              <a:rPr lang="en-US" altLang="zh-CN" sz="2600"/>
              <a:t> </a:t>
            </a:r>
            <a:r>
              <a:rPr lang="zh-CN" altLang="en-US" sz="2600"/>
              <a:t>，流式布局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子控件依次排列，一行排满之后换行继续排。。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3966478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更多练习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练习：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布局的嵌套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Panel</a:t>
            </a:r>
            <a:r>
              <a:rPr lang="zh-CN" altLang="en-US"/>
              <a:t>本身也是控件，也有</a:t>
            </a:r>
            <a:r>
              <a:rPr lang="en-US" altLang="zh-CN"/>
              <a:t>Anchor/Dock</a:t>
            </a:r>
            <a:r>
              <a:rPr lang="zh-CN" altLang="en-US"/>
              <a:t>属性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2 </a:t>
            </a:r>
            <a:r>
              <a:rPr lang="zh-CN" altLang="en-US"/>
              <a:t>属性的设置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试着设一下 </a:t>
            </a:r>
            <a:r>
              <a:rPr lang="en-US" altLang="zh-CN"/>
              <a:t>Padding </a:t>
            </a:r>
            <a:r>
              <a:rPr lang="zh-CN" altLang="en-US"/>
              <a:t>等属性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/>
              <a:t>3 </a:t>
            </a:r>
            <a:r>
              <a:rPr lang="zh-CN" altLang="en-US">
                <a:solidFill>
                  <a:srgbClr val="FF0000"/>
                </a:solidFill>
              </a:rPr>
              <a:t>控件的选择 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zh-CN" altLang="en-US"/>
              <a:t>右键，选择控件或该控件所在的面板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48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注意 </a:t>
            </a:r>
            <a:r>
              <a:rPr lang="en-US" altLang="zh-CN" sz="2600">
                <a:solidFill>
                  <a:srgbClr val="0070C0"/>
                </a:solidFill>
              </a:rPr>
              <a:t>FlowLayoutPanel</a:t>
            </a:r>
            <a:r>
              <a:rPr lang="en-US" altLang="zh-CN" sz="2600"/>
              <a:t> </a:t>
            </a:r>
            <a:r>
              <a:rPr lang="zh-CN" altLang="en-US" sz="2600"/>
              <a:t>本身不是布局器，它只是一个面板。是它内部实现了一个布局器。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340270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6.3 TableLayoutPanel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989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TableLayoutPanel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TableLayoutPanel</a:t>
            </a:r>
            <a:r>
              <a:rPr lang="en-US" altLang="zh-CN" sz="2600"/>
              <a:t> </a:t>
            </a:r>
            <a:r>
              <a:rPr lang="zh-CN" altLang="en-US" sz="2600"/>
              <a:t>，表格布局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以表格的形式进行布局。。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177063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TableLayoutPanel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练习：</a:t>
            </a:r>
            <a:r>
              <a:rPr lang="en-US" altLang="zh-CN" sz="2600"/>
              <a:t>( </a:t>
            </a:r>
            <a:r>
              <a:rPr lang="zh-CN" altLang="en-US" sz="2600"/>
              <a:t>以单行表格为例 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增加列、删除列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设置列的属性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列的宽度：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- </a:t>
            </a:r>
            <a:r>
              <a:rPr lang="zh-CN" altLang="en-US" sz="2600">
                <a:solidFill>
                  <a:srgbClr val="0070C0"/>
                </a:solidFill>
              </a:rPr>
              <a:t>绝对值</a:t>
            </a:r>
            <a:r>
              <a:rPr lang="zh-CN" altLang="en-US" sz="2600"/>
              <a:t> </a:t>
            </a:r>
            <a:r>
              <a:rPr lang="en-US" altLang="zh-CN" sz="2600"/>
              <a:t>( </a:t>
            </a:r>
            <a:r>
              <a:rPr lang="zh-CN" altLang="en-US" sz="2600"/>
              <a:t>固定大小 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- </a:t>
            </a:r>
            <a:r>
              <a:rPr lang="zh-CN" altLang="en-US" sz="2600">
                <a:solidFill>
                  <a:srgbClr val="0070C0"/>
                </a:solidFill>
              </a:rPr>
              <a:t>百分比</a:t>
            </a:r>
            <a:r>
              <a:rPr lang="zh-CN" altLang="en-US" sz="2600"/>
              <a:t>   </a:t>
            </a:r>
            <a:r>
              <a:rPr lang="en-US" altLang="zh-CN" sz="2600"/>
              <a:t>( </a:t>
            </a:r>
            <a:r>
              <a:rPr lang="zh-CN" altLang="en-US" sz="2600"/>
              <a:t>占据剩余空间的百分比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- </a:t>
            </a:r>
            <a:r>
              <a:rPr lang="zh-CN" altLang="en-US" sz="2600">
                <a:solidFill>
                  <a:srgbClr val="0070C0"/>
                </a:solidFill>
              </a:rPr>
              <a:t>自动大小 </a:t>
            </a:r>
            <a:r>
              <a:rPr lang="en-US" altLang="zh-CN" sz="2600"/>
              <a:t>( </a:t>
            </a:r>
            <a:r>
              <a:rPr lang="zh-CN" altLang="en-US" sz="2600"/>
              <a:t>根据所需的空间自动分配</a:t>
            </a:r>
            <a:r>
              <a:rPr lang="en-US" altLang="zh-CN" sz="2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527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TableLayoutPanel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演示：使用</a:t>
            </a:r>
            <a:r>
              <a:rPr lang="en-US" altLang="zh-CN" sz="2600"/>
              <a:t>TableLayoutPanel </a:t>
            </a:r>
            <a:r>
              <a:rPr lang="zh-CN" altLang="en-US" sz="2600"/>
              <a:t>来布局界面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添加 </a:t>
            </a:r>
            <a:r>
              <a:rPr lang="en-US" altLang="zh-CN" sz="2600"/>
              <a:t>TableLayoutPanel</a:t>
            </a:r>
            <a:r>
              <a:rPr lang="zh-CN" altLang="en-US" sz="2600"/>
              <a:t>，停靠在上方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添加 </a:t>
            </a:r>
            <a:r>
              <a:rPr lang="en-US" altLang="zh-CN" sz="2600"/>
              <a:t>Button , TextBox </a:t>
            </a:r>
            <a:r>
              <a:rPr lang="zh-CN" altLang="en-US" sz="2600"/>
              <a:t>到表格，设置列的宽度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设置 </a:t>
            </a:r>
            <a:r>
              <a:rPr lang="en-US" altLang="zh-CN" sz="2600"/>
              <a:t>TextBox</a:t>
            </a:r>
            <a:r>
              <a:rPr lang="zh-CN" altLang="en-US" sz="2600"/>
              <a:t>的</a:t>
            </a:r>
            <a:r>
              <a:rPr lang="en-US" altLang="zh-CN" sz="2600"/>
              <a:t>Dock</a:t>
            </a:r>
            <a:r>
              <a:rPr lang="zh-CN" altLang="en-US" sz="2600"/>
              <a:t>，填满单元格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4 </a:t>
            </a:r>
            <a:r>
              <a:rPr lang="zh-CN" altLang="en-US" sz="2600"/>
              <a:t>添加 </a:t>
            </a:r>
            <a:r>
              <a:rPr lang="en-US" altLang="zh-CN" sz="2600"/>
              <a:t>PictureBox </a:t>
            </a:r>
            <a:r>
              <a:rPr lang="zh-CN" altLang="en-US" sz="2600"/>
              <a:t>，停靠在中央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883923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表格中的控件也可以设置 </a:t>
            </a:r>
            <a:r>
              <a:rPr lang="en-US" altLang="zh-CN" sz="2600"/>
              <a:t>Dock </a:t>
            </a:r>
            <a:r>
              <a:rPr lang="zh-CN" altLang="en-US" sz="2600"/>
              <a:t>属性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如何利用 </a:t>
            </a:r>
            <a:r>
              <a:rPr lang="en-US" altLang="zh-CN" sz="2600"/>
              <a:t>Dock </a:t>
            </a:r>
            <a:r>
              <a:rPr lang="zh-CN" altLang="en-US" sz="2600"/>
              <a:t>属性，其规则是由布局器决定的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9719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第一个窗口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打开 </a:t>
            </a:r>
            <a:r>
              <a:rPr lang="en-US" altLang="zh-CN" sz="2600"/>
              <a:t>VS2019, </a:t>
            </a:r>
            <a:r>
              <a:rPr lang="zh-CN" altLang="en-US" sz="2600"/>
              <a:t>创建第一个窗口应用。。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项目类型：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C# | Windows | </a:t>
            </a:r>
            <a:r>
              <a:rPr lang="zh-CN" altLang="en-US" sz="2600">
                <a:solidFill>
                  <a:srgbClr val="0070C0"/>
                </a:solidFill>
              </a:rPr>
              <a:t>桌面</a:t>
            </a: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Windows </a:t>
            </a:r>
            <a:r>
              <a:rPr lang="zh-CN" altLang="en-US" sz="2600">
                <a:solidFill>
                  <a:srgbClr val="0070C0"/>
                </a:solidFill>
              </a:rPr>
              <a:t>窗体应用</a:t>
            </a: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参考</a:t>
            </a:r>
            <a:r>
              <a:rPr lang="en-US" altLang="zh-CN" sz="2600"/>
              <a:t>《</a:t>
            </a:r>
            <a:r>
              <a:rPr lang="zh-CN" altLang="en-US" sz="2600"/>
              <a:t>图文教程</a:t>
            </a:r>
            <a:r>
              <a:rPr lang="en-US" altLang="zh-CN" sz="2600"/>
              <a:t>》</a:t>
            </a:r>
            <a:r>
              <a:rPr lang="zh-CN" altLang="en-US" sz="2600"/>
              <a:t>文档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7266743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  AfDockLayout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721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至此，已经学了三种自带的布局器：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默认布局 </a:t>
            </a:r>
            <a:r>
              <a:rPr lang="en-US" altLang="zh-CN" sz="2600">
                <a:solidFill>
                  <a:srgbClr val="0070C0"/>
                </a:solidFill>
              </a:rPr>
              <a:t>(Anchor, Dock)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en-US" altLang="zh-CN" sz="2600">
                <a:solidFill>
                  <a:srgbClr val="0070C0"/>
                </a:solidFill>
              </a:rPr>
              <a:t>FlowLayoutPanel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en-US" altLang="zh-CN" sz="2600">
                <a:solidFill>
                  <a:srgbClr val="0070C0"/>
                </a:solidFill>
              </a:rPr>
              <a:t>TableLayoutPanel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对于初学练习来说，已经够用。但在项目中，还不够。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0123403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比如，默认的</a:t>
            </a:r>
            <a:r>
              <a:rPr lang="en-US" altLang="zh-CN" sz="2600"/>
              <a:t>Dock</a:t>
            </a:r>
            <a:r>
              <a:rPr lang="zh-CN" altLang="en-US" sz="2600"/>
              <a:t>停靠布局并不好用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演示对比：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第一种情况：先</a:t>
            </a:r>
            <a:r>
              <a:rPr lang="en-US" altLang="zh-CN" sz="2600"/>
              <a:t>Left </a:t>
            </a:r>
            <a:r>
              <a:rPr lang="zh-CN" altLang="en-US" sz="2600"/>
              <a:t>后 </a:t>
            </a:r>
            <a:r>
              <a:rPr lang="en-US" altLang="zh-CN" sz="2600"/>
              <a:t>Fill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第二种情况：先</a:t>
            </a:r>
            <a:r>
              <a:rPr lang="en-US" altLang="zh-CN" sz="2600"/>
              <a:t>Fill </a:t>
            </a:r>
            <a:r>
              <a:rPr lang="zh-CN" altLang="en-US" sz="2600"/>
              <a:t>后 </a:t>
            </a:r>
            <a:r>
              <a:rPr lang="en-US" altLang="zh-CN" sz="2600"/>
              <a:t>Left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最终的布局效果依赖于控件添加的顺序，非常不方便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2695691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AfDockLayout : </a:t>
            </a:r>
            <a:r>
              <a:rPr lang="zh-CN" altLang="en-US" sz="2600"/>
              <a:t>是对默认</a:t>
            </a:r>
            <a:r>
              <a:rPr lang="en-US" altLang="zh-CN" sz="2600"/>
              <a:t>Dock</a:t>
            </a:r>
            <a:r>
              <a:rPr lang="zh-CN" altLang="en-US" sz="2600"/>
              <a:t>布局的优化版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演示：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 </a:t>
            </a:r>
            <a:r>
              <a:rPr lang="zh-CN" altLang="en-US"/>
              <a:t>添加 </a:t>
            </a:r>
            <a:r>
              <a:rPr lang="en-US" altLang="zh-CN"/>
              <a:t>Af.Winform.DockLayout.cs </a:t>
            </a:r>
            <a:r>
              <a:rPr lang="zh-CN" altLang="en-US"/>
              <a:t>到项目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 </a:t>
            </a:r>
            <a:r>
              <a:rPr lang="zh-CN" altLang="en-US"/>
              <a:t>重新生成项目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 </a:t>
            </a:r>
            <a:r>
              <a:rPr lang="zh-CN" altLang="en-US"/>
              <a:t>在工具箱里找到 </a:t>
            </a:r>
            <a:r>
              <a:rPr lang="en-US" altLang="zh-CN"/>
              <a:t>AfDockLayout</a:t>
            </a:r>
            <a:r>
              <a:rPr lang="zh-CN" altLang="en-US"/>
              <a:t>，添加到布局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4 </a:t>
            </a:r>
            <a:r>
              <a:rPr lang="zh-CN" altLang="en-US"/>
              <a:t>在面板中添加子控件，设置</a:t>
            </a:r>
            <a:r>
              <a:rPr lang="en-US" altLang="zh-CN"/>
              <a:t>Dock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5 </a:t>
            </a:r>
            <a:r>
              <a:rPr lang="zh-CN" altLang="en-US"/>
              <a:t>设置</a:t>
            </a:r>
            <a:r>
              <a:rPr lang="en-US" altLang="zh-CN"/>
              <a:t>AfDockLayout.DockFlags</a:t>
            </a:r>
            <a:r>
              <a:rPr lang="zh-CN" altLang="en-US"/>
              <a:t>属性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1316041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DockFlags : </a:t>
            </a:r>
            <a:r>
              <a:rPr lang="zh-CN" altLang="en-US" sz="2600"/>
              <a:t>决定四</a:t>
            </a:r>
            <a:r>
              <a:rPr lang="en-US" altLang="zh-CN" sz="2600"/>
              <a:t>4</a:t>
            </a:r>
            <a:r>
              <a:rPr lang="zh-CN" altLang="en-US" sz="2600"/>
              <a:t>个角由谁占据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446526"/>
            <a:ext cx="4800230" cy="28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49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AfDockLayout </a:t>
            </a:r>
            <a:r>
              <a:rPr lang="zh-CN" altLang="en-US" sz="2600"/>
              <a:t>的特点：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支持上、下、左、右、中位置，</a:t>
            </a:r>
            <a:r>
              <a:rPr lang="zh-CN" altLang="en-US" sz="2600">
                <a:solidFill>
                  <a:srgbClr val="FF0000"/>
                </a:solidFill>
              </a:rPr>
              <a:t>顺序无关</a:t>
            </a:r>
            <a:endParaRPr lang="en-US" altLang="zh-CN" sz="260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支持各个控件的 </a:t>
            </a:r>
            <a:r>
              <a:rPr lang="en-US" altLang="zh-CN" sz="2600"/>
              <a:t>Margin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支持设置容器本身的</a:t>
            </a:r>
            <a:r>
              <a:rPr lang="en-US" altLang="zh-CN" sz="2600"/>
              <a:t>Padding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747917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7.1 </a:t>
            </a:r>
            <a:r>
              <a:rPr lang="zh-CN" altLang="en-US">
                <a:latin typeface="宋体" panose="02010600030101010101" pitchFamily="2" charset="-122"/>
              </a:rPr>
              <a:t>常用控件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7255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常用控件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本章介绍几个常用的控件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如 </a:t>
            </a:r>
            <a:r>
              <a:rPr lang="en-US" altLang="zh-CN" sz="2600">
                <a:solidFill>
                  <a:srgbClr val="0070C0"/>
                </a:solidFill>
              </a:rPr>
              <a:t>TextBox, CheckBox, ComoboBox </a:t>
            </a:r>
            <a:r>
              <a:rPr lang="zh-CN" altLang="en-US" sz="2600"/>
              <a:t>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列表、表格、树控件、图片框控件后面有介绍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937397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常用控件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学习控件的使用：</a:t>
            </a:r>
            <a:r>
              <a:rPr lang="zh-CN" altLang="en-US" sz="2600">
                <a:solidFill>
                  <a:srgbClr val="0070C0"/>
                </a:solidFill>
              </a:rPr>
              <a:t>百度</a:t>
            </a:r>
            <a:r>
              <a:rPr lang="zh-CN" altLang="en-US" sz="2600"/>
              <a:t> </a:t>
            </a:r>
            <a:r>
              <a:rPr lang="en-US" altLang="zh-CN" sz="2600"/>
              <a:t>+ </a:t>
            </a:r>
            <a:r>
              <a:rPr lang="zh-CN" altLang="en-US" sz="2600">
                <a:solidFill>
                  <a:srgbClr val="0070C0"/>
                </a:solidFill>
              </a:rPr>
              <a:t>官方文档</a:t>
            </a: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属性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- </a:t>
            </a:r>
            <a:r>
              <a:rPr lang="zh-CN" altLang="en-US"/>
              <a:t>行为：功能相关的属性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- </a:t>
            </a:r>
            <a:r>
              <a:rPr lang="zh-CN" altLang="en-US"/>
              <a:t>外观：显示相关的属性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- </a:t>
            </a:r>
            <a:r>
              <a:rPr lang="zh-CN" altLang="en-US"/>
              <a:t>杂项：该控件特有的属性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事件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7217073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7.2 </a:t>
            </a:r>
            <a:r>
              <a:rPr lang="zh-CN" altLang="en-US">
                <a:latin typeface="宋体" panose="02010600030101010101" pitchFamily="2" charset="-122"/>
              </a:rPr>
              <a:t>文本框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54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第一个窗口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运行程序，观察效果。。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9200683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TextBox</a:t>
            </a:r>
            <a:r>
              <a:rPr lang="en-US" altLang="zh-CN" sz="2600"/>
              <a:t> </a:t>
            </a:r>
            <a:r>
              <a:rPr lang="zh-CN" altLang="en-US" sz="2600"/>
              <a:t>文本框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用于输入单行或多行文本，常用单行输入模式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7489680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2060"/>
                </a:solidFill>
              </a:rPr>
              <a:t>相关属性：</a:t>
            </a:r>
            <a:endParaRPr lang="en-US" altLang="zh-CN" sz="260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设计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Name</a:t>
            </a:r>
            <a:r>
              <a:rPr lang="en-US" altLang="zh-CN"/>
              <a:t> </a:t>
            </a:r>
            <a:r>
              <a:rPr lang="zh-CN" altLang="en-US"/>
              <a:t>：变量名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外观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Text</a:t>
            </a:r>
            <a:r>
              <a:rPr lang="en-US" altLang="zh-CN"/>
              <a:t>:  </a:t>
            </a:r>
            <a:r>
              <a:rPr lang="zh-CN" altLang="en-US"/>
              <a:t>文本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Font</a:t>
            </a:r>
            <a:r>
              <a:rPr lang="en-US" altLang="zh-CN"/>
              <a:t>:  </a:t>
            </a:r>
            <a:r>
              <a:rPr lang="zh-CN" altLang="en-US"/>
              <a:t>字体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397996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相关属性：</a:t>
            </a:r>
            <a:endParaRPr lang="en-US" altLang="zh-CN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行为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Multiline</a:t>
            </a:r>
            <a:r>
              <a:rPr lang="en-US" altLang="zh-CN"/>
              <a:t> :  </a:t>
            </a:r>
            <a:r>
              <a:rPr lang="zh-CN" altLang="en-US"/>
              <a:t>单行模式 </a:t>
            </a:r>
            <a:r>
              <a:rPr lang="en-US" altLang="zh-CN"/>
              <a:t>/ </a:t>
            </a:r>
            <a:r>
              <a:rPr lang="zh-CN" altLang="en-US"/>
              <a:t>多行模式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PasswordChar</a:t>
            </a:r>
            <a:r>
              <a:rPr lang="en-US" altLang="zh-CN"/>
              <a:t>:  </a:t>
            </a:r>
            <a:r>
              <a:rPr lang="zh-CN" altLang="en-US"/>
              <a:t>如果设置，则变成密码输入框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ReadOnly</a:t>
            </a:r>
            <a:r>
              <a:rPr lang="en-US" altLang="zh-CN"/>
              <a:t> :  </a:t>
            </a:r>
            <a:r>
              <a:rPr lang="zh-CN" altLang="en-US"/>
              <a:t>只读模式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提示：不要全部试一遍，而是等需要的时候再来找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4604937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2060"/>
                </a:solidFill>
              </a:rPr>
              <a:t>相关事件：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KeyPress : </a:t>
            </a:r>
            <a:r>
              <a:rPr lang="zh-CN" altLang="en-US"/>
              <a:t>按键事件，常用于回车处理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682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7.3 </a:t>
            </a:r>
            <a:r>
              <a:rPr lang="zh-CN" altLang="en-US">
                <a:latin typeface="宋体" panose="02010600030101010101" pitchFamily="2" charset="-122"/>
              </a:rPr>
              <a:t>复选框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4372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复选框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CheckBox</a:t>
            </a:r>
            <a:r>
              <a:rPr lang="en-US" altLang="zh-CN" sz="2600"/>
              <a:t> </a:t>
            </a:r>
            <a:r>
              <a:rPr lang="zh-CN" altLang="en-US" sz="2600"/>
              <a:t>复选框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相关属性：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(</a:t>
            </a:r>
            <a:r>
              <a:rPr lang="zh-CN" altLang="en-US"/>
              <a:t>外观</a:t>
            </a:r>
            <a:r>
              <a:rPr lang="en-US" altLang="zh-CN"/>
              <a:t>) </a:t>
            </a:r>
            <a:r>
              <a:rPr lang="en-US" altLang="zh-CN">
                <a:solidFill>
                  <a:srgbClr val="0070C0"/>
                </a:solidFill>
              </a:rPr>
              <a:t>Text</a:t>
            </a:r>
            <a:r>
              <a:rPr lang="en-US" altLang="zh-CN"/>
              <a:t> : </a:t>
            </a:r>
            <a:r>
              <a:rPr lang="zh-CN" altLang="en-US"/>
              <a:t>文本显示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(</a:t>
            </a:r>
            <a:r>
              <a:rPr lang="zh-CN" altLang="en-US"/>
              <a:t>外观</a:t>
            </a:r>
            <a:r>
              <a:rPr lang="en-US" altLang="zh-CN"/>
              <a:t>) </a:t>
            </a:r>
            <a:r>
              <a:rPr lang="en-US" altLang="zh-CN">
                <a:solidFill>
                  <a:srgbClr val="0070C0"/>
                </a:solidFill>
              </a:rPr>
              <a:t>Checked</a:t>
            </a:r>
            <a:r>
              <a:rPr lang="en-US" altLang="zh-CN"/>
              <a:t> : </a:t>
            </a:r>
            <a:r>
              <a:rPr lang="zh-CN" altLang="en-US"/>
              <a:t>是</a:t>
            </a:r>
            <a:r>
              <a:rPr lang="en-US" altLang="zh-CN"/>
              <a:t>/</a:t>
            </a:r>
            <a:r>
              <a:rPr lang="zh-CN" altLang="en-US"/>
              <a:t>否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相关事件：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(</a:t>
            </a:r>
            <a:r>
              <a:rPr lang="zh-CN" altLang="en-US"/>
              <a:t>操作</a:t>
            </a:r>
            <a:r>
              <a:rPr lang="en-US" altLang="zh-CN"/>
              <a:t>) </a:t>
            </a:r>
            <a:r>
              <a:rPr lang="en-US" altLang="zh-CN">
                <a:solidFill>
                  <a:srgbClr val="0070C0"/>
                </a:solidFill>
              </a:rPr>
              <a:t>Click</a:t>
            </a:r>
            <a:r>
              <a:rPr lang="en-US" altLang="zh-CN"/>
              <a:t> : </a:t>
            </a:r>
            <a:r>
              <a:rPr lang="zh-CN" altLang="en-US"/>
              <a:t>点击动作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(</a:t>
            </a:r>
            <a:r>
              <a:rPr lang="zh-CN" altLang="en-US"/>
              <a:t>杂项</a:t>
            </a:r>
            <a:r>
              <a:rPr lang="en-US" altLang="zh-CN"/>
              <a:t>) </a:t>
            </a:r>
            <a:r>
              <a:rPr lang="en-US" altLang="zh-CN">
                <a:solidFill>
                  <a:srgbClr val="0070C0"/>
                </a:solidFill>
              </a:rPr>
              <a:t>CheckedChanged</a:t>
            </a:r>
            <a:r>
              <a:rPr lang="en-US" altLang="zh-CN"/>
              <a:t> : </a:t>
            </a:r>
            <a:r>
              <a:rPr lang="zh-CN" altLang="en-US"/>
              <a:t>选中状态发生变化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12569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练习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练习：显示一个</a:t>
            </a:r>
            <a:r>
              <a:rPr lang="en-US" altLang="zh-CN" sz="2600"/>
              <a:t>TextBox</a:t>
            </a:r>
            <a:r>
              <a:rPr lang="zh-CN" altLang="en-US" sz="2600"/>
              <a:t>和一个</a:t>
            </a:r>
            <a:r>
              <a:rPr lang="en-US" altLang="zh-CN" sz="2600"/>
              <a:t>CheckBox</a:t>
            </a:r>
            <a:r>
              <a:rPr lang="zh-CN" altLang="en-US" sz="2600"/>
              <a:t>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当选中时，以明文显示；取消选中时，以密码显示。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385483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区分两种事件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>
                <a:solidFill>
                  <a:srgbClr val="0070C0"/>
                </a:solidFill>
              </a:rPr>
              <a:t>Click</a:t>
            </a:r>
            <a:r>
              <a:rPr lang="en-US" altLang="zh-CN" sz="2600"/>
              <a:t> : </a:t>
            </a:r>
            <a:r>
              <a:rPr lang="zh-CN" altLang="en-US" sz="2600"/>
              <a:t>用户手动点击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>
                <a:solidFill>
                  <a:srgbClr val="0070C0"/>
                </a:solidFill>
              </a:rPr>
              <a:t>CheckedChanged</a:t>
            </a:r>
            <a:r>
              <a:rPr lang="en-US" altLang="zh-CN" sz="2600"/>
              <a:t> </a:t>
            </a:r>
            <a:r>
              <a:rPr lang="en-US" altLang="zh-CN" sz="2600">
                <a:solidFill>
                  <a:srgbClr val="0070C0"/>
                </a:solidFill>
              </a:rPr>
              <a:t> </a:t>
            </a:r>
            <a:r>
              <a:rPr lang="zh-CN" altLang="en-US" sz="2600"/>
              <a:t>：状态值发生变化，可能是用户点击，也可能是程序代码改变了这个值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例如，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 </a:t>
            </a:r>
            <a:r>
              <a:rPr lang="en-US" altLang="zh-CN">
                <a:solidFill>
                  <a:srgbClr val="0070C0"/>
                </a:solidFill>
              </a:rPr>
              <a:t>checkBox1.Checked = true;</a:t>
            </a:r>
          </a:p>
        </p:txBody>
      </p:sp>
    </p:spTree>
    <p:extLst>
      <p:ext uri="{BB962C8B-B14F-4D97-AF65-F5344CB8AC3E}">
        <p14:creationId xmlns:p14="http://schemas.microsoft.com/office/powerpoint/2010/main" val="19897364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7.4 </a:t>
            </a:r>
            <a:r>
              <a:rPr lang="zh-CN" altLang="en-US">
                <a:latin typeface="宋体" panose="02010600030101010101" pitchFamily="2" charset="-122"/>
              </a:rPr>
              <a:t>下拉列表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8601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下拉列表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ComboBox </a:t>
            </a:r>
            <a:r>
              <a:rPr lang="zh-CN" altLang="en-US" sz="2600"/>
              <a:t>下拉列表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添加数据项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在设计器里直接编辑</a:t>
            </a:r>
            <a:r>
              <a:rPr lang="en-US" altLang="zh-CN" sz="260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       </a:t>
            </a:r>
            <a:r>
              <a:rPr lang="zh-CN" altLang="en-US">
                <a:solidFill>
                  <a:srgbClr val="0070C0"/>
                </a:solidFill>
              </a:rPr>
              <a:t>属性 </a:t>
            </a:r>
            <a:r>
              <a:rPr lang="en-US" altLang="zh-CN">
                <a:solidFill>
                  <a:srgbClr val="0070C0"/>
                </a:solidFill>
              </a:rPr>
              <a:t>| </a:t>
            </a:r>
            <a:r>
              <a:rPr lang="zh-CN" altLang="en-US">
                <a:solidFill>
                  <a:srgbClr val="0070C0"/>
                </a:solidFill>
              </a:rPr>
              <a:t>数据 </a:t>
            </a:r>
            <a:r>
              <a:rPr lang="en-US" altLang="zh-CN">
                <a:solidFill>
                  <a:srgbClr val="0070C0"/>
                </a:solidFill>
              </a:rPr>
              <a:t>| Items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也可以在构造方法里手工添加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  </a:t>
            </a:r>
            <a:r>
              <a:rPr lang="en-US" altLang="zh-CN">
                <a:solidFill>
                  <a:srgbClr val="0070C0"/>
                </a:solidFill>
              </a:rPr>
              <a:t>comboBox1.Items.Add("red");</a:t>
            </a:r>
          </a:p>
        </p:txBody>
      </p:sp>
    </p:spTree>
    <p:extLst>
      <p:ext uri="{BB962C8B-B14F-4D97-AF65-F5344CB8AC3E}">
        <p14:creationId xmlns:p14="http://schemas.microsoft.com/office/powerpoint/2010/main" val="18931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可视化设计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可视化界面设计：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双击 </a:t>
            </a:r>
            <a:r>
              <a:rPr lang="en-US" altLang="zh-CN" sz="2600">
                <a:solidFill>
                  <a:srgbClr val="0070C0"/>
                </a:solidFill>
              </a:rPr>
              <a:t>Form1.cs</a:t>
            </a:r>
            <a:r>
              <a:rPr lang="en-US" altLang="zh-CN" sz="2600"/>
              <a:t> </a:t>
            </a:r>
            <a:r>
              <a:rPr lang="zh-CN" altLang="en-US" sz="2600"/>
              <a:t>，打开界面设计器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打开显示工具箱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拖一个按钮 </a:t>
            </a:r>
            <a:r>
              <a:rPr lang="en-US" altLang="zh-CN" sz="2600"/>
              <a:t>Button </a:t>
            </a:r>
            <a:r>
              <a:rPr lang="zh-CN" altLang="en-US" sz="2600"/>
              <a:t>到界面上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再次运行程序，观察结果。。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9111064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下拉列表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获取选中的项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70C0"/>
                </a:solidFill>
              </a:rPr>
              <a:t>SelectedItem</a:t>
            </a:r>
            <a:r>
              <a:rPr lang="en-US" altLang="zh-CN"/>
              <a:t> : </a:t>
            </a:r>
            <a:r>
              <a:rPr lang="zh-CN" altLang="en-US"/>
              <a:t>选中项的值</a:t>
            </a:r>
            <a:r>
              <a:rPr lang="en-US" altLang="zh-CN"/>
              <a:t>, null</a:t>
            </a:r>
            <a:r>
              <a:rPr lang="zh-CN" altLang="en-US"/>
              <a:t>表示未选中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>
                <a:solidFill>
                  <a:srgbClr val="0070C0"/>
                </a:solidFill>
              </a:rPr>
              <a:t>SelectedIndex</a:t>
            </a:r>
            <a:r>
              <a:rPr lang="en-US" altLang="zh-CN"/>
              <a:t> : </a:t>
            </a:r>
            <a:r>
              <a:rPr lang="zh-CN" altLang="en-US"/>
              <a:t>选中项的索引</a:t>
            </a:r>
            <a:r>
              <a:rPr lang="en-US" altLang="zh-CN"/>
              <a:t>, -1</a:t>
            </a:r>
            <a:r>
              <a:rPr lang="zh-CN" altLang="en-US"/>
              <a:t>表示未选中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3 </a:t>
            </a:r>
            <a:r>
              <a:rPr lang="zh-CN" altLang="en-US" sz="2600"/>
              <a:t>事件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olidFill>
                  <a:srgbClr val="0070C0"/>
                </a:solidFill>
              </a:rPr>
              <a:t>  事件 </a:t>
            </a:r>
            <a:r>
              <a:rPr lang="en-US" altLang="zh-CN">
                <a:solidFill>
                  <a:srgbClr val="0070C0"/>
                </a:solidFill>
              </a:rPr>
              <a:t>| </a:t>
            </a:r>
            <a:r>
              <a:rPr lang="zh-CN" altLang="en-US">
                <a:solidFill>
                  <a:srgbClr val="0070C0"/>
                </a:solidFill>
              </a:rPr>
              <a:t>行为 </a:t>
            </a:r>
            <a:r>
              <a:rPr lang="en-US" altLang="zh-CN">
                <a:solidFill>
                  <a:srgbClr val="0070C0"/>
                </a:solidFill>
              </a:rPr>
              <a:t>| SelectedIndexChanged</a:t>
            </a:r>
            <a:endParaRPr lang="en-US" altLang="zh-CN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20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ComboBox </a:t>
            </a:r>
            <a:r>
              <a:rPr lang="zh-CN" altLang="en-US" sz="2600"/>
              <a:t>里的数据项可以是任意类型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可以是</a:t>
            </a:r>
            <a:r>
              <a:rPr lang="en-US" altLang="zh-CN" sz="2600"/>
              <a:t>string</a:t>
            </a:r>
            <a:r>
              <a:rPr lang="zh-CN" altLang="en-US" sz="2600"/>
              <a:t>，也可以是自定义的类型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参考</a:t>
            </a:r>
            <a:r>
              <a:rPr lang="en-US" altLang="zh-CN" sz="2600"/>
              <a:t>《</a:t>
            </a:r>
            <a:r>
              <a:rPr lang="zh-CN" altLang="en-US" sz="2600">
                <a:solidFill>
                  <a:srgbClr val="0070C0"/>
                </a:solidFill>
              </a:rPr>
              <a:t>图文教程</a:t>
            </a:r>
            <a:r>
              <a:rPr lang="en-US" altLang="zh-CN" sz="2600"/>
              <a:t>》</a:t>
            </a:r>
            <a:r>
              <a:rPr lang="zh-CN" altLang="en-US" sz="2600"/>
              <a:t>文档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comboBox1.Items.Add( new Student(20200214,"</a:t>
            </a:r>
            <a:r>
              <a:rPr lang="zh-CN" altLang="en-US"/>
              <a:t>邵发</a:t>
            </a:r>
            <a:r>
              <a:rPr lang="en-US" altLang="zh-CN"/>
              <a:t>"));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0452686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7.5 </a:t>
            </a:r>
            <a:r>
              <a:rPr lang="zh-CN" altLang="en-US">
                <a:latin typeface="宋体" panose="02010600030101010101" pitchFamily="2" charset="-122"/>
              </a:rPr>
              <a:t>列表框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3363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列表框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ListBox</a:t>
            </a:r>
            <a:r>
              <a:rPr lang="en-US" altLang="zh-CN" sz="2600"/>
              <a:t> </a:t>
            </a:r>
            <a:r>
              <a:rPr lang="zh-CN" altLang="en-US" sz="2600"/>
              <a:t>列表框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两方面的功能：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展示 ：展示一些项给用户看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/>
              <a:t>选择</a:t>
            </a:r>
            <a:r>
              <a:rPr lang="en-US" altLang="zh-CN" sz="2600"/>
              <a:t> :   </a:t>
            </a:r>
            <a:r>
              <a:rPr lang="zh-CN" altLang="en-US" sz="2600"/>
              <a:t>让用户单选</a:t>
            </a:r>
            <a:r>
              <a:rPr lang="en-US" altLang="zh-CN" sz="2600"/>
              <a:t>/</a:t>
            </a:r>
            <a:r>
              <a:rPr lang="zh-CN" altLang="en-US" sz="2600"/>
              <a:t>或多选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5154208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列表框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属性：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(</a:t>
            </a:r>
            <a:r>
              <a:rPr lang="zh-CN" altLang="en-US" sz="2600"/>
              <a:t>行为</a:t>
            </a:r>
            <a:r>
              <a:rPr lang="en-US" altLang="zh-CN" sz="2600"/>
              <a:t>) </a:t>
            </a:r>
            <a:r>
              <a:rPr lang="en-US" altLang="zh-CN" sz="2600">
                <a:solidFill>
                  <a:srgbClr val="0070C0"/>
                </a:solidFill>
              </a:rPr>
              <a:t>SelectionMode</a:t>
            </a:r>
            <a:r>
              <a:rPr lang="en-US" altLang="zh-CN" sz="2600"/>
              <a:t> : </a:t>
            </a:r>
            <a:r>
              <a:rPr lang="zh-CN" altLang="en-US" sz="2600"/>
              <a:t>单选 </a:t>
            </a:r>
            <a:r>
              <a:rPr lang="en-US" altLang="zh-CN" sz="2600"/>
              <a:t>/ </a:t>
            </a:r>
            <a:r>
              <a:rPr lang="zh-CN" altLang="en-US" sz="2600"/>
              <a:t>多选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事件：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 (</a:t>
            </a:r>
            <a:r>
              <a:rPr lang="zh-CN" altLang="en-US" sz="2600"/>
              <a:t>行为</a:t>
            </a:r>
            <a:r>
              <a:rPr lang="en-US" altLang="zh-CN" sz="2600"/>
              <a:t>) </a:t>
            </a:r>
            <a:r>
              <a:rPr lang="en-US" altLang="zh-CN">
                <a:solidFill>
                  <a:srgbClr val="0070C0"/>
                </a:solidFill>
              </a:rPr>
              <a:t>SelectedIndexChanged</a:t>
            </a:r>
            <a:endParaRPr lang="en-US" altLang="zh-CN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964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zh-CN" altLang="en-US" sz="2600"/>
              <a:t>列表项数据可以是任意类型 </a:t>
            </a:r>
            <a:r>
              <a:rPr lang="en-US" altLang="zh-CN" sz="2600"/>
              <a:t>object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本例中使用的是 </a:t>
            </a:r>
            <a:r>
              <a:rPr lang="en-US" altLang="zh-CN"/>
              <a:t>Student </a:t>
            </a:r>
            <a:r>
              <a:rPr lang="zh-CN" altLang="en-US"/>
              <a:t>类型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实际在列表时，会调用 </a:t>
            </a:r>
            <a:r>
              <a:rPr lang="en-US" altLang="zh-CN">
                <a:solidFill>
                  <a:srgbClr val="0070C0"/>
                </a:solidFill>
              </a:rPr>
              <a:t>Student.ToString()</a:t>
            </a:r>
            <a:r>
              <a:rPr lang="zh-CN" altLang="en-US"/>
              <a:t>来显示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zh-CN" altLang="en-US" sz="2600"/>
              <a:t>界面显示优化，如行高、自定义显示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在下一篇：</a:t>
            </a:r>
            <a:r>
              <a:rPr lang="en-US" altLang="zh-CN">
                <a:solidFill>
                  <a:srgbClr val="0070C0"/>
                </a:solidFill>
              </a:rPr>
              <a:t>WinForm</a:t>
            </a:r>
            <a:r>
              <a:rPr lang="zh-CN" altLang="en-US">
                <a:solidFill>
                  <a:srgbClr val="0070C0"/>
                </a:solidFill>
              </a:rPr>
              <a:t>高级篇</a:t>
            </a: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844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7.6 (</a:t>
            </a:r>
            <a:r>
              <a:rPr lang="zh-CN" altLang="en-US">
                <a:latin typeface="宋体" panose="02010600030101010101" pitchFamily="2" charset="-122"/>
              </a:rPr>
              <a:t>练习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学生信息编辑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5480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64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学生信息编辑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练习：实现一个学生信息的编辑器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- </a:t>
            </a:r>
            <a:r>
              <a:rPr lang="zh-CN" altLang="en-US" sz="2600"/>
              <a:t>学号</a:t>
            </a:r>
            <a:r>
              <a:rPr lang="en-US" altLang="zh-CN" sz="2600"/>
              <a:t>, </a:t>
            </a:r>
            <a:r>
              <a:rPr lang="zh-CN" altLang="en-US" sz="2600"/>
              <a:t>姓名</a:t>
            </a:r>
            <a:r>
              <a:rPr lang="en-US" altLang="zh-CN" sz="2600"/>
              <a:t>,  </a:t>
            </a:r>
            <a:r>
              <a:rPr lang="zh-CN" altLang="en-US" sz="2600"/>
              <a:t>性别</a:t>
            </a:r>
            <a:r>
              <a:rPr lang="en-US" altLang="zh-CN" sz="2600"/>
              <a:t>,  </a:t>
            </a:r>
            <a:r>
              <a:rPr lang="zh-CN" altLang="en-US" sz="2600"/>
              <a:t>手机号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- </a:t>
            </a:r>
            <a:r>
              <a:rPr lang="zh-CN" altLang="en-US" sz="2600"/>
              <a:t>将数据保存到文件 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- </a:t>
            </a:r>
            <a:r>
              <a:rPr lang="zh-CN" altLang="en-US" sz="2600"/>
              <a:t>启动时从文件读取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383474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学生信息编辑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1 </a:t>
            </a:r>
            <a:r>
              <a:rPr lang="zh-CN" altLang="en-US" sz="2600">
                <a:solidFill>
                  <a:srgbClr val="002060"/>
                </a:solidFill>
              </a:rPr>
              <a:t>界面布局</a:t>
            </a:r>
            <a:endParaRPr lang="en-US" altLang="zh-CN" sz="260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添加需要的控件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修改显示文本 </a:t>
            </a:r>
            <a:r>
              <a:rPr lang="en-US" altLang="zh-CN"/>
              <a:t>Text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手工对齐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修改控件名 </a:t>
            </a:r>
            <a:r>
              <a:rPr lang="en-US" altLang="zh-CN"/>
              <a:t>Name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本例重点是业务逻辑，不使用布局器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1374958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045494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学生信息编辑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2 </a:t>
            </a:r>
            <a:r>
              <a:rPr lang="zh-CN" altLang="en-US" sz="2600">
                <a:solidFill>
                  <a:srgbClr val="002060"/>
                </a:solidFill>
              </a:rPr>
              <a:t>保存功能</a:t>
            </a:r>
            <a:endParaRPr lang="en-US" altLang="zh-CN" sz="260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点保存时，将界面的数据保存到文件中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添加 </a:t>
            </a:r>
            <a:r>
              <a:rPr lang="en-US" altLang="zh-CN"/>
              <a:t>NewtonSoft.json</a:t>
            </a:r>
            <a:r>
              <a:rPr lang="zh-CN" altLang="en-US"/>
              <a:t>支持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添加按钮事件处理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将数据保存为</a:t>
            </a:r>
            <a:r>
              <a:rPr lang="en-US" altLang="zh-CN"/>
              <a:t>JSON, </a:t>
            </a:r>
            <a:r>
              <a:rPr lang="zh-CN" altLang="en-US"/>
              <a:t>存到文件中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/>
              <a:t>关于</a:t>
            </a:r>
            <a:r>
              <a:rPr lang="en-US" altLang="zh-CN" sz="2600"/>
              <a:t>JSON</a:t>
            </a:r>
            <a:r>
              <a:rPr lang="zh-CN" altLang="en-US" sz="2600"/>
              <a:t>的使用，参考  </a:t>
            </a:r>
            <a:r>
              <a:rPr lang="en-US" altLang="zh-CN" sz="2600">
                <a:solidFill>
                  <a:srgbClr val="0070C0"/>
                </a:solidFill>
              </a:rPr>
              <a:t>C#</a:t>
            </a:r>
            <a:r>
              <a:rPr lang="zh-CN" altLang="en-US" sz="2600">
                <a:solidFill>
                  <a:srgbClr val="0070C0"/>
                </a:solidFill>
              </a:rPr>
              <a:t>基础篇 </a:t>
            </a:r>
            <a:r>
              <a:rPr lang="zh-CN" altLang="en-US" sz="2600"/>
              <a:t>的第</a:t>
            </a:r>
            <a:r>
              <a:rPr lang="en-US" altLang="zh-CN" sz="2600"/>
              <a:t>18</a:t>
            </a:r>
            <a:r>
              <a:rPr lang="zh-CN" altLang="en-US" sz="260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7458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7238</Words>
  <Application>Microsoft Office PowerPoint</Application>
  <PresentationFormat>宽屏</PresentationFormat>
  <Paragraphs>1363</Paragraphs>
  <Slides>233</Slides>
  <Notes>233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233</vt:i4>
      </vt:variant>
    </vt:vector>
  </HeadingPairs>
  <TitlesOfParts>
    <vt:vector size="239" baseType="lpstr">
      <vt:lpstr>等线</vt:lpstr>
      <vt:lpstr>等线 Light</vt:lpstr>
      <vt:lpstr>宋体</vt:lpstr>
      <vt:lpstr>幼圆</vt:lpstr>
      <vt:lpstr>Arial</vt:lpstr>
      <vt:lpstr>Office 主题​​</vt:lpstr>
      <vt:lpstr>1.1 关于本篇</vt:lpstr>
      <vt:lpstr>关于C#</vt:lpstr>
      <vt:lpstr>关于WinForms</vt:lpstr>
      <vt:lpstr>前置教程</vt:lpstr>
      <vt:lpstr>相关资源</vt:lpstr>
      <vt:lpstr>2.1 第一个窗口</vt:lpstr>
      <vt:lpstr>第一个窗口</vt:lpstr>
      <vt:lpstr>第一个窗口</vt:lpstr>
      <vt:lpstr>可视化设计</vt:lpstr>
      <vt:lpstr>2.2 项目结构</vt:lpstr>
      <vt:lpstr>项目结构</vt:lpstr>
      <vt:lpstr>项目结构</vt:lpstr>
      <vt:lpstr>项目结构</vt:lpstr>
      <vt:lpstr>2.3 手工创建窗口</vt:lpstr>
      <vt:lpstr>3.1 添加控件</vt:lpstr>
      <vt:lpstr>添加控件</vt:lpstr>
      <vt:lpstr>添加控件</vt:lpstr>
      <vt:lpstr>要点与细节</vt:lpstr>
      <vt:lpstr>3.2 手动添加控件</vt:lpstr>
      <vt:lpstr>手动添加控件</vt:lpstr>
      <vt:lpstr>手动添加控件</vt:lpstr>
      <vt:lpstr>窗口坐标</vt:lpstr>
      <vt:lpstr>要点与细节</vt:lpstr>
      <vt:lpstr>4.1 事件处理</vt:lpstr>
      <vt:lpstr>事件处理</vt:lpstr>
      <vt:lpstr>事件处理</vt:lpstr>
      <vt:lpstr>要点与细节</vt:lpstr>
      <vt:lpstr>4.2 手工事件处理</vt:lpstr>
      <vt:lpstr>手工事件处理</vt:lpstr>
      <vt:lpstr>手工事件处理</vt:lpstr>
      <vt:lpstr>自动 VS 手动</vt:lpstr>
      <vt:lpstr>要点与细节</vt:lpstr>
      <vt:lpstr>4.3 (练习)显示时间</vt:lpstr>
      <vt:lpstr>(练习)显示时间</vt:lpstr>
      <vt:lpstr>要点与细节</vt:lpstr>
      <vt:lpstr>5.1 控件的布局</vt:lpstr>
      <vt:lpstr>控件的布局</vt:lpstr>
      <vt:lpstr>控件的布局</vt:lpstr>
      <vt:lpstr>控件的布局</vt:lpstr>
      <vt:lpstr>要点与细节</vt:lpstr>
      <vt:lpstr>5.2 手工布局</vt:lpstr>
      <vt:lpstr>手工布局</vt:lpstr>
      <vt:lpstr>手工布局</vt:lpstr>
      <vt:lpstr>要点与细节</vt:lpstr>
      <vt:lpstr>5.3 Anchor</vt:lpstr>
      <vt:lpstr>Anchor</vt:lpstr>
      <vt:lpstr>Anchor</vt:lpstr>
      <vt:lpstr>更多练习</vt:lpstr>
      <vt:lpstr>更多练习</vt:lpstr>
      <vt:lpstr>更多练习</vt:lpstr>
      <vt:lpstr>5.4 Dock </vt:lpstr>
      <vt:lpstr>Dock</vt:lpstr>
      <vt:lpstr>Dock</vt:lpstr>
      <vt:lpstr>布局的嵌套</vt:lpstr>
      <vt:lpstr>要点与细节</vt:lpstr>
      <vt:lpstr>6.1 布局器</vt:lpstr>
      <vt:lpstr>布局器</vt:lpstr>
      <vt:lpstr>自定义的布局器</vt:lpstr>
      <vt:lpstr>自定义的布局器</vt:lpstr>
      <vt:lpstr>小结</vt:lpstr>
      <vt:lpstr>6.2 FlowLayoutPanel</vt:lpstr>
      <vt:lpstr>FlowLayoutPanel</vt:lpstr>
      <vt:lpstr>更多练习</vt:lpstr>
      <vt:lpstr>要点与细节</vt:lpstr>
      <vt:lpstr>6.3 TableLayoutPanel</vt:lpstr>
      <vt:lpstr>TableLayoutPanel</vt:lpstr>
      <vt:lpstr>TableLayoutPanel</vt:lpstr>
      <vt:lpstr>TableLayoutPanel</vt:lpstr>
      <vt:lpstr>要点与细节</vt:lpstr>
      <vt:lpstr>6.4  AfDockLayout</vt:lpstr>
      <vt:lpstr>AfDockLayout</vt:lpstr>
      <vt:lpstr>AfDockLayout</vt:lpstr>
      <vt:lpstr>AfDockLayout</vt:lpstr>
      <vt:lpstr>AfDockLayout</vt:lpstr>
      <vt:lpstr>AfDockLayout</vt:lpstr>
      <vt:lpstr>7.1 常用控件</vt:lpstr>
      <vt:lpstr>常用控件</vt:lpstr>
      <vt:lpstr>常用控件</vt:lpstr>
      <vt:lpstr>7.2 文本框</vt:lpstr>
      <vt:lpstr>文本框</vt:lpstr>
      <vt:lpstr>文本框</vt:lpstr>
      <vt:lpstr>文本框</vt:lpstr>
      <vt:lpstr>文本框</vt:lpstr>
      <vt:lpstr>7.3 复选框</vt:lpstr>
      <vt:lpstr>复选框</vt:lpstr>
      <vt:lpstr>练习</vt:lpstr>
      <vt:lpstr>要点与细节</vt:lpstr>
      <vt:lpstr>7.4 下拉列表</vt:lpstr>
      <vt:lpstr>下拉列表</vt:lpstr>
      <vt:lpstr>下拉列表</vt:lpstr>
      <vt:lpstr>要点与细节</vt:lpstr>
      <vt:lpstr>7.5 列表框</vt:lpstr>
      <vt:lpstr>列表框</vt:lpstr>
      <vt:lpstr>列表框</vt:lpstr>
      <vt:lpstr>要点与细节</vt:lpstr>
      <vt:lpstr>7.6 (练习)学生信息编辑</vt:lpstr>
      <vt:lpstr>(练习)学生信息编辑</vt:lpstr>
      <vt:lpstr>(练习)学生信息编辑</vt:lpstr>
      <vt:lpstr>(练习)学生信息编辑</vt:lpstr>
      <vt:lpstr>(练习)学生信息编辑</vt:lpstr>
      <vt:lpstr>8.1 图片框</vt:lpstr>
      <vt:lpstr>图片</vt:lpstr>
      <vt:lpstr>图片框</vt:lpstr>
      <vt:lpstr>要点与细节</vt:lpstr>
      <vt:lpstr>8.2 图片资源</vt:lpstr>
      <vt:lpstr>图片的来源</vt:lpstr>
      <vt:lpstr>资源文件</vt:lpstr>
      <vt:lpstr>资源文件</vt:lpstr>
      <vt:lpstr>资源文件</vt:lpstr>
      <vt:lpstr>小结</vt:lpstr>
      <vt:lpstr>9.1 复合控件</vt:lpstr>
      <vt:lpstr>自定义控件</vt:lpstr>
      <vt:lpstr>复合控件</vt:lpstr>
      <vt:lpstr>复合控件</vt:lpstr>
      <vt:lpstr>要点与细节</vt:lpstr>
      <vt:lpstr>9.2 添加复合控件</vt:lpstr>
      <vt:lpstr>添加复合控件</vt:lpstr>
      <vt:lpstr>在工具箱中显示</vt:lpstr>
      <vt:lpstr>修改复合控件</vt:lpstr>
      <vt:lpstr>要点与细节</vt:lpstr>
      <vt:lpstr>9.3 使用复合控件</vt:lpstr>
      <vt:lpstr>9.4 自定义属性</vt:lpstr>
      <vt:lpstr>自定义属性</vt:lpstr>
      <vt:lpstr>自定义属性</vt:lpstr>
      <vt:lpstr>自定义属性</vt:lpstr>
      <vt:lpstr>9.5 自定义事件</vt:lpstr>
      <vt:lpstr>自定义事件</vt:lpstr>
      <vt:lpstr>10.1 控件的包装</vt:lpstr>
      <vt:lpstr>控件的包装</vt:lpstr>
      <vt:lpstr>控件的包装</vt:lpstr>
      <vt:lpstr>控件的包装</vt:lpstr>
      <vt:lpstr>10.2 AfTextBox</vt:lpstr>
      <vt:lpstr>AfTextBox</vt:lpstr>
      <vt:lpstr>AfTextBox</vt:lpstr>
      <vt:lpstr>AfTextBox</vt:lpstr>
      <vt:lpstr>10.3 单文件定义</vt:lpstr>
      <vt:lpstr>单文件定义</vt:lpstr>
      <vt:lpstr>单文件定义</vt:lpstr>
      <vt:lpstr>10.4 添加属性</vt:lpstr>
      <vt:lpstr>添加属性</vt:lpstr>
      <vt:lpstr>10.5 添加事件</vt:lpstr>
      <vt:lpstr>添加事件</vt:lpstr>
      <vt:lpstr>11.1 对话框</vt:lpstr>
      <vt:lpstr>对话框</vt:lpstr>
      <vt:lpstr>定义对话框</vt:lpstr>
      <vt:lpstr>使用对话框</vt:lpstr>
      <vt:lpstr>思考</vt:lpstr>
      <vt:lpstr>11.2 对话框的阻塞</vt:lpstr>
      <vt:lpstr>对话框的阻塞</vt:lpstr>
      <vt:lpstr>对话框的阻塞</vt:lpstr>
      <vt:lpstr>使用对话框</vt:lpstr>
      <vt:lpstr>11.3 对话框的属性</vt:lpstr>
      <vt:lpstr>对话框的属性</vt:lpstr>
      <vt:lpstr>要点与细节</vt:lpstr>
      <vt:lpstr>11.4 对话框的返回</vt:lpstr>
      <vt:lpstr>对话框的返回</vt:lpstr>
      <vt:lpstr>对话框的返回</vt:lpstr>
      <vt:lpstr>对话框的返回</vt:lpstr>
      <vt:lpstr>取得用户输入</vt:lpstr>
      <vt:lpstr>小结</vt:lpstr>
      <vt:lpstr>11.5 (练习)样式设定</vt:lpstr>
      <vt:lpstr>(练习)样式设定</vt:lpstr>
      <vt:lpstr>(练习)样式设定</vt:lpstr>
      <vt:lpstr>11.6 更多细节</vt:lpstr>
      <vt:lpstr>更多细节</vt:lpstr>
      <vt:lpstr>更多细节</vt:lpstr>
      <vt:lpstr>12.1 系统对话框</vt:lpstr>
      <vt:lpstr>系统对话框</vt:lpstr>
      <vt:lpstr>12.2 (练习)图片查看器</vt:lpstr>
      <vt:lpstr>(练习)图片查看器</vt:lpstr>
      <vt:lpstr>13.1 菜单栏</vt:lpstr>
      <vt:lpstr>本章内容</vt:lpstr>
      <vt:lpstr>菜单栏</vt:lpstr>
      <vt:lpstr>要点与细节</vt:lpstr>
      <vt:lpstr>13.2 工具栏</vt:lpstr>
      <vt:lpstr>工具栏</vt:lpstr>
      <vt:lpstr>要点与细节</vt:lpstr>
      <vt:lpstr>13.3 右键菜单</vt:lpstr>
      <vt:lpstr>右键菜单</vt:lpstr>
      <vt:lpstr>右键菜单</vt:lpstr>
      <vt:lpstr>右键菜单</vt:lpstr>
      <vt:lpstr>要点与细节</vt:lpstr>
      <vt:lpstr>14.1 列表控件</vt:lpstr>
      <vt:lpstr>列表控件</vt:lpstr>
      <vt:lpstr>列表控件</vt:lpstr>
      <vt:lpstr>列表控件</vt:lpstr>
      <vt:lpstr>列表控件</vt:lpstr>
      <vt:lpstr>14.2 添加数据</vt:lpstr>
      <vt:lpstr>添加数据</vt:lpstr>
      <vt:lpstr>添加数据</vt:lpstr>
      <vt:lpstr>添加数据</vt:lpstr>
      <vt:lpstr>14.3 切换显示模式</vt:lpstr>
      <vt:lpstr>切换显示模式</vt:lpstr>
      <vt:lpstr>要点与细节</vt:lpstr>
      <vt:lpstr>14.4 列的排序</vt:lpstr>
      <vt:lpstr>列的排序</vt:lpstr>
      <vt:lpstr>要点与细节</vt:lpstr>
      <vt:lpstr>14.5 编辑标签</vt:lpstr>
      <vt:lpstr>编辑标签</vt:lpstr>
      <vt:lpstr>编辑标签</vt:lpstr>
      <vt:lpstr>编辑标签</vt:lpstr>
      <vt:lpstr>要点与细节</vt:lpstr>
      <vt:lpstr>15.1 表格视图</vt:lpstr>
      <vt:lpstr>表格控件</vt:lpstr>
      <vt:lpstr>表格控件</vt:lpstr>
      <vt:lpstr>要点与细节</vt:lpstr>
      <vt:lpstr>15.2 表格的使用</vt:lpstr>
      <vt:lpstr>表格的属性设置</vt:lpstr>
      <vt:lpstr>表格的基础操作</vt:lpstr>
      <vt:lpstr>15.3 单元格的编辑</vt:lpstr>
      <vt:lpstr>单元格的编辑</vt:lpstr>
      <vt:lpstr>单元格的编辑</vt:lpstr>
      <vt:lpstr>更多练习</vt:lpstr>
      <vt:lpstr>15.4 单元格的自定义</vt:lpstr>
      <vt:lpstr>单元格的自定义</vt:lpstr>
      <vt:lpstr>单元格的自定义</vt:lpstr>
      <vt:lpstr>16.1 (实例)学生管理</vt:lpstr>
      <vt:lpstr>(实例)学生管理</vt:lpstr>
      <vt:lpstr>16.2 创建项目</vt:lpstr>
      <vt:lpstr>创建项目</vt:lpstr>
      <vt:lpstr>创建项目</vt:lpstr>
      <vt:lpstr>16.3 添加记录</vt:lpstr>
      <vt:lpstr>添加记录</vt:lpstr>
      <vt:lpstr>要点与细节</vt:lpstr>
      <vt:lpstr>16.4 编辑记录</vt:lpstr>
      <vt:lpstr>编辑记录</vt:lpstr>
      <vt:lpstr>要点与细节</vt:lpstr>
      <vt:lpstr>16.5 删除记录</vt:lpstr>
      <vt:lpstr>删除记录</vt:lpstr>
      <vt:lpstr>16.6 数据的保存</vt:lpstr>
      <vt:lpstr>删除记录</vt:lpstr>
      <vt:lpstr>删除记录</vt:lpstr>
      <vt:lpstr>要点与细节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关于本篇</dc:title>
  <dc:creator>liang shanguang</dc:creator>
  <cp:lastModifiedBy>liang shanguang</cp:lastModifiedBy>
  <cp:revision>52</cp:revision>
  <cp:lastPrinted>2020-08-30T15:07:40Z</cp:lastPrinted>
  <dcterms:created xsi:type="dcterms:W3CDTF">2020-08-30T14:55:30Z</dcterms:created>
  <dcterms:modified xsi:type="dcterms:W3CDTF">2020-08-30T15:42:48Z</dcterms:modified>
</cp:coreProperties>
</file>