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sldIdLst>
    <p:sldId id="256" r:id="rId2"/>
    <p:sldId id="257" r:id="rId3"/>
    <p:sldId id="258" r:id="rId4"/>
    <p:sldId id="260" r:id="rId5"/>
    <p:sldId id="261" r:id="rId6"/>
    <p:sldId id="262" r:id="rId7"/>
    <p:sldId id="265" r:id="rId8"/>
    <p:sldId id="263" r:id="rId9"/>
    <p:sldId id="264" r:id="rId10"/>
    <p:sldId id="266" r:id="rId11"/>
    <p:sldId id="267" r:id="rId12"/>
    <p:sldId id="270" r:id="rId13"/>
    <p:sldId id="271"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autoAdjust="0"/>
    <p:restoredTop sz="94541" autoAdjust="0"/>
  </p:normalViewPr>
  <p:slideViewPr>
    <p:cSldViewPr snapToGrid="0" snapToObjects="1">
      <p:cViewPr varScale="1">
        <p:scale>
          <a:sx n="121" d="100"/>
          <a:sy n="121" d="100"/>
        </p:scale>
        <p:origin x="1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2130425"/>
            <a:ext cx="7772400" cy="1470025"/>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Образец подзаголовка</a:t>
            </a:r>
            <a:endParaRPr lang="ru-RU"/>
          </a:p>
        </p:txBody>
      </p:sp>
      <p:sp>
        <p:nvSpPr>
          <p:cNvPr id="4" name="Дата 3"/>
          <p:cNvSpPr>
            <a:spLocks noGrp="1"/>
          </p:cNvSpPr>
          <p:nvPr>
            <p:ph type="dt" sz="half" idx="10"/>
          </p:nvPr>
        </p:nvSpPr>
        <p:spPr/>
        <p:txBody>
          <a:bodyPr/>
          <a:lstStyle/>
          <a:p>
            <a:fld id="{2069C06D-4ED8-42C6-905D-CA84CA1B6CBF}" type="datetime2">
              <a:rPr lang="en-US" smtClean="0"/>
              <a:t>Wednesday, January 31, 2018</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47474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Дата 3"/>
          <p:cNvSpPr>
            <a:spLocks noGrp="1"/>
          </p:cNvSpPr>
          <p:nvPr>
            <p:ph type="dt" sz="half" idx="10"/>
          </p:nvPr>
        </p:nvSpPr>
        <p:spPr/>
        <p:txBody>
          <a:bodyPr/>
          <a:lstStyle/>
          <a:p>
            <a:fld id="{A56EEE0E-EDB0-4D84-86B0-50833DF22902}" type="datetime2">
              <a:rPr lang="en-US" smtClean="0"/>
              <a:t>Wednesday, January 31, 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107947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Дата 3"/>
          <p:cNvSpPr>
            <a:spLocks noGrp="1"/>
          </p:cNvSpPr>
          <p:nvPr>
            <p:ph type="dt" sz="half" idx="10"/>
          </p:nvPr>
        </p:nvSpPr>
        <p:spPr/>
        <p:txBody>
          <a:bodyPr/>
          <a:lstStyle/>
          <a:p>
            <a:fld id="{5114372C-B5AB-4C39-B273-B99224EB4DD5}" type="datetime2">
              <a:rPr lang="en-US" smtClean="0"/>
              <a:t>Wednesday, January 31, 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117773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Образец заголовка</a:t>
            </a:r>
            <a:endParaRPr lang="ru-RU"/>
          </a:p>
        </p:txBody>
      </p:sp>
      <p:sp>
        <p:nvSpPr>
          <p:cNvPr id="3" name="Содержимое 2"/>
          <p:cNvSpPr>
            <a:spLocks noGrp="1"/>
          </p:cNvSpPr>
          <p:nvPr>
            <p:ph idx="1"/>
          </p:nvPr>
        </p:nvSpPr>
        <p:spPr/>
        <p:txBody>
          <a:body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Дата 3"/>
          <p:cNvSpPr>
            <a:spLocks noGrp="1"/>
          </p:cNvSpPr>
          <p:nvPr>
            <p:ph type="dt" sz="half" idx="10"/>
          </p:nvPr>
        </p:nvSpPr>
        <p:spPr/>
        <p:txBody>
          <a:bodyPr/>
          <a:lstStyle/>
          <a:p>
            <a:fld id="{14CB1CAA-32CD-4B55-B92A-B8F0843CACF4}" type="datetime2">
              <a:rPr lang="en-US" smtClean="0"/>
              <a:t>Wednesday, January 31, 2018</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03431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2313" y="4406900"/>
            <a:ext cx="7772400" cy="1362075"/>
          </a:xfrm>
        </p:spPr>
        <p:txBody>
          <a:bodyPr anchor="t"/>
          <a:lstStyle>
            <a:lvl1pPr algn="l">
              <a:defRPr sz="4000" b="1" cap="all"/>
            </a:lvl1pPr>
          </a:lstStyle>
          <a:p>
            <a:r>
              <a:rPr lang="en-US"/>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Образец текста</a:t>
            </a:r>
          </a:p>
        </p:txBody>
      </p:sp>
      <p:sp>
        <p:nvSpPr>
          <p:cNvPr id="4" name="Дата 3"/>
          <p:cNvSpPr>
            <a:spLocks noGrp="1"/>
          </p:cNvSpPr>
          <p:nvPr>
            <p:ph type="dt" sz="half" idx="10"/>
          </p:nvPr>
        </p:nvSpPr>
        <p:spPr/>
        <p:txBody>
          <a:bodyPr/>
          <a:lstStyle/>
          <a:p>
            <a:fld id="{3AD8CDC4-3D19-4983-B478-82F6B8E5AB66}" type="datetime2">
              <a:rPr lang="en-US" smtClean="0"/>
              <a:t>Wednesday, January 31, 2018</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10632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Дата 4"/>
          <p:cNvSpPr>
            <a:spLocks noGrp="1"/>
          </p:cNvSpPr>
          <p:nvPr>
            <p:ph type="dt" sz="half" idx="10"/>
          </p:nvPr>
        </p:nvSpPr>
        <p:spPr/>
        <p:txBody>
          <a:bodyPr/>
          <a:lstStyle/>
          <a:p>
            <a:fld id="{84B82477-D5D3-4181-8C11-75D0F2433A87}" type="datetime2">
              <a:rPr lang="en-US" smtClean="0"/>
              <a:t>Wednesday, January 31, 2018</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75615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7" name="Дата 6"/>
          <p:cNvSpPr>
            <a:spLocks noGrp="1"/>
          </p:cNvSpPr>
          <p:nvPr>
            <p:ph type="dt" sz="half" idx="10"/>
          </p:nvPr>
        </p:nvSpPr>
        <p:spPr/>
        <p:txBody>
          <a:bodyPr/>
          <a:lstStyle/>
          <a:p>
            <a:fld id="{213E253B-1893-4367-8BAE-DF4BC10DC578}" type="datetime2">
              <a:rPr lang="en-US" smtClean="0"/>
              <a:t>Wednesday, January 31, 2018</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4546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a:t>Образец заголовка</a:t>
            </a:r>
            <a:endParaRPr lang="ru-RU"/>
          </a:p>
        </p:txBody>
      </p:sp>
      <p:sp>
        <p:nvSpPr>
          <p:cNvPr id="3" name="Дата 2"/>
          <p:cNvSpPr>
            <a:spLocks noGrp="1"/>
          </p:cNvSpPr>
          <p:nvPr>
            <p:ph type="dt" sz="half" idx="10"/>
          </p:nvPr>
        </p:nvSpPr>
        <p:spPr/>
        <p:txBody>
          <a:bodyPr/>
          <a:lstStyle/>
          <a:p>
            <a:fld id="{8B62300D-25B3-4603-86C9-4CB776489F00}" type="datetime2">
              <a:rPr lang="en-US" smtClean="0"/>
              <a:t>Wednesday, January 31, 2018</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78696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6314AD9-FCC8-48B7-B85B-012A91320DFF}" type="datetime2">
              <a:rPr lang="en-US" smtClean="0"/>
              <a:t>Wednesday, January 31, 2018</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319929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273050"/>
            <a:ext cx="3008313" cy="1162050"/>
          </a:xfrm>
        </p:spPr>
        <p:txBody>
          <a:bodyPr anchor="b"/>
          <a:lstStyle>
            <a:lvl1pPr algn="l">
              <a:defRPr sz="2000" b="1"/>
            </a:lvl1pPr>
          </a:lstStyle>
          <a:p>
            <a:r>
              <a:rPr lang="en-US"/>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Образец текста</a:t>
            </a:r>
          </a:p>
        </p:txBody>
      </p:sp>
      <p:sp>
        <p:nvSpPr>
          <p:cNvPr id="5" name="Дата 4"/>
          <p:cNvSpPr>
            <a:spLocks noGrp="1"/>
          </p:cNvSpPr>
          <p:nvPr>
            <p:ph type="dt" sz="half" idx="10"/>
          </p:nvPr>
        </p:nvSpPr>
        <p:spPr/>
        <p:txBody>
          <a:bodyPr/>
          <a:lstStyle/>
          <a:p>
            <a:fld id="{3182DC50-D5DB-4F94-B367-9876CD2C4012}" type="datetime2">
              <a:rPr lang="en-US" smtClean="0"/>
              <a:t>Wednesday, January 31, 2018</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3491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1792288" y="4800600"/>
            <a:ext cx="5486400" cy="566738"/>
          </a:xfrm>
        </p:spPr>
        <p:txBody>
          <a:bodyPr anchor="b"/>
          <a:lstStyle>
            <a:lvl1pPr algn="l">
              <a:defRPr sz="2000" b="1"/>
            </a:lvl1pPr>
          </a:lstStyle>
          <a:p>
            <a:r>
              <a:rPr lang="en-US"/>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Образец текста</a:t>
            </a:r>
          </a:p>
        </p:txBody>
      </p:sp>
      <p:sp>
        <p:nvSpPr>
          <p:cNvPr id="5" name="Дата 4"/>
          <p:cNvSpPr>
            <a:spLocks noGrp="1"/>
          </p:cNvSpPr>
          <p:nvPr>
            <p:ph type="dt" sz="half" idx="10"/>
          </p:nvPr>
        </p:nvSpPr>
        <p:spPr/>
        <p:txBody>
          <a:bodyPr/>
          <a:lstStyle/>
          <a:p>
            <a:fld id="{292EB412-E790-42EA-81FE-2925D3A43D91}" type="datetime2">
              <a:rPr lang="en-US" smtClean="0"/>
              <a:t>Wednesday, January 31, 2018</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57099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85921-A91A-409C-921C-0E0EC1E750EC}" type="datetime2">
              <a:rPr lang="en-US" smtClean="0"/>
              <a:t>Wednesday, January 31, 2018</a:t>
            </a:fld>
            <a:endParaRPr lang="en-US"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1017891136"/>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p:txBody>
          <a:bodyPr/>
          <a:lstStyle/>
          <a:p>
            <a:r>
              <a:rPr lang="en-US" dirty="0"/>
              <a:t>Laws in IT</a:t>
            </a:r>
            <a:endParaRPr lang="ru-RU" dirty="0"/>
          </a:p>
        </p:txBody>
      </p:sp>
      <p:sp>
        <p:nvSpPr>
          <p:cNvPr id="3" name="Подзаголовок 2"/>
          <p:cNvSpPr>
            <a:spLocks noGrp="1"/>
          </p:cNvSpPr>
          <p:nvPr>
            <p:ph type="subTitle" idx="1"/>
          </p:nvPr>
        </p:nvSpPr>
        <p:spPr/>
        <p:txBody>
          <a:bodyPr/>
          <a:lstStyle/>
          <a:p>
            <a:r>
              <a:rPr lang="en-US" dirty="0"/>
              <a:t>Week 1</a:t>
            </a:r>
            <a:endParaRPr lang="ru-RU" dirty="0"/>
          </a:p>
        </p:txBody>
      </p:sp>
    </p:spTree>
    <p:extLst>
      <p:ext uri="{BB962C8B-B14F-4D97-AF65-F5344CB8AC3E}">
        <p14:creationId xmlns:p14="http://schemas.microsoft.com/office/powerpoint/2010/main" val="255312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Nielsen’s Law</a:t>
            </a:r>
            <a:endParaRPr lang="ru-RU" dirty="0"/>
          </a:p>
        </p:txBody>
      </p:sp>
      <p:sp>
        <p:nvSpPr>
          <p:cNvPr id="3" name="Содержимое 2"/>
          <p:cNvSpPr>
            <a:spLocks noGrp="1"/>
          </p:cNvSpPr>
          <p:nvPr>
            <p:ph idx="1"/>
          </p:nvPr>
        </p:nvSpPr>
        <p:spPr/>
        <p:txBody>
          <a:bodyPr/>
          <a:lstStyle/>
          <a:p>
            <a:pPr marL="0" indent="0">
              <a:buNone/>
            </a:pPr>
            <a:r>
              <a:rPr lang="en-US" b="1" dirty="0"/>
              <a:t>Network connection speeds for high-end home users would increase 50% per year, or double every 21 months</a:t>
            </a:r>
            <a:endParaRPr lang="ru-RU" b="1" dirty="0"/>
          </a:p>
        </p:txBody>
      </p:sp>
    </p:spTree>
    <p:extLst>
      <p:ext uri="{BB962C8B-B14F-4D97-AF65-F5344CB8AC3E}">
        <p14:creationId xmlns:p14="http://schemas.microsoft.com/office/powerpoint/2010/main" val="272996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Rock’s Law</a:t>
            </a:r>
            <a:endParaRPr lang="ru-RU" dirty="0"/>
          </a:p>
        </p:txBody>
      </p:sp>
      <p:sp>
        <p:nvSpPr>
          <p:cNvPr id="3" name="Содержимое 2"/>
          <p:cNvSpPr>
            <a:spLocks noGrp="1"/>
          </p:cNvSpPr>
          <p:nvPr>
            <p:ph idx="1"/>
          </p:nvPr>
        </p:nvSpPr>
        <p:spPr/>
        <p:txBody>
          <a:bodyPr/>
          <a:lstStyle/>
          <a:p>
            <a:pPr marL="0" indent="0">
              <a:buNone/>
            </a:pPr>
            <a:r>
              <a:rPr lang="en-US" b="1" dirty="0"/>
              <a:t>Cost of semiconductor chip fabrication plant doubles every four years</a:t>
            </a:r>
            <a:endParaRPr lang="ru-RU" b="1" dirty="0"/>
          </a:p>
        </p:txBody>
      </p:sp>
    </p:spTree>
    <p:extLst>
      <p:ext uri="{BB962C8B-B14F-4D97-AF65-F5344CB8AC3E}">
        <p14:creationId xmlns:p14="http://schemas.microsoft.com/office/powerpoint/2010/main" val="78722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a:t>Oriekhov’s</a:t>
            </a:r>
            <a:r>
              <a:rPr lang="en-US" dirty="0"/>
              <a:t> Law </a:t>
            </a:r>
            <a:r>
              <a:rPr lang="en-US" dirty="0">
                <a:sym typeface="Wingdings"/>
              </a:rPr>
              <a:t></a:t>
            </a:r>
            <a:endParaRPr lang="ru-RU" dirty="0"/>
          </a:p>
        </p:txBody>
      </p:sp>
      <p:sp>
        <p:nvSpPr>
          <p:cNvPr id="3" name="Содержимое 2"/>
          <p:cNvSpPr>
            <a:spLocks noGrp="1"/>
          </p:cNvSpPr>
          <p:nvPr>
            <p:ph idx="1"/>
          </p:nvPr>
        </p:nvSpPr>
        <p:spPr/>
        <p:txBody>
          <a:bodyPr/>
          <a:lstStyle/>
          <a:p>
            <a:pPr marL="0" indent="0">
              <a:buNone/>
            </a:pPr>
            <a:r>
              <a:rPr lang="en-US" dirty="0"/>
              <a:t>In countries with low GDP per capita local IT expenditures are small percentage of GDP, in countries with high GDP per capita IT expenditures are high percentage of GDP. With GDP growth IT expenditures grow tree times faster and vice versa: when declining, decline at a </a:t>
            </a:r>
            <a:r>
              <a:rPr lang="en-US"/>
              <a:t>three-fold speed.</a:t>
            </a:r>
            <a:endParaRPr lang="ru-RU" dirty="0"/>
          </a:p>
        </p:txBody>
      </p:sp>
    </p:spTree>
    <p:extLst>
      <p:ext uri="{BB962C8B-B14F-4D97-AF65-F5344CB8AC3E}">
        <p14:creationId xmlns:p14="http://schemas.microsoft.com/office/powerpoint/2010/main" val="61920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Other laws</a:t>
            </a:r>
            <a:endParaRPr lang="ru-RU" dirty="0"/>
          </a:p>
        </p:txBody>
      </p:sp>
      <p:sp>
        <p:nvSpPr>
          <p:cNvPr id="3" name="Содержимое 2"/>
          <p:cNvSpPr>
            <a:spLocks noGrp="1"/>
          </p:cNvSpPr>
          <p:nvPr>
            <p:ph idx="1"/>
          </p:nvPr>
        </p:nvSpPr>
        <p:spPr/>
        <p:txBody>
          <a:bodyPr/>
          <a:lstStyle/>
          <a:p>
            <a:pPr marL="0" indent="0">
              <a:buNone/>
            </a:pPr>
            <a:r>
              <a:rPr lang="en-US" dirty="0"/>
              <a:t>http://</a:t>
            </a:r>
            <a:r>
              <a:rPr lang="en-US" dirty="0" err="1"/>
              <a:t>en.wikipedia.org</a:t>
            </a:r>
            <a:r>
              <a:rPr lang="en-US" dirty="0"/>
              <a:t>/wiki/</a:t>
            </a:r>
            <a:r>
              <a:rPr lang="en-US" dirty="0" err="1"/>
              <a:t>List_of_eponymous_laws</a:t>
            </a:r>
            <a:endParaRPr lang="ru-RU" dirty="0"/>
          </a:p>
        </p:txBody>
      </p:sp>
    </p:spTree>
    <p:extLst>
      <p:ext uri="{BB962C8B-B14F-4D97-AF65-F5344CB8AC3E}">
        <p14:creationId xmlns:p14="http://schemas.microsoft.com/office/powerpoint/2010/main" val="170765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List of recommended software</a:t>
            </a:r>
            <a:endParaRPr lang="ru-RU" dirty="0"/>
          </a:p>
        </p:txBody>
      </p:sp>
      <p:sp>
        <p:nvSpPr>
          <p:cNvPr id="3" name="Содержимое 2"/>
          <p:cNvSpPr>
            <a:spLocks noGrp="1"/>
          </p:cNvSpPr>
          <p:nvPr>
            <p:ph idx="1"/>
          </p:nvPr>
        </p:nvSpPr>
        <p:spPr/>
        <p:txBody>
          <a:bodyPr>
            <a:normAutofit/>
          </a:bodyPr>
          <a:lstStyle/>
          <a:p>
            <a:r>
              <a:rPr lang="en-US" dirty="0"/>
              <a:t>Office Suite (Microsoft Office 2010 or 2013, IBM Lotus Symphony, Open Office, </a:t>
            </a:r>
            <a:r>
              <a:rPr lang="en-US" dirty="0" err="1"/>
              <a:t>Libre</a:t>
            </a:r>
            <a:r>
              <a:rPr lang="en-US" dirty="0"/>
              <a:t> Office)</a:t>
            </a:r>
          </a:p>
          <a:p>
            <a:r>
              <a:rPr lang="en-US" dirty="0" err="1"/>
              <a:t>Weka</a:t>
            </a:r>
            <a:endParaRPr lang="en-US" dirty="0"/>
          </a:p>
          <a:p>
            <a:r>
              <a:rPr lang="en-US" dirty="0"/>
              <a:t>SAP </a:t>
            </a:r>
            <a:r>
              <a:rPr lang="en-US" dirty="0" err="1"/>
              <a:t>Lumira</a:t>
            </a:r>
            <a:r>
              <a:rPr lang="en-US" dirty="0"/>
              <a:t> (for Windows OS only)</a:t>
            </a:r>
          </a:p>
          <a:p>
            <a:r>
              <a:rPr lang="en-US" dirty="0" err="1"/>
              <a:t>VMWare</a:t>
            </a:r>
            <a:r>
              <a:rPr lang="en-US" dirty="0"/>
              <a:t> Player/</a:t>
            </a:r>
            <a:r>
              <a:rPr lang="en-US" dirty="0" err="1"/>
              <a:t>VMWare</a:t>
            </a:r>
            <a:r>
              <a:rPr lang="en-US" dirty="0"/>
              <a:t> Fusion</a:t>
            </a:r>
          </a:p>
          <a:p>
            <a:r>
              <a:rPr lang="en-US" dirty="0"/>
              <a:t>VMs from </a:t>
            </a:r>
            <a:r>
              <a:rPr lang="en-US" dirty="0" err="1"/>
              <a:t>bitnami.com</a:t>
            </a:r>
            <a:endParaRPr lang="en-US" dirty="0"/>
          </a:p>
        </p:txBody>
      </p:sp>
    </p:spTree>
    <p:extLst>
      <p:ext uri="{BB962C8B-B14F-4D97-AF65-F5344CB8AC3E}">
        <p14:creationId xmlns:p14="http://schemas.microsoft.com/office/powerpoint/2010/main" val="140476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List of recommended software</a:t>
            </a:r>
            <a:endParaRPr lang="ru-RU" dirty="0"/>
          </a:p>
        </p:txBody>
      </p:sp>
      <p:sp>
        <p:nvSpPr>
          <p:cNvPr id="3" name="Содержимое 2"/>
          <p:cNvSpPr>
            <a:spLocks noGrp="1"/>
          </p:cNvSpPr>
          <p:nvPr>
            <p:ph idx="1"/>
          </p:nvPr>
        </p:nvSpPr>
        <p:spPr/>
        <p:txBody>
          <a:bodyPr/>
          <a:lstStyle/>
          <a:p>
            <a:r>
              <a:rPr lang="en-US" dirty="0" err="1"/>
              <a:t>yEd</a:t>
            </a:r>
            <a:endParaRPr lang="en-US" dirty="0"/>
          </a:p>
          <a:p>
            <a:r>
              <a:rPr lang="en-US" dirty="0" err="1"/>
              <a:t>argoUML</a:t>
            </a:r>
            <a:r>
              <a:rPr lang="en-US" dirty="0"/>
              <a:t> (other free UML editor)</a:t>
            </a:r>
          </a:p>
          <a:p>
            <a:r>
              <a:rPr lang="en-US" dirty="0" err="1"/>
              <a:t>Aris</a:t>
            </a:r>
            <a:r>
              <a:rPr lang="en-US" dirty="0"/>
              <a:t> Community Edition</a:t>
            </a:r>
          </a:p>
        </p:txBody>
      </p:sp>
    </p:spTree>
    <p:extLst>
      <p:ext uri="{BB962C8B-B14F-4D97-AF65-F5344CB8AC3E}">
        <p14:creationId xmlns:p14="http://schemas.microsoft.com/office/powerpoint/2010/main" val="391404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азвание 2"/>
          <p:cNvSpPr>
            <a:spLocks noGrp="1"/>
          </p:cNvSpPr>
          <p:nvPr>
            <p:ph type="title"/>
          </p:nvPr>
        </p:nvSpPr>
        <p:spPr>
          <a:xfrm>
            <a:off x="457200" y="274638"/>
            <a:ext cx="8229600" cy="817562"/>
          </a:xfrm>
        </p:spPr>
        <p:txBody>
          <a:bodyPr/>
          <a:lstStyle/>
          <a:p>
            <a:r>
              <a:rPr lang="en-US" dirty="0"/>
              <a:t>Moore’s Law</a:t>
            </a:r>
            <a:endParaRPr lang="ru-RU" dirty="0"/>
          </a:p>
        </p:txBody>
      </p:sp>
      <p:sp>
        <p:nvSpPr>
          <p:cNvPr id="2" name="Содержимое 1"/>
          <p:cNvSpPr>
            <a:spLocks noGrp="1"/>
          </p:cNvSpPr>
          <p:nvPr>
            <p:ph idx="1"/>
          </p:nvPr>
        </p:nvSpPr>
        <p:spPr>
          <a:xfrm>
            <a:off x="457200" y="1371600"/>
            <a:ext cx="8229600" cy="5029200"/>
          </a:xfrm>
        </p:spPr>
        <p:txBody>
          <a:bodyPr>
            <a:normAutofit fontScale="92500" lnSpcReduction="10000"/>
          </a:bodyPr>
          <a:lstStyle/>
          <a:p>
            <a:pPr marL="0" indent="0">
              <a:buNone/>
            </a:pPr>
            <a:r>
              <a:rPr lang="en-US" b="1" dirty="0"/>
              <a:t>The complexity for minimum component costs has increased at a rate of roughly a factor of two per year... Certainly over the short term this rate can be expected to continue, if not to increase. Over the longer term, the rate of increase is a bit more uncertain, although there is no reason to believe it will not remain nearly constant for at least 10 years. That means by 1975, the number of components per integrated circuit for minimum cost will be 65,000. I believe that such a large circuit can be built on a single wafer.</a:t>
            </a:r>
            <a:endParaRPr lang="ru-RU" b="1" dirty="0"/>
          </a:p>
        </p:txBody>
      </p:sp>
    </p:spTree>
    <p:extLst>
      <p:ext uri="{BB962C8B-B14F-4D97-AF65-F5344CB8AC3E}">
        <p14:creationId xmlns:p14="http://schemas.microsoft.com/office/powerpoint/2010/main" val="306695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Amdahl’s Law</a:t>
            </a:r>
            <a:endParaRPr lang="ru-RU" dirty="0"/>
          </a:p>
        </p:txBody>
      </p:sp>
      <p:pic>
        <p:nvPicPr>
          <p:cNvPr id="4" name="Изображение 3"/>
          <p:cNvPicPr>
            <a:picLocks noChangeAspect="1"/>
          </p:cNvPicPr>
          <p:nvPr/>
        </p:nvPicPr>
        <p:blipFill>
          <a:blip r:embed="rId2"/>
          <a:stretch>
            <a:fillRect/>
          </a:stretch>
        </p:blipFill>
        <p:spPr>
          <a:xfrm>
            <a:off x="134471" y="2070100"/>
            <a:ext cx="8649509" cy="4056063"/>
          </a:xfrm>
          <a:prstGeom prst="rect">
            <a:avLst/>
          </a:prstGeom>
        </p:spPr>
      </p:pic>
      <p:sp>
        <p:nvSpPr>
          <p:cNvPr id="3" name="TextBox 2"/>
          <p:cNvSpPr txBox="1"/>
          <p:nvPr/>
        </p:nvSpPr>
        <p:spPr>
          <a:xfrm>
            <a:off x="863599" y="1253067"/>
            <a:ext cx="7586133" cy="646331"/>
          </a:xfrm>
          <a:prstGeom prst="rect">
            <a:avLst/>
          </a:prstGeom>
          <a:noFill/>
        </p:spPr>
        <p:txBody>
          <a:bodyPr wrap="square" rtlCol="0">
            <a:spAutoFit/>
          </a:bodyPr>
          <a:lstStyle/>
          <a:p>
            <a:r>
              <a:rPr lang="en-US" dirty="0"/>
              <a:t>The speedup of a program using multiple processors in parallel computing is limited by the time needed for the sequential fraction of the program.</a:t>
            </a:r>
            <a:endParaRPr lang="ru-RU" dirty="0"/>
          </a:p>
        </p:txBody>
      </p:sp>
    </p:spTree>
    <p:extLst>
      <p:ext uri="{BB962C8B-B14F-4D97-AF65-F5344CB8AC3E}">
        <p14:creationId xmlns:p14="http://schemas.microsoft.com/office/powerpoint/2010/main" val="196355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Amdahl’s Law</a:t>
            </a:r>
            <a:endParaRPr lang="ru-RU" dirty="0"/>
          </a:p>
        </p:txBody>
      </p:sp>
      <p:pic>
        <p:nvPicPr>
          <p:cNvPr id="5" name="Изображение 4" descr="2.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14466"/>
            <a:ext cx="8686800" cy="5651740"/>
          </a:xfrm>
          <a:prstGeom prst="rect">
            <a:avLst/>
          </a:prstGeom>
        </p:spPr>
      </p:pic>
    </p:spTree>
    <p:extLst>
      <p:ext uri="{BB962C8B-B14F-4D97-AF65-F5344CB8AC3E}">
        <p14:creationId xmlns:p14="http://schemas.microsoft.com/office/powerpoint/2010/main" val="55029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Bell’s Law</a:t>
            </a:r>
            <a:endParaRPr lang="ru-RU" dirty="0"/>
          </a:p>
        </p:txBody>
      </p:sp>
      <p:sp>
        <p:nvSpPr>
          <p:cNvPr id="3" name="Содержимое 2"/>
          <p:cNvSpPr>
            <a:spLocks noGrp="1"/>
          </p:cNvSpPr>
          <p:nvPr>
            <p:ph idx="1"/>
          </p:nvPr>
        </p:nvSpPr>
        <p:spPr/>
        <p:txBody>
          <a:bodyPr/>
          <a:lstStyle/>
          <a:p>
            <a:pPr marL="0" indent="0">
              <a:buNone/>
            </a:pPr>
            <a:r>
              <a:rPr lang="en-US" b="1" dirty="0"/>
              <a:t>Roughly every decade a new, lower priced computer class forms based on a new programming platform, network, and interface resulting in new usage and the establishment of a new industry.</a:t>
            </a:r>
            <a:endParaRPr lang="ru-RU" dirty="0"/>
          </a:p>
        </p:txBody>
      </p:sp>
    </p:spTree>
    <p:extLst>
      <p:ext uri="{BB962C8B-B14F-4D97-AF65-F5344CB8AC3E}">
        <p14:creationId xmlns:p14="http://schemas.microsoft.com/office/powerpoint/2010/main" val="18174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Gilder’s/Metcalfe’s Law</a:t>
            </a:r>
            <a:endParaRPr lang="ru-RU" dirty="0"/>
          </a:p>
        </p:txBody>
      </p:sp>
      <p:sp>
        <p:nvSpPr>
          <p:cNvPr id="3" name="Содержимое 2"/>
          <p:cNvSpPr>
            <a:spLocks noGrp="1"/>
          </p:cNvSpPr>
          <p:nvPr>
            <p:ph idx="1"/>
          </p:nvPr>
        </p:nvSpPr>
        <p:spPr/>
        <p:txBody>
          <a:bodyPr/>
          <a:lstStyle/>
          <a:p>
            <a:pPr marL="0" indent="0">
              <a:buNone/>
            </a:pPr>
            <a:r>
              <a:rPr lang="en-US" b="1" dirty="0"/>
              <a:t>The value of a  telecommunications network is proportional to the square of the number of connected users of the system (N</a:t>
            </a:r>
            <a:r>
              <a:rPr lang="en-US" b="1" baseline="30000" dirty="0"/>
              <a:t>2</a:t>
            </a:r>
            <a:r>
              <a:rPr lang="en-US" b="1" dirty="0"/>
              <a:t>)</a:t>
            </a:r>
          </a:p>
        </p:txBody>
      </p:sp>
    </p:spTree>
    <p:extLst>
      <p:ext uri="{BB962C8B-B14F-4D97-AF65-F5344CB8AC3E}">
        <p14:creationId xmlns:p14="http://schemas.microsoft.com/office/powerpoint/2010/main" val="213659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Hofstadter’s Law</a:t>
            </a:r>
            <a:endParaRPr lang="ru-RU" dirty="0"/>
          </a:p>
        </p:txBody>
      </p:sp>
      <p:sp>
        <p:nvSpPr>
          <p:cNvPr id="3" name="Содержимое 2"/>
          <p:cNvSpPr>
            <a:spLocks noGrp="1"/>
          </p:cNvSpPr>
          <p:nvPr>
            <p:ph idx="1"/>
          </p:nvPr>
        </p:nvSpPr>
        <p:spPr/>
        <p:txBody>
          <a:bodyPr/>
          <a:lstStyle/>
          <a:p>
            <a:pPr marL="0" indent="0">
              <a:buNone/>
            </a:pPr>
            <a:r>
              <a:rPr lang="en-US" b="1" dirty="0"/>
              <a:t>It always takes longer than you expect, even when you take into account Hofstadter's Law.</a:t>
            </a:r>
            <a:endParaRPr lang="ru-RU" b="1" dirty="0"/>
          </a:p>
        </p:txBody>
      </p:sp>
    </p:spTree>
    <p:extLst>
      <p:ext uri="{BB962C8B-B14F-4D97-AF65-F5344CB8AC3E}">
        <p14:creationId xmlns:p14="http://schemas.microsoft.com/office/powerpoint/2010/main" val="43193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a:t>Kryder’s</a:t>
            </a:r>
            <a:r>
              <a:rPr lang="en-US" dirty="0"/>
              <a:t> Law</a:t>
            </a:r>
            <a:endParaRPr lang="ru-RU" dirty="0"/>
          </a:p>
        </p:txBody>
      </p:sp>
      <p:sp>
        <p:nvSpPr>
          <p:cNvPr id="3" name="Содержимое 2"/>
          <p:cNvSpPr>
            <a:spLocks noGrp="1"/>
          </p:cNvSpPr>
          <p:nvPr>
            <p:ph idx="1"/>
          </p:nvPr>
        </p:nvSpPr>
        <p:spPr>
          <a:xfrm>
            <a:off x="457200" y="1600200"/>
            <a:ext cx="4487333" cy="4525963"/>
          </a:xfrm>
        </p:spPr>
        <p:txBody>
          <a:bodyPr/>
          <a:lstStyle/>
          <a:p>
            <a:pPr marL="0" indent="0">
              <a:buNone/>
            </a:pPr>
            <a:r>
              <a:rPr lang="en-US" dirty="0"/>
              <a:t>Magnetic disk areal storage density is increasing very quickly, at a pace much faster than the doubling in semiconductor chip performance</a:t>
            </a:r>
            <a:endParaRPr lang="ru-RU" dirty="0"/>
          </a:p>
        </p:txBody>
      </p:sp>
      <p:pic>
        <p:nvPicPr>
          <p:cNvPr id="4" name="Изображение 3"/>
          <p:cNvPicPr>
            <a:picLocks noChangeAspect="1"/>
          </p:cNvPicPr>
          <p:nvPr/>
        </p:nvPicPr>
        <p:blipFill>
          <a:blip r:embed="rId2"/>
          <a:stretch>
            <a:fillRect/>
          </a:stretch>
        </p:blipFill>
        <p:spPr>
          <a:xfrm>
            <a:off x="4768014" y="1600200"/>
            <a:ext cx="4375986" cy="4300538"/>
          </a:xfrm>
          <a:prstGeom prst="rect">
            <a:avLst/>
          </a:prstGeom>
        </p:spPr>
      </p:pic>
    </p:spTree>
    <p:extLst>
      <p:ext uri="{BB962C8B-B14F-4D97-AF65-F5344CB8AC3E}">
        <p14:creationId xmlns:p14="http://schemas.microsoft.com/office/powerpoint/2010/main" val="278890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May’s Law</a:t>
            </a:r>
            <a:endParaRPr lang="ru-RU" dirty="0"/>
          </a:p>
        </p:txBody>
      </p:sp>
      <p:sp>
        <p:nvSpPr>
          <p:cNvPr id="3" name="Содержимое 2"/>
          <p:cNvSpPr>
            <a:spLocks noGrp="1"/>
          </p:cNvSpPr>
          <p:nvPr>
            <p:ph idx="1"/>
          </p:nvPr>
        </p:nvSpPr>
        <p:spPr/>
        <p:txBody>
          <a:bodyPr/>
          <a:lstStyle/>
          <a:p>
            <a:pPr marL="0" indent="0">
              <a:buNone/>
            </a:pPr>
            <a:r>
              <a:rPr lang="en-US" b="1" dirty="0"/>
              <a:t>Software efficiency halves every 18 months, compensating Moore's Law</a:t>
            </a:r>
            <a:endParaRPr lang="ru-RU" b="1" dirty="0"/>
          </a:p>
        </p:txBody>
      </p:sp>
    </p:spTree>
    <p:extLst>
      <p:ext uri="{BB962C8B-B14F-4D97-AF65-F5344CB8AC3E}">
        <p14:creationId xmlns:p14="http://schemas.microsoft.com/office/powerpoint/2010/main" val="4235550505"/>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425</Words>
  <Application>Microsoft Macintosh PowerPoint</Application>
  <PresentationFormat>On-screen Show (4:3)</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Тема Office</vt:lpstr>
      <vt:lpstr>Laws in IT</vt:lpstr>
      <vt:lpstr>Moore’s Law</vt:lpstr>
      <vt:lpstr>Amdahl’s Law</vt:lpstr>
      <vt:lpstr>Amdahl’s Law</vt:lpstr>
      <vt:lpstr>Bell’s Law</vt:lpstr>
      <vt:lpstr>Gilder’s/Metcalfe’s Law</vt:lpstr>
      <vt:lpstr>Hofstadter’s Law</vt:lpstr>
      <vt:lpstr>Kryder’s Law</vt:lpstr>
      <vt:lpstr>May’s Law</vt:lpstr>
      <vt:lpstr>Nielsen’s Law</vt:lpstr>
      <vt:lpstr>Rock’s Law</vt:lpstr>
      <vt:lpstr>Oriekhov’s Law </vt:lpstr>
      <vt:lpstr>Other laws</vt:lpstr>
      <vt:lpstr>List of recommended software</vt:lpstr>
      <vt:lpstr>List of recommended software</vt:lpstr>
    </vt:vector>
  </TitlesOfParts>
  <Company>home macbook pro</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 in IT</dc:title>
  <dc:creator>Alex</dc:creator>
  <cp:lastModifiedBy>Alexander Oriekhov</cp:lastModifiedBy>
  <cp:revision>15</cp:revision>
  <dcterms:created xsi:type="dcterms:W3CDTF">2013-08-31T07:54:28Z</dcterms:created>
  <dcterms:modified xsi:type="dcterms:W3CDTF">2018-01-31T15:02:36Z</dcterms:modified>
</cp:coreProperties>
</file>