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handoutMasterIdLst>
    <p:handoutMasterId r:id="rId27"/>
  </p:handoutMasterIdLst>
  <p:sldIdLst>
    <p:sldId id="256" r:id="rId5"/>
    <p:sldId id="295" r:id="rId6"/>
    <p:sldId id="290" r:id="rId7"/>
    <p:sldId id="271" r:id="rId8"/>
    <p:sldId id="279" r:id="rId9"/>
    <p:sldId id="302" r:id="rId10"/>
    <p:sldId id="297" r:id="rId11"/>
    <p:sldId id="281" r:id="rId12"/>
    <p:sldId id="283" r:id="rId13"/>
    <p:sldId id="284" r:id="rId14"/>
    <p:sldId id="285" r:id="rId15"/>
    <p:sldId id="286" r:id="rId16"/>
    <p:sldId id="288" r:id="rId17"/>
    <p:sldId id="287" r:id="rId18"/>
    <p:sldId id="289" r:id="rId19"/>
    <p:sldId id="298" r:id="rId20"/>
    <p:sldId id="257" r:id="rId21"/>
    <p:sldId id="299" r:id="rId22"/>
    <p:sldId id="301" r:id="rId23"/>
    <p:sldId id="293" r:id="rId24"/>
    <p:sldId id="29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95"/>
            <p14:sldId id="290"/>
          </p14:sldIdLst>
        </p14:section>
        <p14:section name="Design, Morph, Annotate, Work Together, Tell Me" id="{B9B51309-D148-4332-87C2-07BE32FBCA3B}">
          <p14:sldIdLst>
            <p14:sldId id="271"/>
            <p14:sldId id="279"/>
            <p14:sldId id="302"/>
            <p14:sldId id="297"/>
            <p14:sldId id="281"/>
            <p14:sldId id="283"/>
            <p14:sldId id="284"/>
            <p14:sldId id="285"/>
            <p14:sldId id="286"/>
            <p14:sldId id="288"/>
            <p14:sldId id="287"/>
            <p14:sldId id="289"/>
            <p14:sldId id="298"/>
            <p14:sldId id="257"/>
            <p14:sldId id="299"/>
            <p14:sldId id="301"/>
          </p14:sldIdLst>
        </p14:section>
        <p14:section name="Learn More" id="{2CC34DB2-6590-42C0-AD4B-A04C6060184E}">
          <p14:sldIdLst>
            <p14:sldId id="293"/>
            <p14:sldId id="29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113" d="100"/>
          <a:sy n="113" d="100"/>
        </p:scale>
        <p:origin x="510"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8/4/2024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3678370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20</a:t>
            </a:fld>
            <a:endParaRPr lang="en-US" dirty="0"/>
          </a:p>
        </p:txBody>
      </p:sp>
    </p:spTree>
    <p:extLst>
      <p:ext uri="{BB962C8B-B14F-4D97-AF65-F5344CB8AC3E}">
        <p14:creationId xmlns:p14="http://schemas.microsoft.com/office/powerpoint/2010/main" val="3937090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8/4/2024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8/4/2024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g"/><Relationship Id="rId1" Type="http://schemas.openxmlformats.org/officeDocument/2006/relationships/slideLayout" Target="../slideLayouts/slideLayout2.xml"/><Relationship Id="rId4" Type="http://schemas.openxmlformats.org/officeDocument/2006/relationships/image" Target="../media/image48.jpg"/></Relationships>
</file>

<file path=ppt/slides/_rels/slide1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microsoft.com/office/2007/relationships/hdphoto" Target="../media/hdphoto5.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7.jpeg"/><Relationship Id="rId5" Type="http://schemas.microsoft.com/office/2007/relationships/hdphoto" Target="../media/hdphoto2.wdp"/><Relationship Id="rId10" Type="http://schemas.openxmlformats.org/officeDocument/2006/relationships/image" Target="../media/image6.jpeg"/><Relationship Id="rId4" Type="http://schemas.openxmlformats.org/officeDocument/2006/relationships/image" Target="../media/image3.png"/><Relationship Id="rId9" Type="http://schemas.microsoft.com/office/2007/relationships/hdphoto" Target="../media/hdphoto4.wdp"/></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6" Type="http://schemas.microsoft.com/office/2007/relationships/hdphoto" Target="../media/hdphoto6.wdp"/><Relationship Id="rId5" Type="http://schemas.openxmlformats.org/officeDocument/2006/relationships/image" Target="../media/image19.png"/><Relationship Id="rId4" Type="http://schemas.openxmlformats.org/officeDocument/2006/relationships/image" Target="../media/image18.jp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3467" y="1114401"/>
            <a:ext cx="6985000" cy="2387600"/>
          </a:xfrm>
        </p:spPr>
        <p:txBody>
          <a:bodyPr anchor="ctr" anchorCtr="0">
            <a:normAutofit fontScale="90000"/>
          </a:bodyPr>
          <a:lstStyle/>
          <a:p>
            <a:r>
              <a:rPr lang="en-US" sz="4800" dirty="0" err="1">
                <a:solidFill>
                  <a:schemeClr val="bg1"/>
                </a:solidFill>
              </a:rPr>
              <a:t>Prevención</a:t>
            </a:r>
            <a:r>
              <a:rPr lang="en-US" sz="4800" dirty="0">
                <a:solidFill>
                  <a:schemeClr val="bg1"/>
                </a:solidFill>
              </a:rPr>
              <a:t> del </a:t>
            </a:r>
            <a:r>
              <a:rPr lang="en-US" sz="4800" dirty="0" err="1">
                <a:solidFill>
                  <a:schemeClr val="bg1"/>
                </a:solidFill>
              </a:rPr>
              <a:t>Daño</a:t>
            </a:r>
            <a:r>
              <a:rPr lang="en-US" sz="4800" dirty="0">
                <a:solidFill>
                  <a:schemeClr val="bg1"/>
                </a:solidFill>
              </a:rPr>
              <a:t> Renal</a:t>
            </a:r>
            <a:br>
              <a:rPr lang="en-US" sz="4800" dirty="0">
                <a:solidFill>
                  <a:schemeClr val="bg1"/>
                </a:solidFill>
              </a:rPr>
            </a:br>
            <a:r>
              <a:rPr lang="en-US" sz="4800" dirty="0" err="1">
                <a:solidFill>
                  <a:schemeClr val="bg1"/>
                </a:solidFill>
              </a:rPr>
              <a:t>Planeación</a:t>
            </a:r>
            <a:r>
              <a:rPr lang="en-US" sz="4800" dirty="0">
                <a:solidFill>
                  <a:schemeClr val="bg1"/>
                </a:solidFill>
              </a:rPr>
              <a:t> con </a:t>
            </a:r>
            <a:r>
              <a:rPr lang="en-US" sz="4800" dirty="0" err="1">
                <a:solidFill>
                  <a:schemeClr val="bg1"/>
                </a:solidFill>
              </a:rPr>
              <a:t>Proceso</a:t>
            </a:r>
            <a:r>
              <a:rPr lang="en-US" sz="4800" dirty="0">
                <a:solidFill>
                  <a:schemeClr val="bg1"/>
                </a:solidFill>
              </a:rPr>
              <a:t> PERA</a:t>
            </a:r>
          </a:p>
        </p:txBody>
      </p:sp>
      <p:sp>
        <p:nvSpPr>
          <p:cNvPr id="3" name="Subtitle 2"/>
          <p:cNvSpPr>
            <a:spLocks noGrp="1"/>
          </p:cNvSpPr>
          <p:nvPr>
            <p:ph type="subTitle" idx="4294967295"/>
          </p:nvPr>
        </p:nvSpPr>
        <p:spPr>
          <a:xfrm>
            <a:off x="855620" y="2933105"/>
            <a:ext cx="6874447" cy="1137793"/>
          </a:xfrm>
        </p:spPr>
        <p:txBody>
          <a:bodyPr>
            <a:normAutofit/>
          </a:bodyPr>
          <a:lstStyle/>
          <a:p>
            <a:pPr marL="0" indent="0">
              <a:buNone/>
            </a:pPr>
            <a:r>
              <a:rPr lang="en-US" sz="2400" dirty="0" err="1">
                <a:solidFill>
                  <a:schemeClr val="bg1"/>
                </a:solidFill>
                <a:latin typeface="+mj-lt"/>
              </a:rPr>
              <a:t>Enfoque</a:t>
            </a:r>
            <a:r>
              <a:rPr lang="en-US" sz="2400" dirty="0">
                <a:solidFill>
                  <a:schemeClr val="bg1"/>
                </a:solidFill>
                <a:latin typeface="+mj-lt"/>
              </a:rPr>
              <a:t> </a:t>
            </a:r>
            <a:r>
              <a:rPr lang="en-US" sz="2400" dirty="0" err="1">
                <a:solidFill>
                  <a:schemeClr val="bg1"/>
                </a:solidFill>
                <a:latin typeface="+mj-lt"/>
              </a:rPr>
              <a:t>en</a:t>
            </a:r>
            <a:r>
              <a:rPr lang="en-US" sz="2400" dirty="0">
                <a:solidFill>
                  <a:schemeClr val="bg1"/>
                </a:solidFill>
                <a:latin typeface="+mj-lt"/>
              </a:rPr>
              <a:t> </a:t>
            </a:r>
            <a:r>
              <a:rPr lang="en-US" sz="2400" dirty="0" err="1">
                <a:solidFill>
                  <a:schemeClr val="bg1"/>
                </a:solidFill>
                <a:latin typeface="+mj-lt"/>
              </a:rPr>
              <a:t>Médicos</a:t>
            </a:r>
            <a:endParaRPr lang="en-US" sz="2400" dirty="0">
              <a:solidFill>
                <a:schemeClr val="bg1"/>
              </a:solidFill>
              <a:latin typeface="+mj-lt"/>
            </a:endParaRPr>
          </a:p>
        </p:txBody>
      </p:sp>
      <p:pic>
        <p:nvPicPr>
          <p:cNvPr id="6" name="Picture 5">
            <a:extLst>
              <a:ext uri="{FF2B5EF4-FFF2-40B4-BE49-F238E27FC236}">
                <a16:creationId xmlns:a16="http://schemas.microsoft.com/office/drawing/2014/main" id="{6E6CC332-3534-427A-A6FE-0E202BF9E5F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067" y="1359057"/>
            <a:ext cx="3917244" cy="2937933"/>
          </a:xfrm>
          <a:prstGeom prst="rect">
            <a:avLst/>
          </a:prstGeom>
        </p:spPr>
      </p:pic>
      <p:sp>
        <p:nvSpPr>
          <p:cNvPr id="7" name="Subtitle 2">
            <a:extLst>
              <a:ext uri="{FF2B5EF4-FFF2-40B4-BE49-F238E27FC236}">
                <a16:creationId xmlns:a16="http://schemas.microsoft.com/office/drawing/2014/main" id="{637B1DC3-7C82-4797-9A09-226504C31F05}"/>
              </a:ext>
            </a:extLst>
          </p:cNvPr>
          <p:cNvSpPr txBox="1">
            <a:spLocks/>
          </p:cNvSpPr>
          <p:nvPr/>
        </p:nvSpPr>
        <p:spPr>
          <a:xfrm>
            <a:off x="4945020" y="5320705"/>
            <a:ext cx="6874447"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r"/>
            <a:r>
              <a:rPr lang="en-US" sz="2400" dirty="0">
                <a:solidFill>
                  <a:schemeClr val="bg1"/>
                </a:solidFill>
                <a:latin typeface="+mj-lt"/>
              </a:rPr>
              <a:t>Bootcamp Data Science –</a:t>
            </a:r>
            <a:r>
              <a:rPr lang="en-US" sz="2400" dirty="0" err="1">
                <a:solidFill>
                  <a:schemeClr val="bg1"/>
                </a:solidFill>
                <a:latin typeface="+mj-lt"/>
              </a:rPr>
              <a:t>Ejercicio</a:t>
            </a:r>
            <a:r>
              <a:rPr lang="en-US" sz="2400" dirty="0">
                <a:solidFill>
                  <a:schemeClr val="bg1"/>
                </a:solidFill>
                <a:latin typeface="+mj-lt"/>
              </a:rPr>
              <a:t> S25</a:t>
            </a:r>
            <a:br>
              <a:rPr lang="en-US" sz="2400" dirty="0">
                <a:solidFill>
                  <a:schemeClr val="bg1"/>
                </a:solidFill>
                <a:latin typeface="+mj-lt"/>
              </a:rPr>
            </a:br>
            <a:r>
              <a:rPr lang="en-US" sz="2400" dirty="0">
                <a:solidFill>
                  <a:schemeClr val="bg1"/>
                </a:solidFill>
                <a:latin typeface="+mj-lt"/>
              </a:rPr>
              <a:t>Gerardo Rodríguez</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1128926" cy="640080"/>
          </a:xfrm>
        </p:spPr>
        <p:txBody>
          <a:bodyPr>
            <a:normAutofit/>
          </a:bodyPr>
          <a:lstStyle/>
          <a:p>
            <a:r>
              <a:rPr lang="es-MX" dirty="0">
                <a:latin typeface="Segoe UI Light" panose="020B0502040204020203" pitchFamily="34" charset="0"/>
                <a:cs typeface="Segoe UI Light" panose="020B0502040204020203" pitchFamily="34" charset="0"/>
              </a:rPr>
              <a:t>Estudios del </a:t>
            </a:r>
            <a:r>
              <a:rPr lang="es-MX" dirty="0" err="1">
                <a:latin typeface="Segoe UI Light" panose="020B0502040204020203" pitchFamily="34" charset="0"/>
                <a:cs typeface="Segoe UI Light" panose="020B0502040204020203" pitchFamily="34" charset="0"/>
              </a:rPr>
              <a:t>Bootcamp</a:t>
            </a:r>
            <a:r>
              <a:rPr lang="es-MX" dirty="0">
                <a:latin typeface="Segoe UI Light" panose="020B0502040204020203" pitchFamily="34" charset="0"/>
                <a:cs typeface="Segoe UI Light" panose="020B0502040204020203" pitchFamily="34" charset="0"/>
              </a:rPr>
              <a:t> Ciencia de Datos – Concentración Sangre</a:t>
            </a:r>
          </a:p>
        </p:txBody>
      </p:sp>
      <p:sp>
        <p:nvSpPr>
          <p:cNvPr id="5" name="Content Placeholder 4"/>
          <p:cNvSpPr>
            <a:spLocks noGrp="1"/>
          </p:cNvSpPr>
          <p:nvPr>
            <p:ph sz="half" idx="4294967295"/>
          </p:nvPr>
        </p:nvSpPr>
        <p:spPr>
          <a:xfrm>
            <a:off x="541610" y="1431010"/>
            <a:ext cx="2853523" cy="5147590"/>
          </a:xfrm>
        </p:spPr>
        <p:txBody>
          <a:bodyPr vert="horz" lIns="91440" tIns="45720" rIns="91440" bIns="45720" rtlCol="0">
            <a:normAutofit/>
          </a:bodyPr>
          <a:lstStyle/>
          <a:p>
            <a:pPr marL="0" indent="0">
              <a:lnSpc>
                <a:spcPts val="1800"/>
              </a:lnSpc>
              <a:spcBef>
                <a:spcPts val="1000"/>
              </a:spcBef>
              <a:spcAft>
                <a:spcPts val="600"/>
              </a:spcAft>
              <a:buNone/>
            </a:pPr>
            <a:r>
              <a:rPr lang="es-MX" sz="1200" dirty="0">
                <a:solidFill>
                  <a:prstClr val="black">
                    <a:lumMod val="75000"/>
                    <a:lumOff val="25000"/>
                  </a:prstClr>
                </a:solidFill>
                <a:latin typeface="Segoe UI" panose="020B0502040204020203" pitchFamily="34" charset="0"/>
                <a:cs typeface="Segoe UI" panose="020B0502040204020203" pitchFamily="34" charset="0"/>
              </a:rPr>
              <a:t>La concentración de sangre es otro estudio radical para identificar el riesgo de daño renal. </a:t>
            </a:r>
          </a:p>
          <a:p>
            <a:pPr marL="0" indent="0">
              <a:lnSpc>
                <a:spcPts val="1800"/>
              </a:lnSpc>
              <a:spcBef>
                <a:spcPts val="1000"/>
              </a:spcBef>
              <a:spcAft>
                <a:spcPts val="600"/>
              </a:spcAft>
              <a:buNone/>
            </a:pPr>
            <a:endParaRPr lang="es-MX"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7C0030B9-C210-4CAE-8F39-C42E0A331613}"/>
              </a:ext>
            </a:extLst>
          </p:cNvPr>
          <p:cNvPicPr>
            <a:picLocks noChangeAspect="1"/>
          </p:cNvPicPr>
          <p:nvPr/>
        </p:nvPicPr>
        <p:blipFill>
          <a:blip r:embed="rId2"/>
          <a:stretch>
            <a:fillRect/>
          </a:stretch>
        </p:blipFill>
        <p:spPr>
          <a:xfrm>
            <a:off x="3699968" y="1219201"/>
            <a:ext cx="8221098" cy="3824630"/>
          </a:xfrm>
          <a:prstGeom prst="rect">
            <a:avLst/>
          </a:prstGeom>
        </p:spPr>
      </p:pic>
      <p:pic>
        <p:nvPicPr>
          <p:cNvPr id="7" name="Picture 6">
            <a:extLst>
              <a:ext uri="{FF2B5EF4-FFF2-40B4-BE49-F238E27FC236}">
                <a16:creationId xmlns:a16="http://schemas.microsoft.com/office/drawing/2014/main" id="{3ADC661E-2D8A-47D1-BEBF-9920C48DBA5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4165600"/>
            <a:ext cx="4786489" cy="2692400"/>
          </a:xfrm>
          <a:prstGeom prst="rect">
            <a:avLst/>
          </a:prstGeom>
        </p:spPr>
      </p:pic>
    </p:spTree>
    <p:extLst>
      <p:ext uri="{BB962C8B-B14F-4D97-AF65-F5344CB8AC3E}">
        <p14:creationId xmlns:p14="http://schemas.microsoft.com/office/powerpoint/2010/main" val="332504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1128926" cy="640080"/>
          </a:xfrm>
        </p:spPr>
        <p:txBody>
          <a:bodyPr>
            <a:normAutofit/>
          </a:bodyPr>
          <a:lstStyle/>
          <a:p>
            <a:r>
              <a:rPr lang="es-MX" dirty="0">
                <a:latin typeface="Segoe UI Light" panose="020B0502040204020203" pitchFamily="34" charset="0"/>
                <a:cs typeface="Segoe UI Light" panose="020B0502040204020203" pitchFamily="34" charset="0"/>
              </a:rPr>
              <a:t>Estudios del </a:t>
            </a:r>
            <a:r>
              <a:rPr lang="es-MX" dirty="0" err="1">
                <a:latin typeface="Segoe UI Light" panose="020B0502040204020203" pitchFamily="34" charset="0"/>
                <a:cs typeface="Segoe UI Light" panose="020B0502040204020203" pitchFamily="34" charset="0"/>
              </a:rPr>
              <a:t>Bootcamp</a:t>
            </a:r>
            <a:r>
              <a:rPr lang="es-MX" dirty="0">
                <a:latin typeface="Segoe UI Light" panose="020B0502040204020203" pitchFamily="34" charset="0"/>
                <a:cs typeface="Segoe UI Light" panose="020B0502040204020203" pitchFamily="34" charset="0"/>
              </a:rPr>
              <a:t> Ciencia de Datos – Hemoglobina</a:t>
            </a:r>
          </a:p>
        </p:txBody>
      </p:sp>
      <p:sp>
        <p:nvSpPr>
          <p:cNvPr id="5" name="Content Placeholder 4"/>
          <p:cNvSpPr>
            <a:spLocks noGrp="1"/>
          </p:cNvSpPr>
          <p:nvPr>
            <p:ph sz="half" idx="4294967295"/>
          </p:nvPr>
        </p:nvSpPr>
        <p:spPr>
          <a:xfrm>
            <a:off x="541610" y="1431010"/>
            <a:ext cx="2853523" cy="5147590"/>
          </a:xfrm>
        </p:spPr>
        <p:txBody>
          <a:bodyPr vert="horz" lIns="91440" tIns="45720" rIns="91440" bIns="45720" rtlCol="0">
            <a:normAutofit/>
          </a:bodyPr>
          <a:lstStyle/>
          <a:p>
            <a:pPr marL="0" indent="0">
              <a:lnSpc>
                <a:spcPts val="1800"/>
              </a:lnSpc>
              <a:spcBef>
                <a:spcPts val="1000"/>
              </a:spcBef>
              <a:spcAft>
                <a:spcPts val="600"/>
              </a:spcAft>
              <a:buNone/>
            </a:pPr>
            <a:r>
              <a:rPr lang="es-MX" sz="1200" dirty="0">
                <a:solidFill>
                  <a:prstClr val="black">
                    <a:lumMod val="75000"/>
                    <a:lumOff val="25000"/>
                  </a:prstClr>
                </a:solidFill>
                <a:latin typeface="Segoe UI" panose="020B0502040204020203" pitchFamily="34" charset="0"/>
                <a:cs typeface="Segoe UI" panose="020B0502040204020203" pitchFamily="34" charset="0"/>
              </a:rPr>
              <a:t>La hemoglobina tiene una forma muy similar en la gráfica analizada con los </a:t>
            </a:r>
            <a:r>
              <a:rPr lang="es-MX" sz="1200" dirty="0" err="1">
                <a:solidFill>
                  <a:prstClr val="black">
                    <a:lumMod val="75000"/>
                    <a:lumOff val="25000"/>
                  </a:prstClr>
                </a:solidFill>
                <a:latin typeface="Segoe UI" panose="020B0502040204020203" pitchFamily="34" charset="0"/>
                <a:cs typeface="Segoe UI" panose="020B0502040204020203" pitchFamily="34" charset="0"/>
              </a:rPr>
              <a:t>particiopantes</a:t>
            </a:r>
            <a:r>
              <a:rPr lang="es-MX" sz="1200" dirty="0">
                <a:solidFill>
                  <a:prstClr val="black">
                    <a:lumMod val="75000"/>
                    <a:lumOff val="25000"/>
                  </a:prstClr>
                </a:solidFill>
                <a:latin typeface="Segoe UI" panose="020B0502040204020203" pitchFamily="34" charset="0"/>
                <a:cs typeface="Segoe UI" panose="020B0502040204020203" pitchFamily="34" charset="0"/>
              </a:rPr>
              <a:t> del estudio.</a:t>
            </a:r>
          </a:p>
          <a:p>
            <a:pPr marL="0" indent="0">
              <a:lnSpc>
                <a:spcPts val="1800"/>
              </a:lnSpc>
              <a:spcBef>
                <a:spcPts val="1000"/>
              </a:spcBef>
              <a:spcAft>
                <a:spcPts val="600"/>
              </a:spcAft>
              <a:buNone/>
            </a:pPr>
            <a:r>
              <a:rPr lang="es-MX" sz="1200" dirty="0">
                <a:solidFill>
                  <a:prstClr val="black">
                    <a:lumMod val="75000"/>
                    <a:lumOff val="25000"/>
                  </a:prstClr>
                </a:solidFill>
                <a:latin typeface="Segoe UI" panose="020B0502040204020203" pitchFamily="34" charset="0"/>
                <a:cs typeface="Segoe UI" panose="020B0502040204020203" pitchFamily="34" charset="0"/>
              </a:rPr>
              <a:t>Es un factor importante, ya que la el daño renal puede detonar en anemia</a:t>
            </a:r>
          </a:p>
        </p:txBody>
      </p:sp>
      <p:pic>
        <p:nvPicPr>
          <p:cNvPr id="9" name="Picture 8">
            <a:extLst>
              <a:ext uri="{FF2B5EF4-FFF2-40B4-BE49-F238E27FC236}">
                <a16:creationId xmlns:a16="http://schemas.microsoft.com/office/drawing/2014/main" id="{B2BCC6A0-45CF-47CE-9CEC-3FD2652A4391}"/>
              </a:ext>
            </a:extLst>
          </p:cNvPr>
          <p:cNvPicPr>
            <a:picLocks noChangeAspect="1"/>
          </p:cNvPicPr>
          <p:nvPr/>
        </p:nvPicPr>
        <p:blipFill>
          <a:blip r:embed="rId2"/>
          <a:stretch>
            <a:fillRect/>
          </a:stretch>
        </p:blipFill>
        <p:spPr>
          <a:xfrm>
            <a:off x="3577830" y="1221503"/>
            <a:ext cx="8323900" cy="3689164"/>
          </a:xfrm>
          <a:prstGeom prst="rect">
            <a:avLst/>
          </a:prstGeom>
        </p:spPr>
      </p:pic>
      <p:pic>
        <p:nvPicPr>
          <p:cNvPr id="11" name="Picture 10">
            <a:extLst>
              <a:ext uri="{FF2B5EF4-FFF2-40B4-BE49-F238E27FC236}">
                <a16:creationId xmlns:a16="http://schemas.microsoft.com/office/drawing/2014/main" id="{47ECC3F8-2CCA-4B22-ABF0-23A851B5902E}"/>
              </a:ext>
            </a:extLst>
          </p:cNvPr>
          <p:cNvPicPr>
            <a:picLocks noChangeAspect="1"/>
          </p:cNvPicPr>
          <p:nvPr/>
        </p:nvPicPr>
        <p:blipFill>
          <a:blip r:embed="rId3"/>
          <a:stretch>
            <a:fillRect/>
          </a:stretch>
        </p:blipFill>
        <p:spPr>
          <a:xfrm>
            <a:off x="320567" y="3660759"/>
            <a:ext cx="3974593" cy="2977108"/>
          </a:xfrm>
          <a:prstGeom prst="rect">
            <a:avLst/>
          </a:prstGeom>
        </p:spPr>
      </p:pic>
    </p:spTree>
    <p:extLst>
      <p:ext uri="{BB962C8B-B14F-4D97-AF65-F5344CB8AC3E}">
        <p14:creationId xmlns:p14="http://schemas.microsoft.com/office/powerpoint/2010/main" val="474942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1128926" cy="640080"/>
          </a:xfrm>
        </p:spPr>
        <p:txBody>
          <a:bodyPr>
            <a:normAutofit/>
          </a:bodyPr>
          <a:lstStyle/>
          <a:p>
            <a:r>
              <a:rPr lang="es-MX" dirty="0">
                <a:latin typeface="Segoe UI Light" panose="020B0502040204020203" pitchFamily="34" charset="0"/>
                <a:cs typeface="Segoe UI Light" panose="020B0502040204020203" pitchFamily="34" charset="0"/>
              </a:rPr>
              <a:t>Estudios del </a:t>
            </a:r>
            <a:r>
              <a:rPr lang="es-MX" dirty="0" err="1">
                <a:latin typeface="Segoe UI Light" panose="020B0502040204020203" pitchFamily="34" charset="0"/>
                <a:cs typeface="Segoe UI Light" panose="020B0502040204020203" pitchFamily="34" charset="0"/>
              </a:rPr>
              <a:t>Bootcamp</a:t>
            </a:r>
            <a:r>
              <a:rPr lang="es-MX" dirty="0">
                <a:latin typeface="Segoe UI Light" panose="020B0502040204020203" pitchFamily="34" charset="0"/>
                <a:cs typeface="Segoe UI Light" panose="020B0502040204020203" pitchFamily="34" charset="0"/>
              </a:rPr>
              <a:t> Ciencia de Datos – Albumina</a:t>
            </a:r>
          </a:p>
        </p:txBody>
      </p:sp>
      <p:sp>
        <p:nvSpPr>
          <p:cNvPr id="5" name="Content Placeholder 4"/>
          <p:cNvSpPr>
            <a:spLocks noGrp="1"/>
          </p:cNvSpPr>
          <p:nvPr>
            <p:ph sz="half" idx="4294967295"/>
          </p:nvPr>
        </p:nvSpPr>
        <p:spPr>
          <a:xfrm>
            <a:off x="541610" y="1431010"/>
            <a:ext cx="2853523" cy="5147590"/>
          </a:xfrm>
        </p:spPr>
        <p:txBody>
          <a:bodyPr vert="horz" lIns="91440" tIns="45720" rIns="91440" bIns="45720" rtlCol="0">
            <a:normAutofit/>
          </a:bodyPr>
          <a:lstStyle/>
          <a:p>
            <a:pPr marL="0" indent="0">
              <a:lnSpc>
                <a:spcPts val="1800"/>
              </a:lnSpc>
              <a:spcBef>
                <a:spcPts val="1000"/>
              </a:spcBef>
              <a:spcAft>
                <a:spcPts val="600"/>
              </a:spcAft>
              <a:buNone/>
            </a:pPr>
            <a:r>
              <a:rPr lang="es-MX" sz="1200" dirty="0">
                <a:solidFill>
                  <a:prstClr val="black">
                    <a:lumMod val="75000"/>
                    <a:lumOff val="25000"/>
                  </a:prstClr>
                </a:solidFill>
                <a:latin typeface="Segoe UI" panose="020B0502040204020203" pitchFamily="34" charset="0"/>
                <a:cs typeface="Segoe UI" panose="020B0502040204020203" pitchFamily="34" charset="0"/>
              </a:rPr>
              <a:t>El hallazgo de Albuminas que usualmente se encuentran en sangre dentro de la orina son un signo casi determinante de un problema renal, justamente por la falta de filtración.</a:t>
            </a:r>
          </a:p>
        </p:txBody>
      </p:sp>
      <p:pic>
        <p:nvPicPr>
          <p:cNvPr id="4" name="Picture 3">
            <a:extLst>
              <a:ext uri="{FF2B5EF4-FFF2-40B4-BE49-F238E27FC236}">
                <a16:creationId xmlns:a16="http://schemas.microsoft.com/office/drawing/2014/main" id="{D9976E65-333B-4C11-AFA1-85ABD12AB09B}"/>
              </a:ext>
            </a:extLst>
          </p:cNvPr>
          <p:cNvPicPr>
            <a:picLocks noChangeAspect="1"/>
          </p:cNvPicPr>
          <p:nvPr/>
        </p:nvPicPr>
        <p:blipFill>
          <a:blip r:embed="rId2"/>
          <a:stretch>
            <a:fillRect/>
          </a:stretch>
        </p:blipFill>
        <p:spPr>
          <a:xfrm>
            <a:off x="4511161" y="1278467"/>
            <a:ext cx="7429178" cy="3369733"/>
          </a:xfrm>
          <a:prstGeom prst="rect">
            <a:avLst/>
          </a:prstGeom>
        </p:spPr>
      </p:pic>
      <p:pic>
        <p:nvPicPr>
          <p:cNvPr id="7" name="Picture 6">
            <a:extLst>
              <a:ext uri="{FF2B5EF4-FFF2-40B4-BE49-F238E27FC236}">
                <a16:creationId xmlns:a16="http://schemas.microsoft.com/office/drawing/2014/main" id="{41DDF914-4659-4C9C-9C54-2FD0D59C70CC}"/>
              </a:ext>
            </a:extLst>
          </p:cNvPr>
          <p:cNvPicPr>
            <a:picLocks noChangeAspect="1"/>
          </p:cNvPicPr>
          <p:nvPr/>
        </p:nvPicPr>
        <p:blipFill>
          <a:blip r:embed="rId3"/>
          <a:stretch>
            <a:fillRect/>
          </a:stretch>
        </p:blipFill>
        <p:spPr>
          <a:xfrm>
            <a:off x="251661" y="4190358"/>
            <a:ext cx="4303139" cy="2388242"/>
          </a:xfrm>
          <a:prstGeom prst="rect">
            <a:avLst/>
          </a:prstGeom>
        </p:spPr>
      </p:pic>
    </p:spTree>
    <p:extLst>
      <p:ext uri="{BB962C8B-B14F-4D97-AF65-F5344CB8AC3E}">
        <p14:creationId xmlns:p14="http://schemas.microsoft.com/office/powerpoint/2010/main" val="3578474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1128926" cy="640080"/>
          </a:xfrm>
        </p:spPr>
        <p:txBody>
          <a:bodyPr>
            <a:normAutofit/>
          </a:bodyPr>
          <a:lstStyle/>
          <a:p>
            <a:r>
              <a:rPr lang="es-MX" dirty="0">
                <a:latin typeface="Segoe UI Light" panose="020B0502040204020203" pitchFamily="34" charset="0"/>
                <a:cs typeface="Segoe UI Light" panose="020B0502040204020203" pitchFamily="34" charset="0"/>
              </a:rPr>
              <a:t>Estudios del </a:t>
            </a:r>
            <a:r>
              <a:rPr lang="es-MX" dirty="0" err="1">
                <a:latin typeface="Segoe UI Light" panose="020B0502040204020203" pitchFamily="34" charset="0"/>
                <a:cs typeface="Segoe UI Light" panose="020B0502040204020203" pitchFamily="34" charset="0"/>
              </a:rPr>
              <a:t>Bootcamp</a:t>
            </a:r>
            <a:r>
              <a:rPr lang="es-MX" dirty="0">
                <a:latin typeface="Segoe UI Light" panose="020B0502040204020203" pitchFamily="34" charset="0"/>
                <a:cs typeface="Segoe UI Light" panose="020B0502040204020203" pitchFamily="34" charset="0"/>
              </a:rPr>
              <a:t> Ciencia de Datos – Sodio</a:t>
            </a:r>
          </a:p>
        </p:txBody>
      </p:sp>
      <p:sp>
        <p:nvSpPr>
          <p:cNvPr id="5" name="Content Placeholder 4"/>
          <p:cNvSpPr>
            <a:spLocks noGrp="1"/>
          </p:cNvSpPr>
          <p:nvPr>
            <p:ph sz="half" idx="4294967295"/>
          </p:nvPr>
        </p:nvSpPr>
        <p:spPr>
          <a:xfrm>
            <a:off x="541610" y="1431010"/>
            <a:ext cx="2853523" cy="5147590"/>
          </a:xfrm>
        </p:spPr>
        <p:txBody>
          <a:bodyPr vert="horz" lIns="91440" tIns="45720" rIns="91440" bIns="45720" rtlCol="0">
            <a:normAutofit/>
          </a:bodyPr>
          <a:lstStyle/>
          <a:p>
            <a:pPr marL="0" indent="0">
              <a:lnSpc>
                <a:spcPts val="1800"/>
              </a:lnSpc>
              <a:spcBef>
                <a:spcPts val="1000"/>
              </a:spcBef>
              <a:spcAft>
                <a:spcPts val="600"/>
              </a:spcAft>
              <a:buNone/>
            </a:pPr>
            <a:r>
              <a:rPr lang="es-MX" sz="1200" dirty="0">
                <a:solidFill>
                  <a:prstClr val="black">
                    <a:lumMod val="75000"/>
                    <a:lumOff val="25000"/>
                  </a:prstClr>
                </a:solidFill>
                <a:latin typeface="Segoe UI" panose="020B0502040204020203" pitchFamily="34" charset="0"/>
                <a:cs typeface="Segoe UI" panose="020B0502040204020203" pitchFamily="34" charset="0"/>
              </a:rPr>
              <a:t>El sodio es un elemento engañoso, ya que algunas personas son más propensas que otras, sin embargo su consumo en grandes cantidades es un facto de riesgo. Por eso le dicen el asesino silencioso, más ahora que esta presente en prácticamente todos los productos procesados.</a:t>
            </a:r>
          </a:p>
        </p:txBody>
      </p:sp>
      <p:pic>
        <p:nvPicPr>
          <p:cNvPr id="4" name="Picture 3">
            <a:extLst>
              <a:ext uri="{FF2B5EF4-FFF2-40B4-BE49-F238E27FC236}">
                <a16:creationId xmlns:a16="http://schemas.microsoft.com/office/drawing/2014/main" id="{FAE2F06B-98E2-4250-A900-CE6D67E340B7}"/>
              </a:ext>
            </a:extLst>
          </p:cNvPr>
          <p:cNvPicPr>
            <a:picLocks noChangeAspect="1"/>
          </p:cNvPicPr>
          <p:nvPr/>
        </p:nvPicPr>
        <p:blipFill>
          <a:blip r:embed="rId2"/>
          <a:stretch>
            <a:fillRect/>
          </a:stretch>
        </p:blipFill>
        <p:spPr>
          <a:xfrm>
            <a:off x="4233590" y="1207760"/>
            <a:ext cx="7571634" cy="3381173"/>
          </a:xfrm>
          <a:prstGeom prst="rect">
            <a:avLst/>
          </a:prstGeom>
        </p:spPr>
      </p:pic>
      <p:pic>
        <p:nvPicPr>
          <p:cNvPr id="8" name="Picture 7">
            <a:extLst>
              <a:ext uri="{FF2B5EF4-FFF2-40B4-BE49-F238E27FC236}">
                <a16:creationId xmlns:a16="http://schemas.microsoft.com/office/drawing/2014/main" id="{EA8B324B-C984-416B-9FD8-01B813870671}"/>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29085" r="29085"/>
          <a:stretch/>
        </p:blipFill>
        <p:spPr>
          <a:xfrm>
            <a:off x="973667" y="3429000"/>
            <a:ext cx="2692400" cy="2801780"/>
          </a:xfrm>
          <a:prstGeom prst="rect">
            <a:avLst/>
          </a:prstGeom>
        </p:spPr>
      </p:pic>
    </p:spTree>
    <p:extLst>
      <p:ext uri="{BB962C8B-B14F-4D97-AF65-F5344CB8AC3E}">
        <p14:creationId xmlns:p14="http://schemas.microsoft.com/office/powerpoint/2010/main" val="4069202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1128926" cy="640080"/>
          </a:xfrm>
        </p:spPr>
        <p:txBody>
          <a:bodyPr>
            <a:normAutofit/>
          </a:bodyPr>
          <a:lstStyle/>
          <a:p>
            <a:r>
              <a:rPr lang="es-MX" dirty="0">
                <a:latin typeface="Segoe UI Light" panose="020B0502040204020203" pitchFamily="34" charset="0"/>
                <a:cs typeface="Segoe UI Light" panose="020B0502040204020203" pitchFamily="34" charset="0"/>
              </a:rPr>
              <a:t>Estudios del </a:t>
            </a:r>
            <a:r>
              <a:rPr lang="es-MX" dirty="0" err="1">
                <a:latin typeface="Segoe UI Light" panose="020B0502040204020203" pitchFamily="34" charset="0"/>
                <a:cs typeface="Segoe UI Light" panose="020B0502040204020203" pitchFamily="34" charset="0"/>
              </a:rPr>
              <a:t>Bootcamp</a:t>
            </a:r>
            <a:r>
              <a:rPr lang="es-MX" dirty="0">
                <a:latin typeface="Segoe UI Light" panose="020B0502040204020203" pitchFamily="34" charset="0"/>
                <a:cs typeface="Segoe UI Light" panose="020B0502040204020203" pitchFamily="34" charset="0"/>
              </a:rPr>
              <a:t> Ciencia de Datos – Glucosa en Sangre</a:t>
            </a:r>
          </a:p>
        </p:txBody>
      </p:sp>
      <p:sp>
        <p:nvSpPr>
          <p:cNvPr id="5" name="Content Placeholder 4"/>
          <p:cNvSpPr>
            <a:spLocks noGrp="1"/>
          </p:cNvSpPr>
          <p:nvPr>
            <p:ph sz="half" idx="4294967295"/>
          </p:nvPr>
        </p:nvSpPr>
        <p:spPr>
          <a:xfrm>
            <a:off x="541610" y="1431010"/>
            <a:ext cx="2853523" cy="5147590"/>
          </a:xfrm>
        </p:spPr>
        <p:txBody>
          <a:bodyPr vert="horz" lIns="91440" tIns="45720" rIns="91440" bIns="45720" rtlCol="0">
            <a:normAutofit/>
          </a:bodyPr>
          <a:lstStyle/>
          <a:p>
            <a:pPr marL="0" indent="0">
              <a:lnSpc>
                <a:spcPts val="1800"/>
              </a:lnSpc>
              <a:spcBef>
                <a:spcPts val="1000"/>
              </a:spcBef>
              <a:spcAft>
                <a:spcPts val="600"/>
              </a:spcAft>
              <a:buNone/>
            </a:pPr>
            <a:r>
              <a:rPr lang="es-MX" sz="1200" dirty="0">
                <a:solidFill>
                  <a:prstClr val="black">
                    <a:lumMod val="75000"/>
                    <a:lumOff val="25000"/>
                  </a:prstClr>
                </a:solidFill>
                <a:latin typeface="Segoe UI" panose="020B0502040204020203" pitchFamily="34" charset="0"/>
                <a:cs typeface="Segoe UI" panose="020B0502040204020203" pitchFamily="34" charset="0"/>
              </a:rPr>
              <a:t>Aunque la glucosa en sangre no es determinante para todos los usuarios, sabemos que está relacionada y debemos tratar de controlarla, ya que hay casos donde la diabetes y la enfermedad renal se relacionan.</a:t>
            </a:r>
          </a:p>
          <a:p>
            <a:pPr marL="0" indent="0">
              <a:lnSpc>
                <a:spcPts val="1800"/>
              </a:lnSpc>
              <a:spcBef>
                <a:spcPts val="1000"/>
              </a:spcBef>
              <a:spcAft>
                <a:spcPts val="600"/>
              </a:spcAft>
              <a:buNone/>
            </a:pPr>
            <a:r>
              <a:rPr lang="es-MX" dirty="0">
                <a:solidFill>
                  <a:prstClr val="black">
                    <a:lumMod val="75000"/>
                    <a:lumOff val="25000"/>
                  </a:prstClr>
                </a:solidFill>
                <a:latin typeface="Segoe UI" panose="020B0502040204020203" pitchFamily="34" charset="0"/>
                <a:cs typeface="Segoe UI" panose="020B0502040204020203" pitchFamily="34" charset="0"/>
              </a:rPr>
              <a:t>Muy similar al tema del sodio, por la falta de filtrado en este caso de la glucosa.</a:t>
            </a:r>
            <a:endParaRPr lang="es-MX"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B741BE54-167B-4F08-8363-E496F27D7924}"/>
              </a:ext>
            </a:extLst>
          </p:cNvPr>
          <p:cNvPicPr>
            <a:picLocks noChangeAspect="1"/>
          </p:cNvPicPr>
          <p:nvPr/>
        </p:nvPicPr>
        <p:blipFill>
          <a:blip r:embed="rId2"/>
          <a:stretch>
            <a:fillRect/>
          </a:stretch>
        </p:blipFill>
        <p:spPr>
          <a:xfrm>
            <a:off x="4173773" y="1219919"/>
            <a:ext cx="8018227" cy="3606081"/>
          </a:xfrm>
          <a:prstGeom prst="rect">
            <a:avLst/>
          </a:prstGeom>
        </p:spPr>
      </p:pic>
      <p:pic>
        <p:nvPicPr>
          <p:cNvPr id="9" name="Picture 8">
            <a:extLst>
              <a:ext uri="{FF2B5EF4-FFF2-40B4-BE49-F238E27FC236}">
                <a16:creationId xmlns:a16="http://schemas.microsoft.com/office/drawing/2014/main" id="{2BAA92A3-81E4-40A7-9CAE-09F309DC4B84}"/>
              </a:ext>
            </a:extLst>
          </p:cNvPr>
          <p:cNvPicPr>
            <a:picLocks noChangeAspect="1"/>
          </p:cNvPicPr>
          <p:nvPr/>
        </p:nvPicPr>
        <p:blipFill>
          <a:blip r:embed="rId3"/>
          <a:stretch>
            <a:fillRect/>
          </a:stretch>
        </p:blipFill>
        <p:spPr>
          <a:xfrm>
            <a:off x="258233" y="4383617"/>
            <a:ext cx="4698723" cy="2474383"/>
          </a:xfrm>
          <a:prstGeom prst="rect">
            <a:avLst/>
          </a:prstGeom>
        </p:spPr>
      </p:pic>
    </p:spTree>
    <p:extLst>
      <p:ext uri="{BB962C8B-B14F-4D97-AF65-F5344CB8AC3E}">
        <p14:creationId xmlns:p14="http://schemas.microsoft.com/office/powerpoint/2010/main" val="718888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1128926" cy="640080"/>
          </a:xfrm>
        </p:spPr>
        <p:txBody>
          <a:bodyPr>
            <a:normAutofit/>
          </a:bodyPr>
          <a:lstStyle/>
          <a:p>
            <a:r>
              <a:rPr lang="es-MX" dirty="0">
                <a:latin typeface="Segoe UI Light" panose="020B0502040204020203" pitchFamily="34" charset="0"/>
                <a:cs typeface="Segoe UI Light" panose="020B0502040204020203" pitchFamily="34" charset="0"/>
              </a:rPr>
              <a:t>Estudios del </a:t>
            </a:r>
            <a:r>
              <a:rPr lang="es-MX" dirty="0" err="1">
                <a:latin typeface="Segoe UI Light" panose="020B0502040204020203" pitchFamily="34" charset="0"/>
                <a:cs typeface="Segoe UI Light" panose="020B0502040204020203" pitchFamily="34" charset="0"/>
              </a:rPr>
              <a:t>Bootcamp</a:t>
            </a:r>
            <a:r>
              <a:rPr lang="es-MX" dirty="0">
                <a:latin typeface="Segoe UI Light" panose="020B0502040204020203" pitchFamily="34" charset="0"/>
                <a:cs typeface="Segoe UI Light" panose="020B0502040204020203" pitchFamily="34" charset="0"/>
              </a:rPr>
              <a:t> Ciencia de Datos – Composición de la Orina</a:t>
            </a:r>
          </a:p>
        </p:txBody>
      </p:sp>
      <p:sp>
        <p:nvSpPr>
          <p:cNvPr id="5" name="Content Placeholder 4"/>
          <p:cNvSpPr>
            <a:spLocks noGrp="1"/>
          </p:cNvSpPr>
          <p:nvPr>
            <p:ph sz="half" idx="4294967295"/>
          </p:nvPr>
        </p:nvSpPr>
        <p:spPr>
          <a:xfrm>
            <a:off x="541610" y="1431010"/>
            <a:ext cx="4372759" cy="5147590"/>
          </a:xfrm>
        </p:spPr>
        <p:txBody>
          <a:bodyPr vert="horz" lIns="91440" tIns="45720" rIns="91440" bIns="45720" rtlCol="0">
            <a:normAutofit/>
          </a:bodyPr>
          <a:lstStyle/>
          <a:p>
            <a:pPr marL="0" indent="0">
              <a:lnSpc>
                <a:spcPts val="1800"/>
              </a:lnSpc>
              <a:spcBef>
                <a:spcPts val="1000"/>
              </a:spcBef>
              <a:spcAft>
                <a:spcPts val="600"/>
              </a:spcAft>
              <a:buNone/>
            </a:pPr>
            <a:r>
              <a:rPr lang="es-MX" sz="1200" dirty="0">
                <a:solidFill>
                  <a:prstClr val="black">
                    <a:lumMod val="75000"/>
                    <a:lumOff val="25000"/>
                  </a:prstClr>
                </a:solidFill>
                <a:latin typeface="Segoe UI" panose="020B0502040204020203" pitchFamily="34" charset="0"/>
                <a:cs typeface="Segoe UI" panose="020B0502040204020203" pitchFamily="34" charset="0"/>
              </a:rPr>
              <a:t>La composición de la orina muestra resultados prontos para identificar posible daño renal, el estudio permite identificar compuestos que no deberían estar en la orina de manera normal, por lo que es muy eficiente.</a:t>
            </a:r>
          </a:p>
        </p:txBody>
      </p:sp>
      <p:pic>
        <p:nvPicPr>
          <p:cNvPr id="4" name="Picture 3">
            <a:extLst>
              <a:ext uri="{FF2B5EF4-FFF2-40B4-BE49-F238E27FC236}">
                <a16:creationId xmlns:a16="http://schemas.microsoft.com/office/drawing/2014/main" id="{AFE50D42-BA77-48B3-B3EC-C1B68679F31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0" y="2743200"/>
            <a:ext cx="4914369" cy="4097867"/>
          </a:xfrm>
          <a:prstGeom prst="rect">
            <a:avLst/>
          </a:prstGeom>
        </p:spPr>
      </p:pic>
      <p:pic>
        <p:nvPicPr>
          <p:cNvPr id="8" name="Picture 7">
            <a:extLst>
              <a:ext uri="{FF2B5EF4-FFF2-40B4-BE49-F238E27FC236}">
                <a16:creationId xmlns:a16="http://schemas.microsoft.com/office/drawing/2014/main" id="{9CED7EEB-232D-4E79-AEC8-1E2339D55782}"/>
              </a:ext>
            </a:extLst>
          </p:cNvPr>
          <p:cNvPicPr>
            <a:picLocks noChangeAspect="1"/>
          </p:cNvPicPr>
          <p:nvPr/>
        </p:nvPicPr>
        <p:blipFill>
          <a:blip r:embed="rId3"/>
          <a:stretch>
            <a:fillRect/>
          </a:stretch>
        </p:blipFill>
        <p:spPr>
          <a:xfrm>
            <a:off x="5335538" y="1354316"/>
            <a:ext cx="6582580" cy="3056818"/>
          </a:xfrm>
          <a:prstGeom prst="rect">
            <a:avLst/>
          </a:prstGeom>
        </p:spPr>
      </p:pic>
    </p:spTree>
    <p:extLst>
      <p:ext uri="{BB962C8B-B14F-4D97-AF65-F5344CB8AC3E}">
        <p14:creationId xmlns:p14="http://schemas.microsoft.com/office/powerpoint/2010/main" val="1090604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1128926" cy="640080"/>
          </a:xfrm>
        </p:spPr>
        <p:txBody>
          <a:bodyPr>
            <a:normAutofit/>
          </a:bodyPr>
          <a:lstStyle/>
          <a:p>
            <a:r>
              <a:rPr lang="es-MX" dirty="0">
                <a:latin typeface="Segoe UI Light" panose="020B0502040204020203" pitchFamily="34" charset="0"/>
                <a:cs typeface="Segoe UI Light" panose="020B0502040204020203" pitchFamily="34" charset="0"/>
              </a:rPr>
              <a:t>Estudios del </a:t>
            </a:r>
            <a:r>
              <a:rPr lang="es-MX" dirty="0" err="1">
                <a:latin typeface="Segoe UI Light" panose="020B0502040204020203" pitchFamily="34" charset="0"/>
                <a:cs typeface="Segoe UI Light" panose="020B0502040204020203" pitchFamily="34" charset="0"/>
              </a:rPr>
              <a:t>Bootcamp</a:t>
            </a:r>
            <a:r>
              <a:rPr lang="es-MX" dirty="0">
                <a:latin typeface="Segoe UI Light" panose="020B0502040204020203" pitchFamily="34" charset="0"/>
                <a:cs typeface="Segoe UI Light" panose="020B0502040204020203" pitchFamily="34" charset="0"/>
              </a:rPr>
              <a:t> Ciencia de Datos – Más Correlaciones</a:t>
            </a:r>
          </a:p>
        </p:txBody>
      </p:sp>
      <p:sp>
        <p:nvSpPr>
          <p:cNvPr id="5" name="Content Placeholder 4"/>
          <p:cNvSpPr>
            <a:spLocks noGrp="1"/>
          </p:cNvSpPr>
          <p:nvPr>
            <p:ph sz="half" idx="4294967295"/>
          </p:nvPr>
        </p:nvSpPr>
        <p:spPr>
          <a:xfrm>
            <a:off x="363803" y="1431010"/>
            <a:ext cx="2337057" cy="5147590"/>
          </a:xfrm>
        </p:spPr>
        <p:txBody>
          <a:bodyPr vert="horz" lIns="91440" tIns="45720" rIns="91440" bIns="45720" rtlCol="0">
            <a:normAutofit/>
          </a:bodyPr>
          <a:lstStyle/>
          <a:p>
            <a:pPr marL="0" indent="0">
              <a:lnSpc>
                <a:spcPts val="1800"/>
              </a:lnSpc>
              <a:spcBef>
                <a:spcPts val="1000"/>
              </a:spcBef>
              <a:spcAft>
                <a:spcPts val="600"/>
              </a:spcAft>
              <a:buNone/>
            </a:pPr>
            <a:r>
              <a:rPr lang="es-MX" sz="1200" dirty="0">
                <a:solidFill>
                  <a:prstClr val="black">
                    <a:lumMod val="75000"/>
                    <a:lumOff val="25000"/>
                  </a:prstClr>
                </a:solidFill>
                <a:latin typeface="Segoe UI" panose="020B0502040204020203" pitchFamily="34" charset="0"/>
                <a:cs typeface="Segoe UI" panose="020B0502040204020203" pitchFamily="34" charset="0"/>
              </a:rPr>
              <a:t>Estos datos han mostrado relación fuerte para identificar el daño renal, y se vuelven más útiles cuando hacemos correlaciones entre los mismos. Mostramos algunos de los gráficos aquí, aunque a este punto hay claridad en algunas cosas, son factores de posible daño renal:</a:t>
            </a:r>
          </a:p>
          <a:p>
            <a:pPr marL="171450" indent="-171450">
              <a:lnSpc>
                <a:spcPts val="1800"/>
              </a:lnSpc>
              <a:spcBef>
                <a:spcPts val="1000"/>
              </a:spcBef>
              <a:spcAft>
                <a:spcPts val="600"/>
              </a:spcAft>
              <a:buFont typeface="Arial" panose="020B0604020202020204" pitchFamily="34" charset="0"/>
              <a:buChar char="•"/>
            </a:pPr>
            <a:r>
              <a:rPr lang="es-MX" dirty="0">
                <a:solidFill>
                  <a:prstClr val="black">
                    <a:lumMod val="75000"/>
                    <a:lumOff val="25000"/>
                  </a:prstClr>
                </a:solidFill>
                <a:latin typeface="Segoe UI" panose="020B0502040204020203" pitchFamily="34" charset="0"/>
                <a:cs typeface="Segoe UI" panose="020B0502040204020203" pitchFamily="34" charset="0"/>
              </a:rPr>
              <a:t>La reducción del flujo sanguíneo (Presión alta)</a:t>
            </a:r>
          </a:p>
          <a:p>
            <a:pPr marL="171450" indent="-171450">
              <a:lnSpc>
                <a:spcPts val="1800"/>
              </a:lnSpc>
              <a:spcBef>
                <a:spcPts val="1000"/>
              </a:spcBef>
              <a:spcAft>
                <a:spcPts val="600"/>
              </a:spcAft>
              <a:buFont typeface="Arial" panose="020B0604020202020204" pitchFamily="34" charset="0"/>
              <a:buChar char="•"/>
            </a:pPr>
            <a:r>
              <a:rPr lang="es-MX" sz="1200" dirty="0">
                <a:solidFill>
                  <a:prstClr val="black">
                    <a:lumMod val="75000"/>
                    <a:lumOff val="25000"/>
                  </a:prstClr>
                </a:solidFill>
                <a:latin typeface="Segoe UI" panose="020B0502040204020203" pitchFamily="34" charset="0"/>
                <a:cs typeface="Segoe UI" panose="020B0502040204020203" pitchFamily="34" charset="0"/>
              </a:rPr>
              <a:t>Sangre y/u orina contaminada</a:t>
            </a:r>
          </a:p>
          <a:p>
            <a:pPr marL="171450" indent="-171450">
              <a:lnSpc>
                <a:spcPts val="1800"/>
              </a:lnSpc>
              <a:spcBef>
                <a:spcPts val="1000"/>
              </a:spcBef>
              <a:spcAft>
                <a:spcPts val="600"/>
              </a:spcAft>
              <a:buFont typeface="Arial" panose="020B0604020202020204" pitchFamily="34" charset="0"/>
              <a:buChar char="•"/>
            </a:pPr>
            <a:r>
              <a:rPr lang="es-MX" dirty="0">
                <a:solidFill>
                  <a:prstClr val="black">
                    <a:lumMod val="75000"/>
                    <a:lumOff val="25000"/>
                  </a:prstClr>
                </a:solidFill>
                <a:latin typeface="Segoe UI" panose="020B0502040204020203" pitchFamily="34" charset="0"/>
                <a:cs typeface="Segoe UI" panose="020B0502040204020203" pitchFamily="34" charset="0"/>
              </a:rPr>
              <a:t>El consumo de azúcar, grasas, sodio y alcohol entre otros.</a:t>
            </a:r>
          </a:p>
          <a:p>
            <a:pPr marL="171450" indent="-171450">
              <a:lnSpc>
                <a:spcPts val="1800"/>
              </a:lnSpc>
              <a:spcBef>
                <a:spcPts val="1000"/>
              </a:spcBef>
              <a:spcAft>
                <a:spcPts val="600"/>
              </a:spcAft>
              <a:buFont typeface="Arial" panose="020B0604020202020204" pitchFamily="34" charset="0"/>
              <a:buChar char="•"/>
            </a:pPr>
            <a:r>
              <a:rPr lang="es-MX" dirty="0">
                <a:solidFill>
                  <a:prstClr val="black">
                    <a:lumMod val="75000"/>
                    <a:lumOff val="25000"/>
                  </a:prstClr>
                </a:solidFill>
                <a:latin typeface="Segoe UI" panose="020B0502040204020203" pitchFamily="34" charset="0"/>
                <a:cs typeface="Segoe UI" panose="020B0502040204020203" pitchFamily="34" charset="0"/>
              </a:rPr>
              <a:t>Un incremento de células rojas en sangre</a:t>
            </a:r>
          </a:p>
          <a:p>
            <a:pPr marL="171450" indent="-171450">
              <a:lnSpc>
                <a:spcPts val="1800"/>
              </a:lnSpc>
              <a:spcBef>
                <a:spcPts val="1000"/>
              </a:spcBef>
              <a:spcAft>
                <a:spcPts val="600"/>
              </a:spcAft>
              <a:buFont typeface="Arial" panose="020B0604020202020204" pitchFamily="34" charset="0"/>
              <a:buChar char="•"/>
            </a:pPr>
            <a:endParaRPr lang="es-MX"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9" name="Picture 18">
            <a:extLst>
              <a:ext uri="{FF2B5EF4-FFF2-40B4-BE49-F238E27FC236}">
                <a16:creationId xmlns:a16="http://schemas.microsoft.com/office/drawing/2014/main" id="{4364D1CD-5798-4E84-BA60-A946204407D9}"/>
              </a:ext>
            </a:extLst>
          </p:cNvPr>
          <p:cNvPicPr>
            <a:picLocks noChangeAspect="1"/>
          </p:cNvPicPr>
          <p:nvPr/>
        </p:nvPicPr>
        <p:blipFill>
          <a:blip r:embed="rId2"/>
          <a:stretch>
            <a:fillRect/>
          </a:stretch>
        </p:blipFill>
        <p:spPr>
          <a:xfrm>
            <a:off x="2717795" y="1198824"/>
            <a:ext cx="3158066" cy="2281450"/>
          </a:xfrm>
          <a:prstGeom prst="rect">
            <a:avLst/>
          </a:prstGeom>
        </p:spPr>
      </p:pic>
      <p:pic>
        <p:nvPicPr>
          <p:cNvPr id="21" name="Picture 20">
            <a:extLst>
              <a:ext uri="{FF2B5EF4-FFF2-40B4-BE49-F238E27FC236}">
                <a16:creationId xmlns:a16="http://schemas.microsoft.com/office/drawing/2014/main" id="{0AED7290-7C02-4E7C-A55B-F7E5B73BB846}"/>
              </a:ext>
            </a:extLst>
          </p:cNvPr>
          <p:cNvPicPr>
            <a:picLocks noChangeAspect="1"/>
          </p:cNvPicPr>
          <p:nvPr/>
        </p:nvPicPr>
        <p:blipFill>
          <a:blip r:embed="rId3"/>
          <a:stretch>
            <a:fillRect/>
          </a:stretch>
        </p:blipFill>
        <p:spPr>
          <a:xfrm>
            <a:off x="5875861" y="1198825"/>
            <a:ext cx="3158067" cy="2261401"/>
          </a:xfrm>
          <a:prstGeom prst="rect">
            <a:avLst/>
          </a:prstGeom>
        </p:spPr>
      </p:pic>
      <p:pic>
        <p:nvPicPr>
          <p:cNvPr id="23" name="Picture 22">
            <a:extLst>
              <a:ext uri="{FF2B5EF4-FFF2-40B4-BE49-F238E27FC236}">
                <a16:creationId xmlns:a16="http://schemas.microsoft.com/office/drawing/2014/main" id="{229D7169-4DB4-4593-A7FD-07C1578B9AAE}"/>
              </a:ext>
            </a:extLst>
          </p:cNvPr>
          <p:cNvPicPr>
            <a:picLocks noChangeAspect="1"/>
          </p:cNvPicPr>
          <p:nvPr/>
        </p:nvPicPr>
        <p:blipFill>
          <a:blip r:embed="rId4"/>
          <a:stretch>
            <a:fillRect/>
          </a:stretch>
        </p:blipFill>
        <p:spPr>
          <a:xfrm>
            <a:off x="9005439" y="1182989"/>
            <a:ext cx="3186555" cy="2297284"/>
          </a:xfrm>
          <a:prstGeom prst="rect">
            <a:avLst/>
          </a:prstGeom>
        </p:spPr>
      </p:pic>
      <p:pic>
        <p:nvPicPr>
          <p:cNvPr id="25" name="Picture 24">
            <a:extLst>
              <a:ext uri="{FF2B5EF4-FFF2-40B4-BE49-F238E27FC236}">
                <a16:creationId xmlns:a16="http://schemas.microsoft.com/office/drawing/2014/main" id="{E554252B-AD4E-4142-8C07-A7C45596EA2D}"/>
              </a:ext>
            </a:extLst>
          </p:cNvPr>
          <p:cNvPicPr>
            <a:picLocks noChangeAspect="1"/>
          </p:cNvPicPr>
          <p:nvPr/>
        </p:nvPicPr>
        <p:blipFill>
          <a:blip r:embed="rId5"/>
          <a:stretch>
            <a:fillRect/>
          </a:stretch>
        </p:blipFill>
        <p:spPr>
          <a:xfrm>
            <a:off x="2717795" y="4097718"/>
            <a:ext cx="3158066" cy="2289598"/>
          </a:xfrm>
          <a:prstGeom prst="rect">
            <a:avLst/>
          </a:prstGeom>
        </p:spPr>
      </p:pic>
      <p:pic>
        <p:nvPicPr>
          <p:cNvPr id="27" name="Picture 26">
            <a:extLst>
              <a:ext uri="{FF2B5EF4-FFF2-40B4-BE49-F238E27FC236}">
                <a16:creationId xmlns:a16="http://schemas.microsoft.com/office/drawing/2014/main" id="{76D4EEC8-6F11-4323-AC65-7EC511C85638}"/>
              </a:ext>
            </a:extLst>
          </p:cNvPr>
          <p:cNvPicPr>
            <a:picLocks noChangeAspect="1"/>
          </p:cNvPicPr>
          <p:nvPr/>
        </p:nvPicPr>
        <p:blipFill>
          <a:blip r:embed="rId6"/>
          <a:stretch>
            <a:fillRect/>
          </a:stretch>
        </p:blipFill>
        <p:spPr>
          <a:xfrm>
            <a:off x="5830438" y="4109526"/>
            <a:ext cx="3158066" cy="2261401"/>
          </a:xfrm>
          <a:prstGeom prst="rect">
            <a:avLst/>
          </a:prstGeom>
        </p:spPr>
      </p:pic>
      <p:pic>
        <p:nvPicPr>
          <p:cNvPr id="29" name="Picture 28">
            <a:extLst>
              <a:ext uri="{FF2B5EF4-FFF2-40B4-BE49-F238E27FC236}">
                <a16:creationId xmlns:a16="http://schemas.microsoft.com/office/drawing/2014/main" id="{3CD3C4AA-A557-474A-AA04-49FEFFB6A749}"/>
              </a:ext>
            </a:extLst>
          </p:cNvPr>
          <p:cNvPicPr>
            <a:picLocks noChangeAspect="1"/>
          </p:cNvPicPr>
          <p:nvPr/>
        </p:nvPicPr>
        <p:blipFill>
          <a:blip r:embed="rId7"/>
          <a:stretch>
            <a:fillRect/>
          </a:stretch>
        </p:blipFill>
        <p:spPr>
          <a:xfrm>
            <a:off x="8929911" y="3429000"/>
            <a:ext cx="3262089" cy="1783041"/>
          </a:xfrm>
          <a:prstGeom prst="rect">
            <a:avLst/>
          </a:prstGeom>
        </p:spPr>
      </p:pic>
      <p:pic>
        <p:nvPicPr>
          <p:cNvPr id="31" name="Picture 30">
            <a:extLst>
              <a:ext uri="{FF2B5EF4-FFF2-40B4-BE49-F238E27FC236}">
                <a16:creationId xmlns:a16="http://schemas.microsoft.com/office/drawing/2014/main" id="{C607D853-12C0-4929-85DD-469BAC0D83D2}"/>
              </a:ext>
            </a:extLst>
          </p:cNvPr>
          <p:cNvPicPr>
            <a:picLocks noChangeAspect="1"/>
          </p:cNvPicPr>
          <p:nvPr/>
        </p:nvPicPr>
        <p:blipFill>
          <a:blip r:embed="rId8"/>
          <a:stretch>
            <a:fillRect/>
          </a:stretch>
        </p:blipFill>
        <p:spPr>
          <a:xfrm>
            <a:off x="8859149" y="5212041"/>
            <a:ext cx="3332845" cy="1645959"/>
          </a:xfrm>
          <a:prstGeom prst="rect">
            <a:avLst/>
          </a:prstGeom>
        </p:spPr>
      </p:pic>
    </p:spTree>
    <p:extLst>
      <p:ext uri="{BB962C8B-B14F-4D97-AF65-F5344CB8AC3E}">
        <p14:creationId xmlns:p14="http://schemas.microsoft.com/office/powerpoint/2010/main" val="3272855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err="1">
                <a:latin typeface="Segoe UI Light" panose="020B0502040204020203" pitchFamily="34" charset="0"/>
                <a:cs typeface="Segoe UI Light" panose="020B0502040204020203" pitchFamily="34" charset="0"/>
              </a:rPr>
              <a:t>Juntos</a:t>
            </a:r>
            <a:r>
              <a:rPr lang="en-US" dirty="0">
                <a:latin typeface="Segoe UI Light" panose="020B0502040204020203" pitchFamily="34" charset="0"/>
                <a:cs typeface="Segoe UI Light" panose="020B0502040204020203" pitchFamily="34" charset="0"/>
              </a:rPr>
              <a:t> Podemos </a:t>
            </a:r>
            <a:r>
              <a:rPr lang="en-US" dirty="0" err="1">
                <a:latin typeface="Segoe UI Light" panose="020B0502040204020203" pitchFamily="34" charset="0"/>
                <a:cs typeface="Segoe UI Light" panose="020B0502040204020203" pitchFamily="34" charset="0"/>
              </a:rPr>
              <a:t>Terminar</a:t>
            </a:r>
            <a:r>
              <a:rPr lang="en-US" dirty="0">
                <a:latin typeface="Segoe UI Light" panose="020B0502040204020203" pitchFamily="34" charset="0"/>
                <a:cs typeface="Segoe UI Light" panose="020B0502040204020203" pitchFamily="34" charset="0"/>
              </a:rPr>
              <a:t> con </a:t>
            </a:r>
            <a:r>
              <a:rPr lang="en-US" dirty="0" err="1">
                <a:latin typeface="Segoe UI Light" panose="020B0502040204020203" pitchFamily="34" charset="0"/>
                <a:cs typeface="Segoe UI Light" panose="020B0502040204020203" pitchFamily="34" charset="0"/>
              </a:rPr>
              <a:t>esta</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Epidemia</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sz="half" idx="4294967295"/>
          </p:nvPr>
        </p:nvSpPr>
        <p:spPr>
          <a:xfrm>
            <a:off x="541610" y="1431011"/>
            <a:ext cx="7312611" cy="988336"/>
          </a:xfrm>
        </p:spPr>
        <p:txBody>
          <a:bodyPr vert="horz" lIns="91440" tIns="45720" rIns="91440" bIns="45720" rtlCol="0">
            <a:normAutofit/>
          </a:bodyPr>
          <a:lstStyle/>
          <a:p>
            <a:pPr marL="0" indent="0">
              <a:lnSpc>
                <a:spcPts val="1800"/>
              </a:lnSpc>
              <a:spcBef>
                <a:spcPts val="1000"/>
              </a:spcBef>
              <a:spcAft>
                <a:spcPts val="2000"/>
              </a:spcAft>
              <a:buNone/>
            </a:pPr>
            <a:r>
              <a:rPr lang="en-US" sz="1200" dirty="0" err="1">
                <a:solidFill>
                  <a:prstClr val="black">
                    <a:lumMod val="75000"/>
                    <a:lumOff val="25000"/>
                  </a:prstClr>
                </a:solidFill>
                <a:latin typeface="Segoe UI" panose="020B0502040204020203" pitchFamily="34" charset="0"/>
                <a:cs typeface="Segoe UI" panose="020B0502040204020203" pitchFamily="34" charset="0"/>
              </a:rPr>
              <a:t>Querido</a:t>
            </a:r>
            <a:r>
              <a:rPr lang="en-US" sz="1200" dirty="0">
                <a:solidFill>
                  <a:prstClr val="black">
                    <a:lumMod val="75000"/>
                    <a:lumOff val="25000"/>
                  </a:prstClr>
                </a:solidFill>
                <a:latin typeface="Segoe UI" panose="020B0502040204020203" pitchFamily="34" charset="0"/>
                <a:cs typeface="Segoe UI" panose="020B0502040204020203" pitchFamily="34" charset="0"/>
              </a:rPr>
              <a:t> Doctor, </a:t>
            </a:r>
            <a:r>
              <a:rPr lang="en-US" sz="1200" dirty="0" err="1">
                <a:solidFill>
                  <a:prstClr val="black">
                    <a:lumMod val="75000"/>
                    <a:lumOff val="25000"/>
                  </a:prstClr>
                </a:solidFill>
                <a:latin typeface="Segoe UI" panose="020B0502040204020203" pitchFamily="34" charset="0"/>
                <a:cs typeface="Segoe UI" panose="020B0502040204020203" pitchFamily="34" charset="0"/>
              </a:rPr>
              <a:t>ya</a:t>
            </a:r>
            <a:r>
              <a:rPr lang="en-US" sz="1200" dirty="0">
                <a:solidFill>
                  <a:prstClr val="black">
                    <a:lumMod val="75000"/>
                    <a:lumOff val="25000"/>
                  </a:prstClr>
                </a:solidFill>
                <a:latin typeface="Segoe UI" panose="020B0502040204020203" pitchFamily="34" charset="0"/>
                <a:cs typeface="Segoe UI" panose="020B0502040204020203" pitchFamily="34" charset="0"/>
              </a:rPr>
              <a:t> con </a:t>
            </a:r>
            <a:r>
              <a:rPr lang="en-US" sz="1200" dirty="0" err="1">
                <a:solidFill>
                  <a:prstClr val="black">
                    <a:lumMod val="75000"/>
                    <a:lumOff val="25000"/>
                  </a:prstClr>
                </a:solidFill>
                <a:latin typeface="Segoe UI" panose="020B0502040204020203" pitchFamily="34" charset="0"/>
                <a:cs typeface="Segoe UI" panose="020B0502040204020203" pitchFamily="34" charset="0"/>
              </a:rPr>
              <a:t>todos</a:t>
            </a:r>
            <a:r>
              <a:rPr lang="en-US" sz="1200" dirty="0">
                <a:solidFill>
                  <a:prstClr val="black">
                    <a:lumMod val="75000"/>
                    <a:lumOff val="25000"/>
                  </a:prstClr>
                </a:solidFill>
                <a:latin typeface="Segoe UI" panose="020B0502040204020203" pitchFamily="34" charset="0"/>
                <a:cs typeface="Segoe UI" panose="020B0502040204020203" pitchFamily="34" charset="0"/>
              </a:rPr>
              <a:t> los puntos que </a:t>
            </a:r>
            <a:r>
              <a:rPr lang="en-US" sz="1200" dirty="0" err="1">
                <a:solidFill>
                  <a:prstClr val="black">
                    <a:lumMod val="75000"/>
                    <a:lumOff val="25000"/>
                  </a:prstClr>
                </a:solidFill>
                <a:latin typeface="Segoe UI" panose="020B0502040204020203" pitchFamily="34" charset="0"/>
                <a:cs typeface="Segoe UI" panose="020B0502040204020203" pitchFamily="34" charset="0"/>
              </a:rPr>
              <a:t>hemos</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platicado</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queda</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clara</a:t>
            </a:r>
            <a:r>
              <a:rPr lang="en-US" sz="1200" dirty="0">
                <a:solidFill>
                  <a:prstClr val="black">
                    <a:lumMod val="75000"/>
                    <a:lumOff val="25000"/>
                  </a:prstClr>
                </a:solidFill>
                <a:latin typeface="Segoe UI" panose="020B0502040204020203" pitchFamily="34" charset="0"/>
                <a:cs typeface="Segoe UI" panose="020B0502040204020203" pitchFamily="34" charset="0"/>
              </a:rPr>
              <a:t> la </a:t>
            </a:r>
            <a:r>
              <a:rPr lang="en-US" sz="1200" dirty="0" err="1">
                <a:solidFill>
                  <a:prstClr val="black">
                    <a:lumMod val="75000"/>
                    <a:lumOff val="25000"/>
                  </a:prstClr>
                </a:solidFill>
                <a:latin typeface="Segoe UI" panose="020B0502040204020203" pitchFamily="34" charset="0"/>
                <a:cs typeface="Segoe UI" panose="020B0502040204020203" pitchFamily="34" charset="0"/>
              </a:rPr>
              <a:t>gravedad</a:t>
            </a:r>
            <a:r>
              <a:rPr lang="en-US" sz="1200" dirty="0">
                <a:solidFill>
                  <a:prstClr val="black">
                    <a:lumMod val="75000"/>
                    <a:lumOff val="25000"/>
                  </a:prstClr>
                </a:solidFill>
                <a:latin typeface="Segoe UI" panose="020B0502040204020203" pitchFamily="34" charset="0"/>
                <a:cs typeface="Segoe UI" panose="020B0502040204020203" pitchFamily="34" charset="0"/>
              </a:rPr>
              <a:t> de la </a:t>
            </a:r>
            <a:r>
              <a:rPr lang="en-US" sz="1200" dirty="0" err="1">
                <a:solidFill>
                  <a:prstClr val="black">
                    <a:lumMod val="75000"/>
                    <a:lumOff val="25000"/>
                  </a:prstClr>
                </a:solidFill>
                <a:latin typeface="Segoe UI" panose="020B0502040204020203" pitchFamily="34" charset="0"/>
                <a:cs typeface="Segoe UI" panose="020B0502040204020203" pitchFamily="34" charset="0"/>
              </a:rPr>
              <a:t>situación</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Y </a:t>
            </a:r>
            <a:r>
              <a:rPr lang="en-US" dirty="0" err="1">
                <a:solidFill>
                  <a:prstClr val="black">
                    <a:lumMod val="75000"/>
                    <a:lumOff val="25000"/>
                  </a:prstClr>
                </a:solidFill>
                <a:latin typeface="Segoe UI" panose="020B0502040204020203" pitchFamily="34" charset="0"/>
                <a:cs typeface="Segoe UI" panose="020B0502040204020203" pitchFamily="34" charset="0"/>
              </a:rPr>
              <a:t>debemos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actuar</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todos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juntos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Ayúdanos</a:t>
            </a:r>
            <a:r>
              <a:rPr lang="en-US" dirty="0">
                <a:solidFill>
                  <a:prstClr val="black">
                    <a:lumMod val="75000"/>
                    <a:lumOff val="25000"/>
                  </a:prstClr>
                </a:solidFill>
                <a:latin typeface="Segoe UI" panose="020B0502040204020203" pitchFamily="34" charset="0"/>
                <a:cs typeface="Segoe UI" panose="020B0502040204020203" pitchFamily="34" charset="0"/>
              </a:rPr>
              <a:t> con las </a:t>
            </a:r>
            <a:r>
              <a:rPr lang="en-US" dirty="0" err="1">
                <a:solidFill>
                  <a:prstClr val="black">
                    <a:lumMod val="75000"/>
                    <a:lumOff val="25000"/>
                  </a:prstClr>
                </a:solidFill>
                <a:latin typeface="Segoe UI" panose="020B0502040204020203" pitchFamily="34" charset="0"/>
                <a:cs typeface="Segoe UI" panose="020B0502040204020203" pitchFamily="34" charset="0"/>
              </a:rPr>
              <a:t>siguientes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acciones</a:t>
            </a:r>
            <a:r>
              <a:rPr lang="en-US" dirty="0">
                <a:solidFill>
                  <a:prstClr val="black">
                    <a:lumMod val="75000"/>
                    <a:lumOff val="25000"/>
                  </a:prstClr>
                </a:solidFill>
                <a:latin typeface="Segoe UI" panose="020B0502040204020203" pitchFamily="34" charset="0"/>
                <a:cs typeface="Segoe UI" panose="020B0502040204020203" pitchFamily="34" charset="0"/>
              </a:rPr>
              <a:t> con </a:t>
            </a:r>
            <a:r>
              <a:rPr lang="en-US" dirty="0" err="1">
                <a:solidFill>
                  <a:prstClr val="black">
                    <a:lumMod val="75000"/>
                    <a:lumOff val="25000"/>
                  </a:prstClr>
                </a:solidFill>
                <a:latin typeface="Segoe UI" panose="020B0502040204020203" pitchFamily="34" charset="0"/>
                <a:cs typeface="Segoe UI" panose="020B0502040204020203" pitchFamily="34" charset="0"/>
              </a:rPr>
              <a:t>tus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pacientes</a:t>
            </a:r>
            <a:r>
              <a:rPr lang="en-US" dirty="0">
                <a:solidFill>
                  <a:prstClr val="black">
                    <a:lumMod val="75000"/>
                    <a:lumOff val="25000"/>
                  </a:prstClr>
                </a:solidFill>
                <a:latin typeface="Segoe UI" panose="020B0502040204020203" pitchFamily="34" charset="0"/>
                <a:cs typeface="Segoe UI" panose="020B0502040204020203" pitchFamily="34" charset="0"/>
              </a:rPr>
              <a:t>.</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err="1">
                <a:solidFill>
                  <a:prstClr val="black">
                    <a:lumMod val="75000"/>
                    <a:lumOff val="25000"/>
                  </a:prstClr>
                </a:solidFill>
                <a:latin typeface="Segoe UI" panose="020B0502040204020203" pitchFamily="34" charset="0"/>
                <a:cs typeface="Segoe UI" panose="020B0502040204020203" pitchFamily="34" charset="0"/>
              </a:rPr>
              <a:t>Recomienda</a:t>
            </a:r>
            <a:r>
              <a:rPr lang="en-US" dirty="0">
                <a:solidFill>
                  <a:prstClr val="black">
                    <a:lumMod val="75000"/>
                    <a:lumOff val="25000"/>
                  </a:prstClr>
                </a:solidFill>
                <a:latin typeface="Segoe UI" panose="020B0502040204020203" pitchFamily="34" charset="0"/>
                <a:cs typeface="Segoe UI" panose="020B0502040204020203" pitchFamily="34" charset="0"/>
              </a:rPr>
              <a:t> a </a:t>
            </a:r>
            <a:r>
              <a:rPr lang="en-US" dirty="0" err="1">
                <a:solidFill>
                  <a:prstClr val="black">
                    <a:lumMod val="75000"/>
                    <a:lumOff val="25000"/>
                  </a:prstClr>
                </a:solidFill>
                <a:latin typeface="Segoe UI" panose="020B0502040204020203" pitchFamily="34" charset="0"/>
                <a:cs typeface="Segoe UI" panose="020B0502040204020203" pitchFamily="34" charset="0"/>
              </a:rPr>
              <a:t>tu</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paciente</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realizarse</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estudios</a:t>
            </a:r>
            <a:r>
              <a:rPr lang="en-US" dirty="0">
                <a:solidFill>
                  <a:prstClr val="black">
                    <a:lumMod val="75000"/>
                    <a:lumOff val="25000"/>
                  </a:prstClr>
                </a:solidFill>
                <a:latin typeface="Segoe UI" panose="020B0502040204020203" pitchFamily="34" charset="0"/>
                <a:cs typeface="Segoe UI" panose="020B0502040204020203" pitchFamily="34" charset="0"/>
              </a:rPr>
              <a:t> una </a:t>
            </a:r>
            <a:r>
              <a:rPr lang="en-US" dirty="0" err="1">
                <a:solidFill>
                  <a:prstClr val="black">
                    <a:lumMod val="75000"/>
                    <a:lumOff val="25000"/>
                  </a:prstClr>
                </a:solidFill>
                <a:latin typeface="Segoe UI" panose="020B0502040204020203" pitchFamily="34" charset="0"/>
                <a:cs typeface="Segoe UI" panose="020B0502040204020203" pitchFamily="34" charset="0"/>
              </a:rPr>
              <a:t>vez</a:t>
            </a:r>
            <a:r>
              <a:rPr lang="en-US" dirty="0">
                <a:solidFill>
                  <a:prstClr val="black">
                    <a:lumMod val="75000"/>
                    <a:lumOff val="25000"/>
                  </a:prstClr>
                </a:solidFill>
                <a:latin typeface="Segoe UI" panose="020B0502040204020203" pitchFamily="34" charset="0"/>
                <a:cs typeface="Segoe UI" panose="020B0502040204020203" pitchFamily="34" charset="0"/>
              </a:rPr>
              <a:t> al </a:t>
            </a:r>
            <a:r>
              <a:rPr lang="en-US" dirty="0" err="1">
                <a:solidFill>
                  <a:prstClr val="black">
                    <a:lumMod val="75000"/>
                    <a:lumOff val="25000"/>
                  </a:prstClr>
                </a:solidFill>
                <a:latin typeface="Segoe UI" panose="020B0502040204020203" pitchFamily="34" charset="0"/>
                <a:cs typeface="Segoe UI" panose="020B0502040204020203" pitchFamily="34" charset="0"/>
              </a:rPr>
              <a:t>año</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explica</a:t>
            </a:r>
            <a:r>
              <a:rPr lang="en-US" dirty="0">
                <a:solidFill>
                  <a:prstClr val="black">
                    <a:lumMod val="75000"/>
                    <a:lumOff val="25000"/>
                  </a:prstClr>
                </a:solidFill>
                <a:latin typeface="Segoe UI" panose="020B0502040204020203" pitchFamily="34" charset="0"/>
                <a:cs typeface="Segoe UI" panose="020B0502040204020203" pitchFamily="34" charset="0"/>
              </a:rPr>
              <a:t> que hay </a:t>
            </a:r>
            <a:r>
              <a:rPr lang="en-US" dirty="0" err="1">
                <a:solidFill>
                  <a:prstClr val="black">
                    <a:lumMod val="75000"/>
                    <a:lumOff val="25000"/>
                  </a:prstClr>
                </a:solidFill>
                <a:latin typeface="Segoe UI" panose="020B0502040204020203" pitchFamily="34" charset="0"/>
                <a:cs typeface="Segoe UI" panose="020B0502040204020203" pitchFamily="34" charset="0"/>
              </a:rPr>
              <a:t>algunas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enfermedades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como</a:t>
            </a:r>
            <a:r>
              <a:rPr lang="en-US" dirty="0">
                <a:solidFill>
                  <a:prstClr val="black">
                    <a:lumMod val="75000"/>
                    <a:lumOff val="25000"/>
                  </a:prstClr>
                </a:solidFill>
                <a:latin typeface="Segoe UI" panose="020B0502040204020203" pitchFamily="34" charset="0"/>
                <a:cs typeface="Segoe UI" panose="020B0502040204020203" pitchFamily="34" charset="0"/>
              </a:rPr>
              <a:t> la </a:t>
            </a:r>
            <a:r>
              <a:rPr lang="en-US" dirty="0" err="1">
                <a:solidFill>
                  <a:prstClr val="black">
                    <a:lumMod val="75000"/>
                    <a:lumOff val="25000"/>
                  </a:prstClr>
                </a:solidFill>
                <a:latin typeface="Segoe UI" panose="020B0502040204020203" pitchFamily="34" charset="0"/>
                <a:cs typeface="Segoe UI" panose="020B0502040204020203" pitchFamily="34" charset="0"/>
              </a:rPr>
              <a:t>Enfermedad</a:t>
            </a:r>
            <a:r>
              <a:rPr lang="en-US" dirty="0">
                <a:solidFill>
                  <a:prstClr val="black">
                    <a:lumMod val="75000"/>
                    <a:lumOff val="25000"/>
                  </a:prstClr>
                </a:solidFill>
                <a:latin typeface="Segoe UI" panose="020B0502040204020203" pitchFamily="34" charset="0"/>
                <a:cs typeface="Segoe UI" panose="020B0502040204020203" pitchFamily="34" charset="0"/>
              </a:rPr>
              <a:t> de </a:t>
            </a:r>
            <a:r>
              <a:rPr lang="en-US" dirty="0" err="1">
                <a:solidFill>
                  <a:prstClr val="black">
                    <a:lumMod val="75000"/>
                    <a:lumOff val="25000"/>
                  </a:prstClr>
                </a:solidFill>
                <a:latin typeface="Segoe UI" panose="020B0502040204020203" pitchFamily="34" charset="0"/>
                <a:cs typeface="Segoe UI" panose="020B0502040204020203" pitchFamily="34" charset="0"/>
              </a:rPr>
              <a:t>Daño</a:t>
            </a:r>
            <a:r>
              <a:rPr lang="en-US" dirty="0">
                <a:solidFill>
                  <a:prstClr val="black">
                    <a:lumMod val="75000"/>
                    <a:lumOff val="25000"/>
                  </a:prstClr>
                </a:solidFill>
                <a:latin typeface="Segoe UI" panose="020B0502040204020203" pitchFamily="34" charset="0"/>
                <a:cs typeface="Segoe UI" panose="020B0502040204020203" pitchFamily="34" charset="0"/>
              </a:rPr>
              <a:t> Renal que </a:t>
            </a:r>
            <a:r>
              <a:rPr lang="en-US" dirty="0" err="1">
                <a:solidFill>
                  <a:prstClr val="black">
                    <a:lumMod val="75000"/>
                    <a:lumOff val="25000"/>
                  </a:prstClr>
                </a:solidFill>
                <a:latin typeface="Segoe UI" panose="020B0502040204020203" pitchFamily="34" charset="0"/>
                <a:cs typeface="Segoe UI" panose="020B0502040204020203" pitchFamily="34" charset="0"/>
              </a:rPr>
              <a:t>han</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comenzado</a:t>
            </a:r>
            <a:r>
              <a:rPr lang="en-US" dirty="0">
                <a:solidFill>
                  <a:prstClr val="black">
                    <a:lumMod val="75000"/>
                    <a:lumOff val="25000"/>
                  </a:prstClr>
                </a:solidFill>
                <a:latin typeface="Segoe UI" panose="020B0502040204020203" pitchFamily="34" charset="0"/>
                <a:cs typeface="Segoe UI" panose="020B0502040204020203" pitchFamily="34" charset="0"/>
              </a:rPr>
              <a:t> a </a:t>
            </a:r>
            <a:r>
              <a:rPr lang="en-US" dirty="0" err="1">
                <a:solidFill>
                  <a:prstClr val="black">
                    <a:lumMod val="75000"/>
                    <a:lumOff val="25000"/>
                  </a:prstClr>
                </a:solidFill>
                <a:latin typeface="Segoe UI" panose="020B0502040204020203" pitchFamily="34" charset="0"/>
                <a:cs typeface="Segoe UI" panose="020B0502040204020203" pitchFamily="34" charset="0"/>
              </a:rPr>
              <a:t>adquirir</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relevancia</a:t>
            </a:r>
            <a:r>
              <a:rPr lang="en-US" dirty="0">
                <a:solidFill>
                  <a:prstClr val="black">
                    <a:lumMod val="75000"/>
                    <a:lumOff val="25000"/>
                  </a:prstClr>
                </a:solidFill>
                <a:latin typeface="Segoe UI" panose="020B0502040204020203" pitchFamily="34" charset="0"/>
                <a:cs typeface="Segoe UI" panose="020B0502040204020203" pitchFamily="34" charset="0"/>
              </a:rPr>
              <a:t> entre personas de </a:t>
            </a:r>
            <a:r>
              <a:rPr lang="en-US" dirty="0" err="1">
                <a:solidFill>
                  <a:prstClr val="black">
                    <a:lumMod val="75000"/>
                    <a:lumOff val="25000"/>
                  </a:prstClr>
                </a:solidFill>
                <a:latin typeface="Segoe UI" panose="020B0502040204020203" pitchFamily="34" charset="0"/>
                <a:cs typeface="Segoe UI" panose="020B0502040204020203" pitchFamily="34" charset="0"/>
              </a:rPr>
              <a:t>ciertas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edades</a:t>
            </a:r>
            <a:r>
              <a:rPr lang="en-US" dirty="0">
                <a:solidFill>
                  <a:prstClr val="black">
                    <a:lumMod val="75000"/>
                    <a:lumOff val="25000"/>
                  </a:prstClr>
                </a:solidFill>
                <a:latin typeface="Segoe UI" panose="020B0502040204020203" pitchFamily="34" charset="0"/>
                <a:cs typeface="Segoe UI" panose="020B0502040204020203" pitchFamily="34" charset="0"/>
              </a:rPr>
              <a:t>.</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err="1">
                <a:solidFill>
                  <a:prstClr val="black">
                    <a:lumMod val="75000"/>
                    <a:lumOff val="25000"/>
                  </a:prstClr>
                </a:solidFill>
                <a:latin typeface="Segoe UI" panose="020B0502040204020203" pitchFamily="34" charset="0"/>
                <a:cs typeface="Segoe UI" panose="020B0502040204020203" pitchFamily="34" charset="0"/>
              </a:rPr>
              <a:t>Invitalo</a:t>
            </a:r>
            <a:r>
              <a:rPr lang="en-US" dirty="0">
                <a:solidFill>
                  <a:prstClr val="black">
                    <a:lumMod val="75000"/>
                    <a:lumOff val="25000"/>
                  </a:prstClr>
                </a:solidFill>
                <a:latin typeface="Segoe UI" panose="020B0502040204020203" pitchFamily="34" charset="0"/>
                <a:cs typeface="Segoe UI" panose="020B0502040204020203" pitchFamily="34" charset="0"/>
              </a:rPr>
              <a:t> a </a:t>
            </a:r>
            <a:r>
              <a:rPr lang="en-US" dirty="0" err="1">
                <a:solidFill>
                  <a:prstClr val="black">
                    <a:lumMod val="75000"/>
                    <a:lumOff val="25000"/>
                  </a:prstClr>
                </a:solidFill>
                <a:latin typeface="Segoe UI" panose="020B0502040204020203" pitchFamily="34" charset="0"/>
                <a:cs typeface="Segoe UI" panose="020B0502040204020203" pitchFamily="34" charset="0"/>
              </a:rPr>
              <a:t>llevarte</a:t>
            </a:r>
            <a:r>
              <a:rPr lang="en-US" dirty="0">
                <a:solidFill>
                  <a:prstClr val="black">
                    <a:lumMod val="75000"/>
                    <a:lumOff val="25000"/>
                  </a:prstClr>
                </a:solidFill>
                <a:latin typeface="Segoe UI" panose="020B0502040204020203" pitchFamily="34" charset="0"/>
                <a:cs typeface="Segoe UI" panose="020B0502040204020203" pitchFamily="34" charset="0"/>
              </a:rPr>
              <a:t> los </a:t>
            </a:r>
            <a:r>
              <a:rPr lang="en-US" dirty="0" err="1">
                <a:solidFill>
                  <a:prstClr val="black">
                    <a:lumMod val="75000"/>
                    <a:lumOff val="25000"/>
                  </a:prstClr>
                </a:solidFill>
                <a:latin typeface="Segoe UI" panose="020B0502040204020203" pitchFamily="34" charset="0"/>
                <a:cs typeface="Segoe UI" panose="020B0502040204020203" pitchFamily="34" charset="0"/>
              </a:rPr>
              <a:t>estudios</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201524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err="1">
                <a:solidFill>
                  <a:prstClr val="black">
                    <a:lumMod val="75000"/>
                    <a:lumOff val="25000"/>
                  </a:prstClr>
                </a:solidFill>
                <a:latin typeface="Segoe UI" panose="020B0502040204020203" pitchFamily="34" charset="0"/>
                <a:cs typeface="Segoe UI" panose="020B0502040204020203" pitchFamily="34" charset="0"/>
              </a:rPr>
              <a:t>Apoya</a:t>
            </a:r>
            <a:r>
              <a:rPr lang="en-US" dirty="0">
                <a:solidFill>
                  <a:prstClr val="black">
                    <a:lumMod val="75000"/>
                    <a:lumOff val="25000"/>
                  </a:prstClr>
                </a:solidFill>
                <a:latin typeface="Segoe UI" panose="020B0502040204020203" pitchFamily="34" charset="0"/>
                <a:cs typeface="Segoe UI" panose="020B0502040204020203" pitchFamily="34" charset="0"/>
              </a:rPr>
              <a:t> al </a:t>
            </a:r>
            <a:r>
              <a:rPr lang="en-US" dirty="0" err="1">
                <a:solidFill>
                  <a:prstClr val="black">
                    <a:lumMod val="75000"/>
                    <a:lumOff val="25000"/>
                  </a:prstClr>
                </a:solidFill>
                <a:latin typeface="Segoe UI" panose="020B0502040204020203" pitchFamily="34" charset="0"/>
                <a:cs typeface="Segoe UI" panose="020B0502040204020203" pitchFamily="34" charset="0"/>
              </a:rPr>
              <a:t>paciente</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en</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revisar</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en</a:t>
            </a:r>
            <a:r>
              <a:rPr lang="en-US" dirty="0">
                <a:solidFill>
                  <a:prstClr val="black">
                    <a:lumMod val="75000"/>
                    <a:lumOff val="25000"/>
                  </a:prstClr>
                </a:solidFill>
                <a:latin typeface="Segoe UI" panose="020B0502040204020203" pitchFamily="34" charset="0"/>
                <a:cs typeface="Segoe UI" panose="020B0502040204020203" pitchFamily="34" charset="0"/>
              </a:rPr>
              <a:t> conjunto los </a:t>
            </a:r>
            <a:r>
              <a:rPr lang="en-US" dirty="0" err="1">
                <a:solidFill>
                  <a:prstClr val="black">
                    <a:lumMod val="75000"/>
                    <a:lumOff val="25000"/>
                  </a:prstClr>
                </a:solidFill>
                <a:latin typeface="Segoe UI" panose="020B0502040204020203" pitchFamily="34" charset="0"/>
                <a:cs typeface="Segoe UI" panose="020B0502040204020203" pitchFamily="34" charset="0"/>
              </a:rPr>
              <a:t>estudios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explicale</a:t>
            </a:r>
            <a:r>
              <a:rPr lang="en-US" dirty="0">
                <a:solidFill>
                  <a:prstClr val="black">
                    <a:lumMod val="75000"/>
                    <a:lumOff val="25000"/>
                  </a:prstClr>
                </a:solidFill>
                <a:latin typeface="Segoe UI" panose="020B0502040204020203" pitchFamily="34" charset="0"/>
                <a:cs typeface="Segoe UI" panose="020B0502040204020203" pitchFamily="34" charset="0"/>
              </a:rPr>
              <a:t> que </a:t>
            </a:r>
            <a:r>
              <a:rPr lang="en-US" dirty="0" err="1">
                <a:solidFill>
                  <a:prstClr val="black">
                    <a:lumMod val="75000"/>
                    <a:lumOff val="25000"/>
                  </a:prstClr>
                </a:solidFill>
                <a:latin typeface="Segoe UI" panose="020B0502040204020203" pitchFamily="34" charset="0"/>
                <a:cs typeface="Segoe UI" panose="020B0502040204020203" pitchFamily="34" charset="0"/>
              </a:rPr>
              <a:t>queremos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medir</a:t>
            </a:r>
            <a:r>
              <a:rPr lang="en-US" dirty="0">
                <a:solidFill>
                  <a:prstClr val="black">
                    <a:lumMod val="75000"/>
                    <a:lumOff val="25000"/>
                  </a:prstClr>
                </a:solidFill>
                <a:latin typeface="Segoe UI" panose="020B0502040204020203" pitchFamily="34" charset="0"/>
                <a:cs typeface="Segoe UI" panose="020B0502040204020203" pitchFamily="34" charset="0"/>
              </a:rPr>
              <a:t>, y </a:t>
            </a:r>
            <a:r>
              <a:rPr lang="en-US" dirty="0" err="1">
                <a:solidFill>
                  <a:prstClr val="black">
                    <a:lumMod val="75000"/>
                    <a:lumOff val="25000"/>
                  </a:prstClr>
                </a:solidFill>
                <a:latin typeface="Segoe UI" panose="020B0502040204020203" pitchFamily="34" charset="0"/>
                <a:cs typeface="Segoe UI" panose="020B0502040204020203" pitchFamily="34" charset="0"/>
              </a:rPr>
              <a:t>como</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algunos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factores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pueden</a:t>
            </a:r>
            <a:r>
              <a:rPr lang="en-US" dirty="0">
                <a:solidFill>
                  <a:prstClr val="black">
                    <a:lumMod val="75000"/>
                    <a:lumOff val="25000"/>
                  </a:prstClr>
                </a:solidFill>
                <a:latin typeface="Segoe UI" panose="020B0502040204020203" pitchFamily="34" charset="0"/>
                <a:cs typeface="Segoe UI" panose="020B0502040204020203" pitchFamily="34" charset="0"/>
              </a:rPr>
              <a:t> ser </a:t>
            </a:r>
            <a:r>
              <a:rPr lang="en-US" dirty="0" err="1">
                <a:solidFill>
                  <a:prstClr val="black">
                    <a:lumMod val="75000"/>
                    <a:lumOff val="25000"/>
                  </a:prstClr>
                </a:solidFill>
                <a:latin typeface="Segoe UI" panose="020B0502040204020203" pitchFamily="34" charset="0"/>
                <a:cs typeface="Segoe UI" panose="020B0502040204020203" pitchFamily="34" charset="0"/>
              </a:rPr>
              <a:t>críticos</a:t>
            </a:r>
            <a:r>
              <a:rPr lang="en-US" dirty="0">
                <a:solidFill>
                  <a:prstClr val="black">
                    <a:lumMod val="75000"/>
                    <a:lumOff val="25000"/>
                  </a:prstClr>
                </a:solidFill>
                <a:latin typeface="Segoe UI" panose="020B0502040204020203" pitchFamily="34" charset="0"/>
                <a:cs typeface="Segoe UI" panose="020B0502040204020203" pitchFamily="34" charset="0"/>
              </a:rPr>
              <a:t>. Si los </a:t>
            </a:r>
            <a:r>
              <a:rPr lang="en-US" dirty="0" err="1">
                <a:solidFill>
                  <a:prstClr val="black">
                    <a:lumMod val="75000"/>
                    <a:lumOff val="25000"/>
                  </a:prstClr>
                </a:solidFill>
                <a:latin typeface="Segoe UI" panose="020B0502040204020203" pitchFamily="34" charset="0"/>
                <a:cs typeface="Segoe UI" panose="020B0502040204020203" pitchFamily="34" charset="0"/>
              </a:rPr>
              <a:t>números</a:t>
            </a:r>
            <a:r>
              <a:rPr lang="en-US" dirty="0">
                <a:solidFill>
                  <a:prstClr val="black">
                    <a:lumMod val="75000"/>
                    <a:lumOff val="25000"/>
                  </a:prstClr>
                </a:solidFill>
                <a:latin typeface="Segoe UI" panose="020B0502040204020203" pitchFamily="34" charset="0"/>
                <a:cs typeface="Segoe UI" panose="020B0502040204020203" pitchFamily="34" charset="0"/>
              </a:rPr>
              <a:t> del </a:t>
            </a:r>
            <a:r>
              <a:rPr lang="en-US" dirty="0" err="1">
                <a:solidFill>
                  <a:prstClr val="black">
                    <a:lumMod val="75000"/>
                    <a:lumOff val="25000"/>
                  </a:prstClr>
                </a:solidFill>
                <a:latin typeface="Segoe UI" panose="020B0502040204020203" pitchFamily="34" charset="0"/>
                <a:cs typeface="Segoe UI" panose="020B0502040204020203" pitchFamily="34" charset="0"/>
              </a:rPr>
              <a:t>paciente</a:t>
            </a:r>
            <a:r>
              <a:rPr lang="en-US" dirty="0">
                <a:solidFill>
                  <a:prstClr val="black">
                    <a:lumMod val="75000"/>
                    <a:lumOff val="25000"/>
                  </a:prstClr>
                </a:solidFill>
                <a:latin typeface="Segoe UI" panose="020B0502040204020203" pitchFamily="34" charset="0"/>
                <a:cs typeface="Segoe UI" panose="020B0502040204020203" pitchFamily="34" charset="0"/>
              </a:rPr>
              <a:t> no dan </a:t>
            </a:r>
            <a:r>
              <a:rPr lang="en-US" dirty="0" err="1">
                <a:solidFill>
                  <a:prstClr val="black">
                    <a:lumMod val="75000"/>
                    <a:lumOff val="25000"/>
                  </a:prstClr>
                </a:solidFill>
                <a:latin typeface="Segoe UI" panose="020B0502040204020203" pitchFamily="34" charset="0"/>
                <a:cs typeface="Segoe UI" panose="020B0502040204020203" pitchFamily="34" charset="0"/>
              </a:rPr>
              <a:t>signos</a:t>
            </a:r>
            <a:r>
              <a:rPr lang="en-US" dirty="0">
                <a:solidFill>
                  <a:prstClr val="black">
                    <a:lumMod val="75000"/>
                    <a:lumOff val="25000"/>
                  </a:prstClr>
                </a:solidFill>
                <a:latin typeface="Segoe UI" panose="020B0502040204020203" pitchFamily="34" charset="0"/>
                <a:cs typeface="Segoe UI" panose="020B0502040204020203" pitchFamily="34" charset="0"/>
              </a:rPr>
              <a:t> de </a:t>
            </a:r>
            <a:r>
              <a:rPr lang="en-US" dirty="0" err="1">
                <a:solidFill>
                  <a:prstClr val="black">
                    <a:lumMod val="75000"/>
                    <a:lumOff val="25000"/>
                  </a:prstClr>
                </a:solidFill>
                <a:latin typeface="Segoe UI" panose="020B0502040204020203" pitchFamily="34" charset="0"/>
                <a:cs typeface="Segoe UI" panose="020B0502040204020203" pitchFamily="34" charset="0"/>
              </a:rPr>
              <a:t>Daño</a:t>
            </a:r>
            <a:r>
              <a:rPr lang="en-US" dirty="0">
                <a:solidFill>
                  <a:prstClr val="black">
                    <a:lumMod val="75000"/>
                    <a:lumOff val="25000"/>
                  </a:prstClr>
                </a:solidFill>
                <a:latin typeface="Segoe UI" panose="020B0502040204020203" pitchFamily="34" charset="0"/>
                <a:cs typeface="Segoe UI" panose="020B0502040204020203" pitchFamily="34" charset="0"/>
              </a:rPr>
              <a:t> Renal, </a:t>
            </a:r>
            <a:r>
              <a:rPr lang="en-US" dirty="0" err="1">
                <a:solidFill>
                  <a:prstClr val="black">
                    <a:lumMod val="75000"/>
                    <a:lumOff val="25000"/>
                  </a:prstClr>
                </a:solidFill>
                <a:latin typeface="Segoe UI" panose="020B0502040204020203" pitchFamily="34" charset="0"/>
                <a:cs typeface="Segoe UI" panose="020B0502040204020203" pitchFamily="34" charset="0"/>
              </a:rPr>
              <a:t>pero</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identificas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riesgo</a:t>
            </a:r>
            <a:r>
              <a:rPr lang="en-US" dirty="0">
                <a:solidFill>
                  <a:prstClr val="black">
                    <a:lumMod val="75000"/>
                    <a:lumOff val="25000"/>
                  </a:prstClr>
                </a:solidFill>
                <a:latin typeface="Segoe UI" panose="020B0502040204020203" pitchFamily="34" charset="0"/>
                <a:cs typeface="Segoe UI" panose="020B0502040204020203" pitchFamily="34" charset="0"/>
              </a:rPr>
              <a:t> a largo </a:t>
            </a:r>
            <a:r>
              <a:rPr lang="en-US" dirty="0" err="1">
                <a:solidFill>
                  <a:prstClr val="black">
                    <a:lumMod val="75000"/>
                    <a:lumOff val="25000"/>
                  </a:prstClr>
                </a:solidFill>
                <a:latin typeface="Segoe UI" panose="020B0502040204020203" pitchFamily="34" charset="0"/>
                <a:cs typeface="Segoe UI" panose="020B0502040204020203" pitchFamily="34" charset="0"/>
              </a:rPr>
              <a:t>plazo</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invitalo</a:t>
            </a:r>
            <a:r>
              <a:rPr lang="en-US" dirty="0">
                <a:solidFill>
                  <a:prstClr val="black">
                    <a:lumMod val="75000"/>
                    <a:lumOff val="25000"/>
                  </a:prstClr>
                </a:solidFill>
                <a:latin typeface="Segoe UI" panose="020B0502040204020203" pitchFamily="34" charset="0"/>
                <a:cs typeface="Segoe UI" panose="020B0502040204020203" pitchFamily="34" charset="0"/>
              </a:rPr>
              <a:t> a </a:t>
            </a:r>
            <a:r>
              <a:rPr lang="en-US" dirty="0" err="1">
                <a:solidFill>
                  <a:prstClr val="black">
                    <a:lumMod val="75000"/>
                    <a:lumOff val="25000"/>
                  </a:prstClr>
                </a:solidFill>
                <a:latin typeface="Segoe UI" panose="020B0502040204020203" pitchFamily="34" charset="0"/>
                <a:cs typeface="Segoe UI" panose="020B0502040204020203" pitchFamily="34" charset="0"/>
              </a:rPr>
              <a:t>mejorarlos</a:t>
            </a:r>
            <a:r>
              <a:rPr lang="en-US" dirty="0">
                <a:solidFill>
                  <a:prstClr val="black">
                    <a:lumMod val="75000"/>
                    <a:lumOff val="25000"/>
                  </a:prstClr>
                </a:solidFill>
                <a:latin typeface="Segoe UI" panose="020B0502040204020203" pitchFamily="34" charset="0"/>
                <a:cs typeface="Segoe UI" panose="020B0502040204020203" pitchFamily="34" charset="0"/>
              </a:rPr>
              <a:t>.</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Si </a:t>
            </a:r>
            <a:r>
              <a:rPr lang="en-US" dirty="0" err="1">
                <a:solidFill>
                  <a:prstClr val="black">
                    <a:lumMod val="75000"/>
                    <a:lumOff val="25000"/>
                  </a:prstClr>
                </a:solidFill>
                <a:latin typeface="Segoe UI" panose="020B0502040204020203" pitchFamily="34" charset="0"/>
                <a:cs typeface="Segoe UI" panose="020B0502040204020203" pitchFamily="34" charset="0"/>
              </a:rPr>
              <a:t>ves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signos</a:t>
            </a:r>
            <a:r>
              <a:rPr lang="en-US" dirty="0">
                <a:solidFill>
                  <a:prstClr val="black">
                    <a:lumMod val="75000"/>
                    <a:lumOff val="25000"/>
                  </a:prstClr>
                </a:solidFill>
                <a:latin typeface="Segoe UI" panose="020B0502040204020203" pitchFamily="34" charset="0"/>
                <a:cs typeface="Segoe UI" panose="020B0502040204020203" pitchFamily="34" charset="0"/>
              </a:rPr>
              <a:t> de </a:t>
            </a:r>
            <a:r>
              <a:rPr lang="en-US" dirty="0" err="1">
                <a:solidFill>
                  <a:prstClr val="black">
                    <a:lumMod val="75000"/>
                    <a:lumOff val="25000"/>
                  </a:prstClr>
                </a:solidFill>
                <a:latin typeface="Segoe UI" panose="020B0502040204020203" pitchFamily="34" charset="0"/>
                <a:cs typeface="Segoe UI" panose="020B0502040204020203" pitchFamily="34" charset="0"/>
              </a:rPr>
              <a:t>Daño</a:t>
            </a:r>
            <a:r>
              <a:rPr lang="en-US" dirty="0">
                <a:solidFill>
                  <a:prstClr val="black">
                    <a:lumMod val="75000"/>
                    <a:lumOff val="25000"/>
                  </a:prstClr>
                </a:solidFill>
                <a:latin typeface="Segoe UI" panose="020B0502040204020203" pitchFamily="34" charset="0"/>
                <a:cs typeface="Segoe UI" panose="020B0502040204020203" pitchFamily="34" charset="0"/>
              </a:rPr>
              <a:t> Renal </a:t>
            </a:r>
            <a:r>
              <a:rPr lang="en-US" dirty="0" err="1">
                <a:solidFill>
                  <a:prstClr val="black">
                    <a:lumMod val="75000"/>
                    <a:lumOff val="25000"/>
                  </a:prstClr>
                </a:solidFill>
                <a:latin typeface="Segoe UI" panose="020B0502040204020203" pitchFamily="34" charset="0"/>
                <a:cs typeface="Segoe UI" panose="020B0502040204020203" pitchFamily="34" charset="0"/>
              </a:rPr>
              <a:t>debemos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darle</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recomendaciones</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201524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err="1">
                <a:solidFill>
                  <a:prstClr val="black">
                    <a:lumMod val="75000"/>
                    <a:lumOff val="25000"/>
                  </a:prstClr>
                </a:solidFill>
                <a:latin typeface="Segoe UI" panose="020B0502040204020203" pitchFamily="34" charset="0"/>
                <a:cs typeface="Segoe UI" panose="020B0502040204020203" pitchFamily="34" charset="0"/>
              </a:rPr>
              <a:t>Recordemos</a:t>
            </a:r>
            <a:r>
              <a:rPr lang="en-US" dirty="0">
                <a:solidFill>
                  <a:prstClr val="black">
                    <a:lumMod val="75000"/>
                    <a:lumOff val="25000"/>
                  </a:prstClr>
                </a:solidFill>
                <a:latin typeface="Segoe UI" panose="020B0502040204020203" pitchFamily="34" charset="0"/>
                <a:cs typeface="Segoe UI" panose="020B0502040204020203" pitchFamily="34" charset="0"/>
              </a:rPr>
              <a:t> a los </a:t>
            </a:r>
            <a:r>
              <a:rPr lang="en-US" dirty="0" err="1">
                <a:solidFill>
                  <a:prstClr val="black">
                    <a:lumMod val="75000"/>
                    <a:lumOff val="25000"/>
                  </a:prstClr>
                </a:solidFill>
                <a:latin typeface="Segoe UI" panose="020B0502040204020203" pitchFamily="34" charset="0"/>
                <a:cs typeface="Segoe UI" panose="020B0502040204020203" pitchFamily="34" charset="0"/>
              </a:rPr>
              <a:t>pacientes</a:t>
            </a:r>
            <a:r>
              <a:rPr lang="en-US" dirty="0">
                <a:solidFill>
                  <a:prstClr val="black">
                    <a:lumMod val="75000"/>
                    <a:lumOff val="25000"/>
                  </a:prstClr>
                </a:solidFill>
                <a:latin typeface="Segoe UI" panose="020B0502040204020203" pitchFamily="34" charset="0"/>
                <a:cs typeface="Segoe UI" panose="020B0502040204020203" pitchFamily="34" charset="0"/>
              </a:rPr>
              <a:t> la </a:t>
            </a:r>
            <a:r>
              <a:rPr lang="en-US" dirty="0" err="1">
                <a:solidFill>
                  <a:prstClr val="black">
                    <a:lumMod val="75000"/>
                    <a:lumOff val="25000"/>
                  </a:prstClr>
                </a:solidFill>
                <a:latin typeface="Segoe UI" panose="020B0502040204020203" pitchFamily="34" charset="0"/>
                <a:cs typeface="Segoe UI" panose="020B0502040204020203" pitchFamily="34" charset="0"/>
              </a:rPr>
              <a:t>importancia</a:t>
            </a:r>
            <a:r>
              <a:rPr lang="en-US" dirty="0">
                <a:solidFill>
                  <a:prstClr val="black">
                    <a:lumMod val="75000"/>
                    <a:lumOff val="25000"/>
                  </a:prstClr>
                </a:solidFill>
                <a:latin typeface="Segoe UI" panose="020B0502040204020203" pitchFamily="34" charset="0"/>
                <a:cs typeface="Segoe UI" panose="020B0502040204020203" pitchFamily="34" charset="0"/>
              </a:rPr>
              <a:t> de:</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a:t>
            </a:r>
            <a:r>
              <a:rPr lang="en-US" dirty="0" err="1">
                <a:solidFill>
                  <a:prstClr val="black">
                    <a:lumMod val="75000"/>
                    <a:lumOff val="25000"/>
                  </a:prstClr>
                </a:solidFill>
                <a:latin typeface="Segoe UI" panose="020B0502040204020203" pitchFamily="34" charset="0"/>
                <a:cs typeface="Segoe UI" panose="020B0502040204020203" pitchFamily="34" charset="0"/>
              </a:rPr>
              <a:t>Consumir</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alimentos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saludables</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a:t>
            </a:r>
            <a:r>
              <a:rPr lang="en-US" dirty="0" err="1">
                <a:solidFill>
                  <a:prstClr val="black">
                    <a:lumMod val="75000"/>
                    <a:lumOff val="25000"/>
                  </a:prstClr>
                </a:solidFill>
                <a:latin typeface="Segoe UI" panose="020B0502040204020203" pitchFamily="34" charset="0"/>
                <a:cs typeface="Segoe UI" panose="020B0502040204020203" pitchFamily="34" charset="0"/>
              </a:rPr>
              <a:t>Evitar</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alimentos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procesados</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a:t>
            </a:r>
            <a:r>
              <a:rPr lang="en-US" dirty="0" err="1">
                <a:solidFill>
                  <a:prstClr val="black">
                    <a:lumMod val="75000"/>
                    <a:lumOff val="25000"/>
                  </a:prstClr>
                </a:solidFill>
                <a:latin typeface="Segoe UI" panose="020B0502040204020203" pitchFamily="34" charset="0"/>
                <a:cs typeface="Segoe UI" panose="020B0502040204020203" pitchFamily="34" charset="0"/>
              </a:rPr>
              <a:t>Reducir</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el</a:t>
            </a:r>
            <a:r>
              <a:rPr lang="en-US" dirty="0">
                <a:solidFill>
                  <a:prstClr val="black">
                    <a:lumMod val="75000"/>
                    <a:lumOff val="25000"/>
                  </a:prstClr>
                </a:solidFill>
                <a:latin typeface="Segoe UI" panose="020B0502040204020203" pitchFamily="34" charset="0"/>
                <a:cs typeface="Segoe UI" panose="020B0502040204020203" pitchFamily="34" charset="0"/>
              </a:rPr>
              <a:t> consume de alcohol, </a:t>
            </a:r>
            <a:r>
              <a:rPr lang="en-US" dirty="0" err="1">
                <a:solidFill>
                  <a:prstClr val="black">
                    <a:lumMod val="75000"/>
                    <a:lumOff val="25000"/>
                  </a:prstClr>
                </a:solidFill>
                <a:latin typeface="Segoe UI" panose="020B0502040204020203" pitchFamily="34" charset="0"/>
                <a:cs typeface="Segoe UI" panose="020B0502040204020203" pitchFamily="34" charset="0"/>
              </a:rPr>
              <a:t>grasas</a:t>
            </a:r>
            <a:r>
              <a:rPr lang="en-US" dirty="0">
                <a:solidFill>
                  <a:prstClr val="black">
                    <a:lumMod val="75000"/>
                    <a:lumOff val="25000"/>
                  </a:prstClr>
                </a:solidFill>
                <a:latin typeface="Segoe UI" panose="020B0502040204020203" pitchFamily="34" charset="0"/>
                <a:cs typeface="Segoe UI" panose="020B0502040204020203" pitchFamily="34" charset="0"/>
              </a:rPr>
              <a:t>, sodio, y </a:t>
            </a:r>
            <a:r>
              <a:rPr lang="en-US" dirty="0" err="1">
                <a:solidFill>
                  <a:prstClr val="black">
                    <a:lumMod val="75000"/>
                    <a:lumOff val="25000"/>
                  </a:prstClr>
                </a:solidFill>
                <a:latin typeface="Segoe UI" panose="020B0502040204020203" pitchFamily="34" charset="0"/>
                <a:cs typeface="Segoe UI" panose="020B0502040204020203" pitchFamily="34" charset="0"/>
              </a:rPr>
              <a:t>azucar</a:t>
            </a:r>
            <a:r>
              <a:rPr lang="en-US" dirty="0">
                <a:solidFill>
                  <a:prstClr val="black">
                    <a:lumMod val="75000"/>
                    <a:lumOff val="25000"/>
                  </a:prstClr>
                </a:solidFill>
                <a:latin typeface="Segoe UI" panose="020B0502040204020203" pitchFamily="34" charset="0"/>
                <a:cs typeface="Segoe UI" panose="020B0502040204020203" pitchFamily="34" charset="0"/>
              </a:rPr>
              <a:t>.</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-Tener un </a:t>
            </a:r>
            <a:r>
              <a:rPr lang="en-US" dirty="0" err="1">
                <a:solidFill>
                  <a:prstClr val="black">
                    <a:lumMod val="75000"/>
                    <a:lumOff val="25000"/>
                  </a:prstClr>
                </a:solidFill>
                <a:latin typeface="Segoe UI" panose="020B0502040204020203" pitchFamily="34" charset="0"/>
                <a:cs typeface="Segoe UI" panose="020B0502040204020203" pitchFamily="34" charset="0"/>
              </a:rPr>
              <a:t>estilo</a:t>
            </a:r>
            <a:r>
              <a:rPr lang="en-US" dirty="0">
                <a:solidFill>
                  <a:prstClr val="black">
                    <a:lumMod val="75000"/>
                    <a:lumOff val="25000"/>
                  </a:prstClr>
                </a:solidFill>
                <a:latin typeface="Segoe UI" panose="020B0502040204020203" pitchFamily="34" charset="0"/>
                <a:cs typeface="Segoe UI" panose="020B0502040204020203" pitchFamily="34" charset="0"/>
              </a:rPr>
              <a:t> de </a:t>
            </a:r>
            <a:r>
              <a:rPr lang="en-US" dirty="0" err="1">
                <a:solidFill>
                  <a:prstClr val="black">
                    <a:lumMod val="75000"/>
                    <a:lumOff val="25000"/>
                  </a:prstClr>
                </a:solidFill>
                <a:latin typeface="Segoe UI" panose="020B0502040204020203" pitchFamily="34" charset="0"/>
                <a:cs typeface="Segoe UI" panose="020B0502040204020203" pitchFamily="34" charset="0"/>
              </a:rPr>
              <a:t>vida</a:t>
            </a:r>
            <a:r>
              <a:rPr lang="en-US" dirty="0">
                <a:solidFill>
                  <a:prstClr val="black">
                    <a:lumMod val="75000"/>
                    <a:lumOff val="25000"/>
                  </a:prstClr>
                </a:solidFill>
                <a:latin typeface="Segoe UI" panose="020B0502040204020203" pitchFamily="34" charset="0"/>
                <a:cs typeface="Segoe UI" panose="020B0502040204020203" pitchFamily="34" charset="0"/>
              </a:rPr>
              <a:t> active</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a:t>
            </a:r>
            <a:r>
              <a:rPr lang="en-US" dirty="0" err="1">
                <a:solidFill>
                  <a:prstClr val="black">
                    <a:lumMod val="75000"/>
                    <a:lumOff val="25000"/>
                  </a:prstClr>
                </a:solidFill>
                <a:latin typeface="Segoe UI" panose="020B0502040204020203" pitchFamily="34" charset="0"/>
                <a:cs typeface="Segoe UI" panose="020B0502040204020203" pitchFamily="34" charset="0"/>
              </a:rPr>
              <a:t>Realizarse</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estudios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cada</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año</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D30A610-96A8-4921-9231-8FF7D37027DD}"/>
              </a:ext>
            </a:extLst>
          </p:cNvPr>
          <p:cNvPicPr>
            <a:picLocks noChangeAspect="1"/>
          </p:cNvPicPr>
          <p:nvPr/>
        </p:nvPicPr>
        <p:blipFill>
          <a:blip r:embed="rId2"/>
          <a:stretch>
            <a:fillRect/>
          </a:stretch>
        </p:blipFill>
        <p:spPr>
          <a:xfrm>
            <a:off x="5000875" y="2547937"/>
            <a:ext cx="2600325" cy="1762125"/>
          </a:xfrm>
          <a:prstGeom prst="rect">
            <a:avLst/>
          </a:prstGeom>
        </p:spPr>
      </p:pic>
      <p:pic>
        <p:nvPicPr>
          <p:cNvPr id="4" name="Picture 3">
            <a:extLst>
              <a:ext uri="{FF2B5EF4-FFF2-40B4-BE49-F238E27FC236}">
                <a16:creationId xmlns:a16="http://schemas.microsoft.com/office/drawing/2014/main" id="{1288E10C-4F85-468D-ACA6-558C437C9425}"/>
              </a:ext>
            </a:extLst>
          </p:cNvPr>
          <p:cNvPicPr>
            <a:picLocks noChangeAspect="1"/>
          </p:cNvPicPr>
          <p:nvPr/>
        </p:nvPicPr>
        <p:blipFill>
          <a:blip r:embed="rId3"/>
          <a:stretch>
            <a:fillRect/>
          </a:stretch>
        </p:blipFill>
        <p:spPr>
          <a:xfrm>
            <a:off x="1116902" y="2547937"/>
            <a:ext cx="2619375" cy="1743075"/>
          </a:xfrm>
          <a:prstGeom prst="rect">
            <a:avLst/>
          </a:prstGeom>
        </p:spPr>
      </p:pic>
      <p:pic>
        <p:nvPicPr>
          <p:cNvPr id="6" name="Picture 5">
            <a:extLst>
              <a:ext uri="{FF2B5EF4-FFF2-40B4-BE49-F238E27FC236}">
                <a16:creationId xmlns:a16="http://schemas.microsoft.com/office/drawing/2014/main" id="{E349D18A-C5D4-44FC-8335-E76A9243A147}"/>
              </a:ext>
            </a:extLst>
          </p:cNvPr>
          <p:cNvPicPr>
            <a:picLocks noChangeAspect="1"/>
          </p:cNvPicPr>
          <p:nvPr/>
        </p:nvPicPr>
        <p:blipFill>
          <a:blip r:embed="rId4"/>
          <a:stretch>
            <a:fillRect/>
          </a:stretch>
        </p:blipFill>
        <p:spPr>
          <a:xfrm>
            <a:off x="8277847" y="2664528"/>
            <a:ext cx="2962275" cy="1543050"/>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err="1">
                <a:latin typeface="Segoe UI Light" panose="020B0502040204020203" pitchFamily="34" charset="0"/>
                <a:cs typeface="Segoe UI Light" panose="020B0502040204020203" pitchFamily="34" charset="0"/>
              </a:rPr>
              <a:t>Juntos</a:t>
            </a:r>
            <a:r>
              <a:rPr lang="en-US" dirty="0">
                <a:latin typeface="Segoe UI Light" panose="020B0502040204020203" pitchFamily="34" charset="0"/>
                <a:cs typeface="Segoe UI Light" panose="020B0502040204020203" pitchFamily="34" charset="0"/>
              </a:rPr>
              <a:t> Podemos </a:t>
            </a:r>
            <a:r>
              <a:rPr lang="en-US" dirty="0" err="1">
                <a:latin typeface="Segoe UI Light" panose="020B0502040204020203" pitchFamily="34" charset="0"/>
                <a:cs typeface="Segoe UI Light" panose="020B0502040204020203" pitchFamily="34" charset="0"/>
              </a:rPr>
              <a:t>Terminar</a:t>
            </a:r>
            <a:r>
              <a:rPr lang="en-US" dirty="0">
                <a:latin typeface="Segoe UI Light" panose="020B0502040204020203" pitchFamily="34" charset="0"/>
                <a:cs typeface="Segoe UI Light" panose="020B0502040204020203" pitchFamily="34" charset="0"/>
              </a:rPr>
              <a:t> con </a:t>
            </a:r>
            <a:r>
              <a:rPr lang="en-US" dirty="0" err="1">
                <a:latin typeface="Segoe UI Light" panose="020B0502040204020203" pitchFamily="34" charset="0"/>
                <a:cs typeface="Segoe UI Light" panose="020B0502040204020203" pitchFamily="34" charset="0"/>
              </a:rPr>
              <a:t>esta</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Epidemia</a:t>
            </a: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sz="half" idx="4294967295"/>
          </p:nvPr>
        </p:nvSpPr>
        <p:spPr>
          <a:xfrm>
            <a:off x="541610" y="1431011"/>
            <a:ext cx="7312611" cy="988336"/>
          </a:xfrm>
        </p:spPr>
        <p:txBody>
          <a:bodyPr vert="horz" lIns="91440" tIns="45720" rIns="91440" bIns="45720" rtlCol="0">
            <a:normAutofit/>
          </a:bodyPr>
          <a:lstStyle/>
          <a:p>
            <a:pPr marL="0" indent="0">
              <a:lnSpc>
                <a:spcPts val="1800"/>
              </a:lnSpc>
              <a:spcBef>
                <a:spcPts val="1000"/>
              </a:spcBef>
              <a:spcAft>
                <a:spcPts val="2000"/>
              </a:spcAft>
              <a:buNone/>
            </a:pPr>
            <a:r>
              <a:rPr lang="en-US" sz="1200" dirty="0" err="1">
                <a:solidFill>
                  <a:prstClr val="black">
                    <a:lumMod val="75000"/>
                    <a:lumOff val="25000"/>
                  </a:prstClr>
                </a:solidFill>
                <a:latin typeface="Segoe UI" panose="020B0502040204020203" pitchFamily="34" charset="0"/>
                <a:cs typeface="Segoe UI" panose="020B0502040204020203" pitchFamily="34" charset="0"/>
              </a:rPr>
              <a:t>Querido</a:t>
            </a:r>
            <a:r>
              <a:rPr lang="en-US" sz="1200" dirty="0">
                <a:solidFill>
                  <a:prstClr val="black">
                    <a:lumMod val="75000"/>
                    <a:lumOff val="25000"/>
                  </a:prstClr>
                </a:solidFill>
                <a:latin typeface="Segoe UI" panose="020B0502040204020203" pitchFamily="34" charset="0"/>
                <a:cs typeface="Segoe UI" panose="020B0502040204020203" pitchFamily="34" charset="0"/>
              </a:rPr>
              <a:t> Doctor, </a:t>
            </a:r>
            <a:r>
              <a:rPr lang="en-US" sz="1200" dirty="0" err="1">
                <a:solidFill>
                  <a:prstClr val="black">
                    <a:lumMod val="75000"/>
                    <a:lumOff val="25000"/>
                  </a:prstClr>
                </a:solidFill>
                <a:latin typeface="Segoe UI" panose="020B0502040204020203" pitchFamily="34" charset="0"/>
                <a:cs typeface="Segoe UI" panose="020B0502040204020203" pitchFamily="34" charset="0"/>
              </a:rPr>
              <a:t>ya</a:t>
            </a:r>
            <a:r>
              <a:rPr lang="en-US" sz="1200" dirty="0">
                <a:solidFill>
                  <a:prstClr val="black">
                    <a:lumMod val="75000"/>
                    <a:lumOff val="25000"/>
                  </a:prstClr>
                </a:solidFill>
                <a:latin typeface="Segoe UI" panose="020B0502040204020203" pitchFamily="34" charset="0"/>
                <a:cs typeface="Segoe UI" panose="020B0502040204020203" pitchFamily="34" charset="0"/>
              </a:rPr>
              <a:t> con </a:t>
            </a:r>
            <a:r>
              <a:rPr lang="en-US" sz="1200" dirty="0" err="1">
                <a:solidFill>
                  <a:prstClr val="black">
                    <a:lumMod val="75000"/>
                    <a:lumOff val="25000"/>
                  </a:prstClr>
                </a:solidFill>
                <a:latin typeface="Segoe UI" panose="020B0502040204020203" pitchFamily="34" charset="0"/>
                <a:cs typeface="Segoe UI" panose="020B0502040204020203" pitchFamily="34" charset="0"/>
              </a:rPr>
              <a:t>todos</a:t>
            </a:r>
            <a:r>
              <a:rPr lang="en-US" sz="1200" dirty="0">
                <a:solidFill>
                  <a:prstClr val="black">
                    <a:lumMod val="75000"/>
                    <a:lumOff val="25000"/>
                  </a:prstClr>
                </a:solidFill>
                <a:latin typeface="Segoe UI" panose="020B0502040204020203" pitchFamily="34" charset="0"/>
                <a:cs typeface="Segoe UI" panose="020B0502040204020203" pitchFamily="34" charset="0"/>
              </a:rPr>
              <a:t> los puntos que </a:t>
            </a:r>
            <a:r>
              <a:rPr lang="en-US" sz="1200" dirty="0" err="1">
                <a:solidFill>
                  <a:prstClr val="black">
                    <a:lumMod val="75000"/>
                    <a:lumOff val="25000"/>
                  </a:prstClr>
                </a:solidFill>
                <a:latin typeface="Segoe UI" panose="020B0502040204020203" pitchFamily="34" charset="0"/>
                <a:cs typeface="Segoe UI" panose="020B0502040204020203" pitchFamily="34" charset="0"/>
              </a:rPr>
              <a:t>hemos</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platicado</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queda</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dirty="0" err="1">
                <a:solidFill>
                  <a:prstClr val="black">
                    <a:lumMod val="75000"/>
                    <a:lumOff val="25000"/>
                  </a:prstClr>
                </a:solidFill>
                <a:latin typeface="Segoe UI" panose="020B0502040204020203" pitchFamily="34" charset="0"/>
                <a:cs typeface="Segoe UI" panose="020B0502040204020203" pitchFamily="34" charset="0"/>
              </a:rPr>
              <a:t>clara</a:t>
            </a:r>
            <a:r>
              <a:rPr lang="en-US" sz="1200" dirty="0">
                <a:solidFill>
                  <a:prstClr val="black">
                    <a:lumMod val="75000"/>
                    <a:lumOff val="25000"/>
                  </a:prstClr>
                </a:solidFill>
                <a:latin typeface="Segoe UI" panose="020B0502040204020203" pitchFamily="34" charset="0"/>
                <a:cs typeface="Segoe UI" panose="020B0502040204020203" pitchFamily="34" charset="0"/>
              </a:rPr>
              <a:t> la </a:t>
            </a:r>
            <a:r>
              <a:rPr lang="en-US" sz="1200" dirty="0" err="1">
                <a:solidFill>
                  <a:prstClr val="black">
                    <a:lumMod val="75000"/>
                    <a:lumOff val="25000"/>
                  </a:prstClr>
                </a:solidFill>
                <a:latin typeface="Segoe UI" panose="020B0502040204020203" pitchFamily="34" charset="0"/>
                <a:cs typeface="Segoe UI" panose="020B0502040204020203" pitchFamily="34" charset="0"/>
              </a:rPr>
              <a:t>gravedad</a:t>
            </a:r>
            <a:r>
              <a:rPr lang="en-US" sz="1200" dirty="0">
                <a:solidFill>
                  <a:prstClr val="black">
                    <a:lumMod val="75000"/>
                    <a:lumOff val="25000"/>
                  </a:prstClr>
                </a:solidFill>
                <a:latin typeface="Segoe UI" panose="020B0502040204020203" pitchFamily="34" charset="0"/>
                <a:cs typeface="Segoe UI" panose="020B0502040204020203" pitchFamily="34" charset="0"/>
              </a:rPr>
              <a:t> de la </a:t>
            </a:r>
            <a:r>
              <a:rPr lang="en-US" sz="1200" dirty="0" err="1">
                <a:solidFill>
                  <a:prstClr val="black">
                    <a:lumMod val="75000"/>
                    <a:lumOff val="25000"/>
                  </a:prstClr>
                </a:solidFill>
                <a:latin typeface="Segoe UI" panose="020B0502040204020203" pitchFamily="34" charset="0"/>
                <a:cs typeface="Segoe UI" panose="020B0502040204020203" pitchFamily="34" charset="0"/>
              </a:rPr>
              <a:t>situación</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Y </a:t>
            </a:r>
            <a:r>
              <a:rPr lang="en-US" dirty="0" err="1">
                <a:solidFill>
                  <a:prstClr val="black">
                    <a:lumMod val="75000"/>
                    <a:lumOff val="25000"/>
                  </a:prstClr>
                </a:solidFill>
                <a:latin typeface="Segoe UI" panose="020B0502040204020203" pitchFamily="34" charset="0"/>
                <a:cs typeface="Segoe UI" panose="020B0502040204020203" pitchFamily="34" charset="0"/>
              </a:rPr>
              <a:t>debemos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actuar</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todos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juntos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Ayúdanos</a:t>
            </a:r>
            <a:r>
              <a:rPr lang="en-US" dirty="0">
                <a:solidFill>
                  <a:prstClr val="black">
                    <a:lumMod val="75000"/>
                    <a:lumOff val="25000"/>
                  </a:prstClr>
                </a:solidFill>
                <a:latin typeface="Segoe UI" panose="020B0502040204020203" pitchFamily="34" charset="0"/>
                <a:cs typeface="Segoe UI" panose="020B0502040204020203" pitchFamily="34" charset="0"/>
              </a:rPr>
              <a:t> con las </a:t>
            </a:r>
            <a:r>
              <a:rPr lang="en-US" dirty="0" err="1">
                <a:solidFill>
                  <a:prstClr val="black">
                    <a:lumMod val="75000"/>
                    <a:lumOff val="25000"/>
                  </a:prstClr>
                </a:solidFill>
                <a:latin typeface="Segoe UI" panose="020B0502040204020203" pitchFamily="34" charset="0"/>
                <a:cs typeface="Segoe UI" panose="020B0502040204020203" pitchFamily="34" charset="0"/>
              </a:rPr>
              <a:t>siguientes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acciones</a:t>
            </a:r>
            <a:r>
              <a:rPr lang="en-US" dirty="0">
                <a:solidFill>
                  <a:prstClr val="black">
                    <a:lumMod val="75000"/>
                    <a:lumOff val="25000"/>
                  </a:prstClr>
                </a:solidFill>
                <a:latin typeface="Segoe UI" panose="020B0502040204020203" pitchFamily="34" charset="0"/>
                <a:cs typeface="Segoe UI" panose="020B0502040204020203" pitchFamily="34" charset="0"/>
              </a:rPr>
              <a:t> con </a:t>
            </a:r>
            <a:r>
              <a:rPr lang="en-US" dirty="0" err="1">
                <a:solidFill>
                  <a:prstClr val="black">
                    <a:lumMod val="75000"/>
                    <a:lumOff val="25000"/>
                  </a:prstClr>
                </a:solidFill>
                <a:latin typeface="Segoe UI" panose="020B0502040204020203" pitchFamily="34" charset="0"/>
                <a:cs typeface="Segoe UI" panose="020B0502040204020203" pitchFamily="34" charset="0"/>
              </a:rPr>
              <a:t>tus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pacientes</a:t>
            </a:r>
            <a:r>
              <a:rPr lang="en-US" dirty="0">
                <a:solidFill>
                  <a:prstClr val="black">
                    <a:lumMod val="75000"/>
                    <a:lumOff val="25000"/>
                  </a:prstClr>
                </a:solidFill>
                <a:latin typeface="Segoe UI" panose="020B0502040204020203" pitchFamily="34" charset="0"/>
                <a:cs typeface="Segoe UI" panose="020B0502040204020203" pitchFamily="34" charset="0"/>
              </a:rPr>
              <a:t>.</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err="1">
                <a:solidFill>
                  <a:prstClr val="black">
                    <a:lumMod val="75000"/>
                    <a:lumOff val="25000"/>
                  </a:prstClr>
                </a:solidFill>
                <a:latin typeface="Segoe UI" panose="020B0502040204020203" pitchFamily="34" charset="0"/>
                <a:cs typeface="Segoe UI" panose="020B0502040204020203" pitchFamily="34" charset="0"/>
              </a:rPr>
              <a:t>En</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caso</a:t>
            </a:r>
            <a:r>
              <a:rPr lang="en-US" dirty="0">
                <a:solidFill>
                  <a:prstClr val="black">
                    <a:lumMod val="75000"/>
                    <a:lumOff val="25000"/>
                  </a:prstClr>
                </a:solidFill>
                <a:latin typeface="Segoe UI" panose="020B0502040204020203" pitchFamily="34" charset="0"/>
                <a:cs typeface="Segoe UI" panose="020B0502040204020203" pitchFamily="34" charset="0"/>
              </a:rPr>
              <a:t> de </a:t>
            </a:r>
            <a:r>
              <a:rPr lang="en-US" dirty="0" err="1">
                <a:solidFill>
                  <a:prstClr val="black">
                    <a:lumMod val="75000"/>
                    <a:lumOff val="25000"/>
                  </a:prstClr>
                </a:solidFill>
                <a:latin typeface="Segoe UI" panose="020B0502040204020203" pitchFamily="34" charset="0"/>
                <a:cs typeface="Segoe UI" panose="020B0502040204020203" pitchFamily="34" charset="0"/>
              </a:rPr>
              <a:t>riesgo</a:t>
            </a:r>
            <a:r>
              <a:rPr lang="en-US" dirty="0">
                <a:solidFill>
                  <a:prstClr val="black">
                    <a:lumMod val="75000"/>
                    <a:lumOff val="25000"/>
                  </a:prstClr>
                </a:solidFill>
                <a:latin typeface="Segoe UI" panose="020B0502040204020203" pitchFamily="34" charset="0"/>
                <a:cs typeface="Segoe UI" panose="020B0502040204020203" pitchFamily="34" charset="0"/>
              </a:rPr>
              <a:t> renal, </a:t>
            </a:r>
            <a:r>
              <a:rPr lang="en-US" dirty="0" err="1">
                <a:solidFill>
                  <a:prstClr val="black">
                    <a:lumMod val="75000"/>
                    <a:lumOff val="25000"/>
                  </a:prstClr>
                </a:solidFill>
                <a:latin typeface="Segoe UI" panose="020B0502040204020203" pitchFamily="34" charset="0"/>
                <a:cs typeface="Segoe UI" panose="020B0502040204020203" pitchFamily="34" charset="0"/>
              </a:rPr>
              <a:t>invita</a:t>
            </a:r>
            <a:r>
              <a:rPr lang="en-US" dirty="0">
                <a:solidFill>
                  <a:prstClr val="black">
                    <a:lumMod val="75000"/>
                    <a:lumOff val="25000"/>
                  </a:prstClr>
                </a:solidFill>
                <a:latin typeface="Segoe UI" panose="020B0502040204020203" pitchFamily="34" charset="0"/>
                <a:cs typeface="Segoe UI" panose="020B0502040204020203" pitchFamily="34" charset="0"/>
              </a:rPr>
              <a:t> al </a:t>
            </a:r>
            <a:r>
              <a:rPr lang="en-US" dirty="0" err="1">
                <a:solidFill>
                  <a:prstClr val="black">
                    <a:lumMod val="75000"/>
                    <a:lumOff val="25000"/>
                  </a:prstClr>
                </a:solidFill>
                <a:latin typeface="Segoe UI" panose="020B0502040204020203" pitchFamily="34" charset="0"/>
                <a:cs typeface="Segoe UI" panose="020B0502040204020203" pitchFamily="34" charset="0"/>
              </a:rPr>
              <a:t>paciente</a:t>
            </a:r>
            <a:r>
              <a:rPr lang="en-US" dirty="0">
                <a:solidFill>
                  <a:prstClr val="black">
                    <a:lumMod val="75000"/>
                    <a:lumOff val="25000"/>
                  </a:prstClr>
                </a:solidFill>
                <a:latin typeface="Segoe UI" panose="020B0502040204020203" pitchFamily="34" charset="0"/>
                <a:cs typeface="Segoe UI" panose="020B0502040204020203" pitchFamily="34" charset="0"/>
              </a:rPr>
              <a:t> a </a:t>
            </a:r>
            <a:r>
              <a:rPr lang="en-US" dirty="0" err="1">
                <a:solidFill>
                  <a:prstClr val="black">
                    <a:lumMod val="75000"/>
                    <a:lumOff val="25000"/>
                  </a:prstClr>
                </a:solidFill>
                <a:latin typeface="Segoe UI" panose="020B0502040204020203" pitchFamily="34" charset="0"/>
                <a:cs typeface="Segoe UI" panose="020B0502040204020203" pitchFamily="34" charset="0"/>
              </a:rPr>
              <a:t>consultar</a:t>
            </a:r>
            <a:r>
              <a:rPr lang="en-US" dirty="0">
                <a:solidFill>
                  <a:prstClr val="black">
                    <a:lumMod val="75000"/>
                    <a:lumOff val="25000"/>
                  </a:prstClr>
                </a:solidFill>
                <a:latin typeface="Segoe UI" panose="020B0502040204020203" pitchFamily="34" charset="0"/>
                <a:cs typeface="Segoe UI" panose="020B0502040204020203" pitchFamily="34" charset="0"/>
              </a:rPr>
              <a:t> a un </a:t>
            </a:r>
            <a:r>
              <a:rPr lang="en-US" dirty="0" err="1">
                <a:solidFill>
                  <a:prstClr val="black">
                    <a:lumMod val="75000"/>
                    <a:lumOff val="25000"/>
                  </a:prstClr>
                </a:solidFill>
                <a:latin typeface="Segoe UI" panose="020B0502040204020203" pitchFamily="34" charset="0"/>
                <a:cs typeface="Segoe UI" panose="020B0502040204020203" pitchFamily="34" charset="0"/>
              </a:rPr>
              <a:t>nefrologo</a:t>
            </a:r>
            <a:r>
              <a:rPr lang="en-US" dirty="0">
                <a:solidFill>
                  <a:prstClr val="black">
                    <a:lumMod val="75000"/>
                    <a:lumOff val="25000"/>
                  </a:prstClr>
                </a:solidFill>
                <a:latin typeface="Segoe UI" panose="020B0502040204020203" pitchFamily="34" charset="0"/>
                <a:cs typeface="Segoe UI" panose="020B0502040204020203" pitchFamily="34" charset="0"/>
              </a:rPr>
              <a:t> para </a:t>
            </a:r>
            <a:r>
              <a:rPr lang="en-US" dirty="0" err="1">
                <a:solidFill>
                  <a:prstClr val="black">
                    <a:lumMod val="75000"/>
                    <a:lumOff val="25000"/>
                  </a:prstClr>
                </a:solidFill>
                <a:latin typeface="Segoe UI" panose="020B0502040204020203" pitchFamily="34" charset="0"/>
                <a:cs typeface="Segoe UI" panose="020B0502040204020203" pitchFamily="34" charset="0"/>
              </a:rPr>
              <a:t>evaluar</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el</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nivel</a:t>
            </a:r>
            <a:r>
              <a:rPr lang="en-US" dirty="0">
                <a:solidFill>
                  <a:prstClr val="black">
                    <a:lumMod val="75000"/>
                    <a:lumOff val="25000"/>
                  </a:prstClr>
                </a:solidFill>
                <a:latin typeface="Segoe UI" panose="020B0502040204020203" pitchFamily="34" charset="0"/>
                <a:cs typeface="Segoe UI" panose="020B0502040204020203" pitchFamily="34" charset="0"/>
              </a:rPr>
              <a:t> del </a:t>
            </a:r>
            <a:r>
              <a:rPr lang="en-US" dirty="0" err="1">
                <a:solidFill>
                  <a:prstClr val="black">
                    <a:lumMod val="75000"/>
                    <a:lumOff val="25000"/>
                  </a:prstClr>
                </a:solidFill>
                <a:latin typeface="Segoe UI" panose="020B0502040204020203" pitchFamily="34" charset="0"/>
                <a:cs typeface="Segoe UI" panose="020B0502040204020203" pitchFamily="34" charset="0"/>
              </a:rPr>
              <a:t>daño</a:t>
            </a:r>
            <a:r>
              <a:rPr lang="en-US" dirty="0">
                <a:solidFill>
                  <a:prstClr val="black">
                    <a:lumMod val="75000"/>
                    <a:lumOff val="25000"/>
                  </a:prstClr>
                </a:solidFill>
                <a:latin typeface="Segoe UI" panose="020B0502040204020203" pitchFamily="34" charset="0"/>
                <a:cs typeface="Segoe UI" panose="020B0502040204020203" pitchFamily="34" charset="0"/>
              </a:rPr>
              <a:t> y </a:t>
            </a:r>
            <a:r>
              <a:rPr lang="en-US" dirty="0" err="1">
                <a:solidFill>
                  <a:prstClr val="black">
                    <a:lumMod val="75000"/>
                    <a:lumOff val="25000"/>
                  </a:prstClr>
                </a:solidFill>
                <a:latin typeface="Segoe UI" panose="020B0502040204020203" pitchFamily="34" charset="0"/>
                <a:cs typeface="Segoe UI" panose="020B0502040204020203" pitchFamily="34" charset="0"/>
              </a:rPr>
              <a:t>siguientes</a:t>
            </a:r>
            <a:r>
              <a:rPr lang="en-US" dirty="0">
                <a:solidFill>
                  <a:prstClr val="black">
                    <a:lumMod val="75000"/>
                    <a:lumOff val="25000"/>
                  </a:prstClr>
                </a:solidFill>
                <a:latin typeface="Segoe UI" panose="020B0502040204020203" pitchFamily="34" charset="0"/>
                <a:cs typeface="Segoe UI" panose="020B0502040204020203" pitchFamily="34" charset="0"/>
              </a:rPr>
              <a:t> pasos. </a:t>
            </a:r>
          </a:p>
        </p:txBody>
      </p:sp>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
        <p:nvSpPr>
          <p:cNvPr id="43" name="Content Placeholder 17"/>
          <p:cNvSpPr txBox="1">
            <a:spLocks/>
          </p:cNvSpPr>
          <p:nvPr/>
        </p:nvSpPr>
        <p:spPr>
          <a:xfrm>
            <a:off x="4747855" y="4571824"/>
            <a:ext cx="3106367" cy="201524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err="1">
                <a:solidFill>
                  <a:prstClr val="black">
                    <a:lumMod val="75000"/>
                    <a:lumOff val="25000"/>
                  </a:prstClr>
                </a:solidFill>
                <a:latin typeface="Segoe UI" panose="020B0502040204020203" pitchFamily="34" charset="0"/>
                <a:cs typeface="Segoe UI" panose="020B0502040204020203" pitchFamily="34" charset="0"/>
              </a:rPr>
              <a:t>Recordemosle</a:t>
            </a:r>
            <a:r>
              <a:rPr lang="en-US" dirty="0">
                <a:solidFill>
                  <a:prstClr val="black">
                    <a:lumMod val="75000"/>
                    <a:lumOff val="25000"/>
                  </a:prstClr>
                </a:solidFill>
                <a:latin typeface="Segoe UI" panose="020B0502040204020203" pitchFamily="34" charset="0"/>
                <a:cs typeface="Segoe UI" panose="020B0502040204020203" pitchFamily="34" charset="0"/>
              </a:rPr>
              <a:t> al </a:t>
            </a:r>
            <a:r>
              <a:rPr lang="en-US" dirty="0" err="1">
                <a:solidFill>
                  <a:prstClr val="black">
                    <a:lumMod val="75000"/>
                    <a:lumOff val="25000"/>
                  </a:prstClr>
                </a:solidFill>
                <a:latin typeface="Segoe UI" panose="020B0502040204020203" pitchFamily="34" charset="0"/>
                <a:cs typeface="Segoe UI" panose="020B0502040204020203" pitchFamily="34" charset="0"/>
              </a:rPr>
              <a:t>paciente</a:t>
            </a:r>
            <a:r>
              <a:rPr lang="en-US" dirty="0">
                <a:solidFill>
                  <a:prstClr val="black">
                    <a:lumMod val="75000"/>
                    <a:lumOff val="25000"/>
                  </a:prstClr>
                </a:solidFill>
                <a:latin typeface="Segoe UI" panose="020B0502040204020203" pitchFamily="34" charset="0"/>
                <a:cs typeface="Segoe UI" panose="020B0502040204020203" pitchFamily="34" charset="0"/>
              </a:rPr>
              <a:t> que </a:t>
            </a:r>
            <a:r>
              <a:rPr lang="en-US" dirty="0" err="1">
                <a:solidFill>
                  <a:prstClr val="black">
                    <a:lumMod val="75000"/>
                    <a:lumOff val="25000"/>
                  </a:prstClr>
                </a:solidFill>
                <a:latin typeface="Segoe UI" panose="020B0502040204020203" pitchFamily="34" charset="0"/>
                <a:cs typeface="Segoe UI" panose="020B0502040204020203" pitchFamily="34" charset="0"/>
              </a:rPr>
              <a:t>el</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daño</a:t>
            </a:r>
            <a:r>
              <a:rPr lang="en-US" dirty="0">
                <a:solidFill>
                  <a:prstClr val="black">
                    <a:lumMod val="75000"/>
                    <a:lumOff val="25000"/>
                  </a:prstClr>
                </a:solidFill>
                <a:latin typeface="Segoe UI" panose="020B0502040204020203" pitchFamily="34" charset="0"/>
                <a:cs typeface="Segoe UI" panose="020B0502040204020203" pitchFamily="34" charset="0"/>
              </a:rPr>
              <a:t> renal </a:t>
            </a:r>
            <a:r>
              <a:rPr lang="en-US" dirty="0" err="1">
                <a:solidFill>
                  <a:prstClr val="black">
                    <a:lumMod val="75000"/>
                    <a:lumOff val="25000"/>
                  </a:prstClr>
                </a:solidFill>
                <a:latin typeface="Segoe UI" panose="020B0502040204020203" pitchFamily="34" charset="0"/>
                <a:cs typeface="Segoe UI" panose="020B0502040204020203" pitchFamily="34" charset="0"/>
              </a:rPr>
              <a:t>diagnósticado</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pocas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veces</a:t>
            </a:r>
            <a:r>
              <a:rPr lang="en-US" dirty="0">
                <a:solidFill>
                  <a:prstClr val="black">
                    <a:lumMod val="75000"/>
                    <a:lumOff val="25000"/>
                  </a:prstClr>
                </a:solidFill>
                <a:latin typeface="Segoe UI" panose="020B0502040204020203" pitchFamily="34" charset="0"/>
                <a:cs typeface="Segoe UI" panose="020B0502040204020203" pitchFamily="34" charset="0"/>
              </a:rPr>
              <a:t> es reversible, por lo que </a:t>
            </a:r>
            <a:r>
              <a:rPr lang="en-US" dirty="0" err="1">
                <a:solidFill>
                  <a:prstClr val="black">
                    <a:lumMod val="75000"/>
                    <a:lumOff val="25000"/>
                  </a:prstClr>
                </a:solidFill>
                <a:latin typeface="Segoe UI" panose="020B0502040204020203" pitchFamily="34" charset="0"/>
                <a:cs typeface="Segoe UI" panose="020B0502040204020203" pitchFamily="34" charset="0"/>
              </a:rPr>
              <a:t>implica</a:t>
            </a:r>
            <a:r>
              <a:rPr lang="en-US" dirty="0">
                <a:solidFill>
                  <a:prstClr val="black">
                    <a:lumMod val="75000"/>
                    <a:lumOff val="25000"/>
                  </a:prstClr>
                </a:solidFill>
                <a:latin typeface="Segoe UI" panose="020B0502040204020203" pitchFamily="34" charset="0"/>
                <a:cs typeface="Segoe UI" panose="020B0502040204020203" pitchFamily="34" charset="0"/>
              </a:rPr>
              <a:t> un </a:t>
            </a:r>
            <a:r>
              <a:rPr lang="en-US" dirty="0" err="1">
                <a:solidFill>
                  <a:prstClr val="black">
                    <a:lumMod val="75000"/>
                    <a:lumOff val="25000"/>
                  </a:prstClr>
                </a:solidFill>
                <a:latin typeface="Segoe UI" panose="020B0502040204020203" pitchFamily="34" charset="0"/>
                <a:cs typeface="Segoe UI" panose="020B0502040204020203" pitchFamily="34" charset="0"/>
              </a:rPr>
              <a:t>compromiso</a:t>
            </a:r>
            <a:r>
              <a:rPr lang="en-US" dirty="0">
                <a:solidFill>
                  <a:prstClr val="black">
                    <a:lumMod val="75000"/>
                    <a:lumOff val="25000"/>
                  </a:prstClr>
                </a:solidFill>
                <a:latin typeface="Segoe UI" panose="020B0502040204020203" pitchFamily="34" charset="0"/>
                <a:cs typeface="Segoe UI" panose="020B0502040204020203" pitchFamily="34" charset="0"/>
              </a:rPr>
              <a:t> para </a:t>
            </a:r>
            <a:r>
              <a:rPr lang="en-US" dirty="0" err="1">
                <a:solidFill>
                  <a:prstClr val="black">
                    <a:lumMod val="75000"/>
                    <a:lumOff val="25000"/>
                  </a:prstClr>
                </a:solidFill>
                <a:latin typeface="Segoe UI" panose="020B0502040204020203" pitchFamily="34" charset="0"/>
                <a:cs typeface="Segoe UI" panose="020B0502040204020203" pitchFamily="34" charset="0"/>
              </a:rPr>
              <a:t>llevar</a:t>
            </a:r>
            <a:r>
              <a:rPr lang="en-US" dirty="0">
                <a:solidFill>
                  <a:prstClr val="black">
                    <a:lumMod val="75000"/>
                    <a:lumOff val="25000"/>
                  </a:prstClr>
                </a:solidFill>
                <a:latin typeface="Segoe UI" panose="020B0502040204020203" pitchFamily="34" charset="0"/>
                <a:cs typeface="Segoe UI" panose="020B0502040204020203" pitchFamily="34" charset="0"/>
              </a:rPr>
              <a:t> una </a:t>
            </a:r>
            <a:r>
              <a:rPr lang="en-US" dirty="0" err="1">
                <a:solidFill>
                  <a:prstClr val="black">
                    <a:lumMod val="75000"/>
                    <a:lumOff val="25000"/>
                  </a:prstClr>
                </a:solidFill>
                <a:latin typeface="Segoe UI" panose="020B0502040204020203" pitchFamily="34" charset="0"/>
                <a:cs typeface="Segoe UI" panose="020B0502040204020203" pitchFamily="34" charset="0"/>
              </a:rPr>
              <a:t>vida</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relativamente</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sana</a:t>
            </a:r>
            <a:r>
              <a:rPr lang="en-US" dirty="0">
                <a:solidFill>
                  <a:prstClr val="black">
                    <a:lumMod val="75000"/>
                    <a:lumOff val="25000"/>
                  </a:prstClr>
                </a:solidFill>
                <a:latin typeface="Segoe UI" panose="020B0502040204020203" pitchFamily="34" charset="0"/>
                <a:cs typeface="Segoe UI" panose="020B0502040204020203" pitchFamily="34" charset="0"/>
              </a:rPr>
              <a:t>.</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Es un gran </a:t>
            </a:r>
            <a:r>
              <a:rPr lang="en-US" dirty="0" err="1">
                <a:solidFill>
                  <a:prstClr val="black">
                    <a:lumMod val="75000"/>
                    <a:lumOff val="25000"/>
                  </a:prstClr>
                </a:solidFill>
                <a:latin typeface="Segoe UI" panose="020B0502040204020203" pitchFamily="34" charset="0"/>
                <a:cs typeface="Segoe UI" panose="020B0502040204020203" pitchFamily="34" charset="0"/>
              </a:rPr>
              <a:t>cambio</a:t>
            </a:r>
            <a:r>
              <a:rPr lang="en-US" dirty="0">
                <a:solidFill>
                  <a:prstClr val="black">
                    <a:lumMod val="75000"/>
                    <a:lumOff val="25000"/>
                  </a:prstClr>
                </a:solidFill>
                <a:latin typeface="Segoe UI" panose="020B0502040204020203" pitchFamily="34" charset="0"/>
                <a:cs typeface="Segoe UI" panose="020B0502040204020203" pitchFamily="34" charset="0"/>
              </a:rPr>
              <a:t> para </a:t>
            </a:r>
            <a:r>
              <a:rPr lang="en-US" dirty="0" err="1">
                <a:solidFill>
                  <a:prstClr val="black">
                    <a:lumMod val="75000"/>
                    <a:lumOff val="25000"/>
                  </a:prstClr>
                </a:solidFill>
                <a:latin typeface="Segoe UI" panose="020B0502040204020203" pitchFamily="34" charset="0"/>
                <a:cs typeface="Segoe UI" panose="020B0502040204020203" pitchFamily="34" charset="0"/>
              </a:rPr>
              <a:t>muchos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pero</a:t>
            </a:r>
            <a:r>
              <a:rPr lang="en-US" dirty="0">
                <a:solidFill>
                  <a:prstClr val="black">
                    <a:lumMod val="75000"/>
                    <a:lumOff val="25000"/>
                  </a:prstClr>
                </a:solidFill>
                <a:latin typeface="Segoe UI" panose="020B0502040204020203" pitchFamily="34" charset="0"/>
                <a:cs typeface="Segoe UI" panose="020B0502040204020203" pitchFamily="34" charset="0"/>
              </a:rPr>
              <a:t> es major que las </a:t>
            </a:r>
            <a:r>
              <a:rPr lang="en-US" dirty="0" err="1">
                <a:solidFill>
                  <a:prstClr val="black">
                    <a:lumMod val="75000"/>
                    <a:lumOff val="25000"/>
                  </a:prstClr>
                </a:solidFill>
                <a:latin typeface="Segoe UI" panose="020B0502040204020203" pitchFamily="34" charset="0"/>
                <a:cs typeface="Segoe UI" panose="020B0502040204020203" pitchFamily="34" charset="0"/>
              </a:rPr>
              <a:t>consecuencias</a:t>
            </a:r>
            <a:r>
              <a:rPr lang="en-US" dirty="0">
                <a:solidFill>
                  <a:prstClr val="black">
                    <a:lumMod val="75000"/>
                    <a:lumOff val="25000"/>
                  </a:prstClr>
                </a:solidFill>
                <a:latin typeface="Segoe UI" panose="020B0502040204020203" pitchFamily="34" charset="0"/>
                <a:cs typeface="Segoe UI" panose="020B0502040204020203" pitchFamily="34" charset="0"/>
              </a:rPr>
              <a:t> del </a:t>
            </a:r>
            <a:r>
              <a:rPr lang="en-US" dirty="0" err="1">
                <a:solidFill>
                  <a:prstClr val="black">
                    <a:lumMod val="75000"/>
                    <a:lumOff val="25000"/>
                  </a:prstClr>
                </a:solidFill>
                <a:latin typeface="Segoe UI" panose="020B0502040204020203" pitchFamily="34" charset="0"/>
                <a:cs typeface="Segoe UI" panose="020B0502040204020203" pitchFamily="34" charset="0"/>
              </a:rPr>
              <a:t>daño</a:t>
            </a:r>
            <a:r>
              <a:rPr lang="en-US" dirty="0">
                <a:solidFill>
                  <a:prstClr val="black">
                    <a:lumMod val="75000"/>
                    <a:lumOff val="25000"/>
                  </a:prstClr>
                </a:solidFill>
                <a:latin typeface="Segoe UI" panose="020B0502040204020203" pitchFamily="34" charset="0"/>
                <a:cs typeface="Segoe UI" panose="020B0502040204020203" pitchFamily="34" charset="0"/>
              </a:rPr>
              <a:t> renal </a:t>
            </a:r>
            <a:r>
              <a:rPr lang="en-US" dirty="0" err="1">
                <a:solidFill>
                  <a:prstClr val="black">
                    <a:lumMod val="75000"/>
                    <a:lumOff val="25000"/>
                  </a:prstClr>
                </a:solidFill>
                <a:latin typeface="Segoe UI" panose="020B0502040204020203" pitchFamily="34" charset="0"/>
                <a:cs typeface="Segoe UI" panose="020B0502040204020203" pitchFamily="34" charset="0"/>
              </a:rPr>
              <a:t>agudo</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sp>
        <p:nvSpPr>
          <p:cNvPr id="44" name="Content Placeholder 17"/>
          <p:cNvSpPr txBox="1">
            <a:spLocks/>
          </p:cNvSpPr>
          <p:nvPr/>
        </p:nvSpPr>
        <p:spPr>
          <a:xfrm>
            <a:off x="8429668" y="4571824"/>
            <a:ext cx="2658635" cy="201524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err="1">
                <a:solidFill>
                  <a:prstClr val="black">
                    <a:lumMod val="75000"/>
                    <a:lumOff val="25000"/>
                  </a:prstClr>
                </a:solidFill>
                <a:latin typeface="Segoe UI" panose="020B0502040204020203" pitchFamily="34" charset="0"/>
                <a:cs typeface="Segoe UI" panose="020B0502040204020203" pitchFamily="34" charset="0"/>
              </a:rPr>
              <a:t>Invitemos</a:t>
            </a:r>
            <a:r>
              <a:rPr lang="en-US" dirty="0">
                <a:solidFill>
                  <a:prstClr val="black">
                    <a:lumMod val="75000"/>
                    <a:lumOff val="25000"/>
                  </a:prstClr>
                </a:solidFill>
                <a:latin typeface="Segoe UI" panose="020B0502040204020203" pitchFamily="34" charset="0"/>
                <a:cs typeface="Segoe UI" panose="020B0502040204020203" pitchFamily="34" charset="0"/>
              </a:rPr>
              <a:t> a </a:t>
            </a:r>
            <a:r>
              <a:rPr lang="en-US" dirty="0" err="1">
                <a:solidFill>
                  <a:prstClr val="black">
                    <a:lumMod val="75000"/>
                    <a:lumOff val="25000"/>
                  </a:prstClr>
                </a:solidFill>
                <a:latin typeface="Segoe UI" panose="020B0502040204020203" pitchFamily="34" charset="0"/>
                <a:cs typeface="Segoe UI" panose="020B0502040204020203" pitchFamily="34" charset="0"/>
              </a:rPr>
              <a:t>todos</a:t>
            </a:r>
            <a:r>
              <a:rPr lang="en-US" dirty="0">
                <a:solidFill>
                  <a:prstClr val="black">
                    <a:lumMod val="75000"/>
                    <a:lumOff val="25000"/>
                  </a:prstClr>
                </a:solidFill>
                <a:latin typeface="Segoe UI" panose="020B0502040204020203" pitchFamily="34" charset="0"/>
                <a:cs typeface="Segoe UI" panose="020B0502040204020203" pitchFamily="34" charset="0"/>
              </a:rPr>
              <a:t> los </a:t>
            </a:r>
            <a:r>
              <a:rPr lang="en-US" dirty="0" err="1">
                <a:solidFill>
                  <a:prstClr val="black">
                    <a:lumMod val="75000"/>
                    <a:lumOff val="25000"/>
                  </a:prstClr>
                </a:solidFill>
                <a:latin typeface="Segoe UI" panose="020B0502040204020203" pitchFamily="34" charset="0"/>
                <a:cs typeface="Segoe UI" panose="020B0502040204020203" pitchFamily="34" charset="0"/>
              </a:rPr>
              <a:t>pacientes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ya</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sean</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sanos</a:t>
            </a:r>
            <a:r>
              <a:rPr lang="en-US" dirty="0">
                <a:solidFill>
                  <a:prstClr val="black">
                    <a:lumMod val="75000"/>
                    <a:lumOff val="25000"/>
                  </a:prstClr>
                </a:solidFill>
                <a:latin typeface="Segoe UI" panose="020B0502040204020203" pitchFamily="34" charset="0"/>
                <a:cs typeface="Segoe UI" panose="020B0502040204020203" pitchFamily="34" charset="0"/>
              </a:rPr>
              <a:t> o </a:t>
            </a:r>
            <a:r>
              <a:rPr lang="en-US" dirty="0" err="1">
                <a:solidFill>
                  <a:prstClr val="black">
                    <a:lumMod val="75000"/>
                    <a:lumOff val="25000"/>
                  </a:prstClr>
                </a:solidFill>
                <a:latin typeface="Segoe UI" panose="020B0502040204020203" pitchFamily="34" charset="0"/>
                <a:cs typeface="Segoe UI" panose="020B0502040204020203" pitchFamily="34" charset="0"/>
              </a:rPr>
              <a:t>diagnósticados</a:t>
            </a:r>
            <a:r>
              <a:rPr lang="en-US" dirty="0">
                <a:solidFill>
                  <a:prstClr val="black">
                    <a:lumMod val="75000"/>
                    <a:lumOff val="25000"/>
                  </a:prstClr>
                </a:solidFill>
                <a:latin typeface="Segoe UI" panose="020B0502040204020203" pitchFamily="34" charset="0"/>
                <a:cs typeface="Segoe UI" panose="020B0502040204020203" pitchFamily="34" charset="0"/>
              </a:rPr>
              <a:t> a </a:t>
            </a:r>
            <a:r>
              <a:rPr lang="en-US" dirty="0" err="1">
                <a:solidFill>
                  <a:prstClr val="black">
                    <a:lumMod val="75000"/>
                    <a:lumOff val="25000"/>
                  </a:prstClr>
                </a:solidFill>
                <a:latin typeface="Segoe UI" panose="020B0502040204020203" pitchFamily="34" charset="0"/>
                <a:cs typeface="Segoe UI" panose="020B0502040204020203" pitchFamily="34" charset="0"/>
              </a:rPr>
              <a:t>comunicar</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esta</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información</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Recordemos</a:t>
            </a:r>
            <a:r>
              <a:rPr lang="en-US" dirty="0">
                <a:solidFill>
                  <a:prstClr val="black">
                    <a:lumMod val="75000"/>
                    <a:lumOff val="25000"/>
                  </a:prstClr>
                </a:solidFill>
                <a:latin typeface="Segoe UI" panose="020B0502040204020203" pitchFamily="34" charset="0"/>
                <a:cs typeface="Segoe UI" panose="020B0502040204020203" pitchFamily="34" charset="0"/>
              </a:rPr>
              <a:t> que </a:t>
            </a:r>
            <a:r>
              <a:rPr lang="en-US" dirty="0" err="1">
                <a:solidFill>
                  <a:prstClr val="black">
                    <a:lumMod val="75000"/>
                    <a:lumOff val="25000"/>
                  </a:prstClr>
                </a:solidFill>
                <a:latin typeface="Segoe UI" panose="020B0502040204020203" pitchFamily="34" charset="0"/>
                <a:cs typeface="Segoe UI" panose="020B0502040204020203" pitchFamily="34" charset="0"/>
              </a:rPr>
              <a:t>pequeños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cambios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pueden</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salvar</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err="1">
                <a:solidFill>
                  <a:prstClr val="black">
                    <a:lumMod val="75000"/>
                    <a:lumOff val="25000"/>
                  </a:prstClr>
                </a:solidFill>
                <a:latin typeface="Segoe UI" panose="020B0502040204020203" pitchFamily="34" charset="0"/>
                <a:cs typeface="Segoe UI" panose="020B0502040204020203" pitchFamily="34" charset="0"/>
              </a:rPr>
              <a:t>vidas</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8" name="Picture 7">
            <a:extLst>
              <a:ext uri="{FF2B5EF4-FFF2-40B4-BE49-F238E27FC236}">
                <a16:creationId xmlns:a16="http://schemas.microsoft.com/office/drawing/2014/main" id="{350DA9A0-0220-4520-B758-9443D8DBF060}"/>
              </a:ext>
            </a:extLst>
          </p:cNvPr>
          <p:cNvPicPr>
            <a:picLocks noChangeAspect="1"/>
          </p:cNvPicPr>
          <p:nvPr/>
        </p:nvPicPr>
        <p:blipFill>
          <a:blip r:embed="rId2"/>
          <a:stretch>
            <a:fillRect/>
          </a:stretch>
        </p:blipFill>
        <p:spPr>
          <a:xfrm>
            <a:off x="835285" y="2612431"/>
            <a:ext cx="2705100" cy="1685925"/>
          </a:xfrm>
          <a:prstGeom prst="rect">
            <a:avLst/>
          </a:prstGeom>
        </p:spPr>
      </p:pic>
      <p:pic>
        <p:nvPicPr>
          <p:cNvPr id="10" name="Picture 9">
            <a:extLst>
              <a:ext uri="{FF2B5EF4-FFF2-40B4-BE49-F238E27FC236}">
                <a16:creationId xmlns:a16="http://schemas.microsoft.com/office/drawing/2014/main" id="{23E0269D-DC8D-4D8B-A7F7-84C36DD9BF48}"/>
              </a:ext>
            </a:extLst>
          </p:cNvPr>
          <p:cNvPicPr>
            <a:picLocks noChangeAspect="1"/>
          </p:cNvPicPr>
          <p:nvPr/>
        </p:nvPicPr>
        <p:blipFill>
          <a:blip r:embed="rId3"/>
          <a:stretch>
            <a:fillRect/>
          </a:stretch>
        </p:blipFill>
        <p:spPr>
          <a:xfrm>
            <a:off x="4667250" y="2628900"/>
            <a:ext cx="2857500" cy="1600200"/>
          </a:xfrm>
          <a:prstGeom prst="rect">
            <a:avLst/>
          </a:prstGeom>
        </p:spPr>
      </p:pic>
      <p:pic>
        <p:nvPicPr>
          <p:cNvPr id="12" name="Picture 11">
            <a:extLst>
              <a:ext uri="{FF2B5EF4-FFF2-40B4-BE49-F238E27FC236}">
                <a16:creationId xmlns:a16="http://schemas.microsoft.com/office/drawing/2014/main" id="{A873E2DC-D67C-4C28-B4C3-CBE2528E9212}"/>
              </a:ext>
            </a:extLst>
          </p:cNvPr>
          <p:cNvPicPr>
            <a:picLocks noChangeAspect="1"/>
          </p:cNvPicPr>
          <p:nvPr/>
        </p:nvPicPr>
        <p:blipFill>
          <a:blip r:embed="rId4"/>
          <a:stretch>
            <a:fillRect/>
          </a:stretch>
        </p:blipFill>
        <p:spPr>
          <a:xfrm>
            <a:off x="8283045" y="2557462"/>
            <a:ext cx="2619375" cy="1743075"/>
          </a:xfrm>
          <a:prstGeom prst="rect">
            <a:avLst/>
          </a:prstGeom>
        </p:spPr>
      </p:pic>
    </p:spTree>
    <p:extLst>
      <p:ext uri="{BB962C8B-B14F-4D97-AF65-F5344CB8AC3E}">
        <p14:creationId xmlns:p14="http://schemas.microsoft.com/office/powerpoint/2010/main" val="1000588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B767BE-1528-4BAA-9E31-BE96325806BF}"/>
              </a:ext>
            </a:extLst>
          </p:cNvPr>
          <p:cNvSpPr>
            <a:spLocks noGrp="1"/>
          </p:cNvSpPr>
          <p:nvPr>
            <p:ph type="title"/>
          </p:nvPr>
        </p:nvSpPr>
        <p:spPr>
          <a:xfrm>
            <a:off x="521208" y="1133855"/>
            <a:ext cx="6876288" cy="1135211"/>
          </a:xfrm>
        </p:spPr>
        <p:txBody>
          <a:bodyPr>
            <a:normAutofit/>
          </a:bodyPr>
          <a:lstStyle/>
          <a:p>
            <a:r>
              <a:rPr lang="es-MX" sz="6600" b="1" dirty="0">
                <a:solidFill>
                  <a:schemeClr val="bg1"/>
                </a:solidFill>
              </a:rPr>
              <a:t>Gracias!!!</a:t>
            </a:r>
            <a:endParaRPr lang="en-US" sz="6600" b="1" dirty="0">
              <a:solidFill>
                <a:schemeClr val="bg1"/>
              </a:solidFill>
            </a:endParaRPr>
          </a:p>
        </p:txBody>
      </p:sp>
      <p:sp>
        <p:nvSpPr>
          <p:cNvPr id="6" name="TextBox 5">
            <a:extLst>
              <a:ext uri="{FF2B5EF4-FFF2-40B4-BE49-F238E27FC236}">
                <a16:creationId xmlns:a16="http://schemas.microsoft.com/office/drawing/2014/main" id="{1C23B923-9AFC-486C-9A1F-1BB92344689C}"/>
              </a:ext>
            </a:extLst>
          </p:cNvPr>
          <p:cNvSpPr txBox="1"/>
          <p:nvPr/>
        </p:nvSpPr>
        <p:spPr>
          <a:xfrm>
            <a:off x="521208" y="2362200"/>
            <a:ext cx="6096000" cy="461665"/>
          </a:xfrm>
          <a:prstGeom prst="rect">
            <a:avLst/>
          </a:prstGeom>
          <a:noFill/>
        </p:spPr>
        <p:txBody>
          <a:bodyPr wrap="square">
            <a:spAutoFit/>
          </a:bodyPr>
          <a:lstStyle/>
          <a:p>
            <a:r>
              <a:rPr lang="en-US" sz="2400" b="1" i="1" dirty="0" err="1">
                <a:solidFill>
                  <a:schemeClr val="bg1"/>
                </a:solidFill>
                <a:latin typeface="Segoe UI Light" panose="020B0502040204020203" pitchFamily="34" charset="0"/>
                <a:cs typeface="Segoe UI Light" panose="020B0502040204020203" pitchFamily="34" charset="0"/>
              </a:rPr>
              <a:t>Juntos</a:t>
            </a:r>
            <a:r>
              <a:rPr lang="en-US" sz="2400" b="1" i="1" dirty="0">
                <a:solidFill>
                  <a:schemeClr val="bg1"/>
                </a:solidFill>
                <a:latin typeface="Segoe UI Light" panose="020B0502040204020203" pitchFamily="34" charset="0"/>
                <a:cs typeface="Segoe UI Light" panose="020B0502040204020203" pitchFamily="34" charset="0"/>
              </a:rPr>
              <a:t> Podemos </a:t>
            </a:r>
            <a:r>
              <a:rPr lang="en-US" sz="2400" b="1" i="1" dirty="0" err="1">
                <a:solidFill>
                  <a:schemeClr val="bg1"/>
                </a:solidFill>
                <a:latin typeface="Segoe UI Light" panose="020B0502040204020203" pitchFamily="34" charset="0"/>
                <a:cs typeface="Segoe UI Light" panose="020B0502040204020203" pitchFamily="34" charset="0"/>
              </a:rPr>
              <a:t>Terminar</a:t>
            </a:r>
            <a:r>
              <a:rPr lang="en-US" sz="2400" b="1" i="1" dirty="0">
                <a:solidFill>
                  <a:schemeClr val="bg1"/>
                </a:solidFill>
                <a:latin typeface="Segoe UI Light" panose="020B0502040204020203" pitchFamily="34" charset="0"/>
                <a:cs typeface="Segoe UI Light" panose="020B0502040204020203" pitchFamily="34" charset="0"/>
              </a:rPr>
              <a:t> con </a:t>
            </a:r>
            <a:r>
              <a:rPr lang="en-US" sz="2400" b="1" i="1" dirty="0" err="1">
                <a:solidFill>
                  <a:schemeClr val="bg1"/>
                </a:solidFill>
                <a:latin typeface="Segoe UI Light" panose="020B0502040204020203" pitchFamily="34" charset="0"/>
                <a:cs typeface="Segoe UI Light" panose="020B0502040204020203" pitchFamily="34" charset="0"/>
              </a:rPr>
              <a:t>esta</a:t>
            </a:r>
            <a:r>
              <a:rPr lang="en-US" sz="2400" b="1" i="1" dirty="0">
                <a:solidFill>
                  <a:schemeClr val="bg1"/>
                </a:solidFill>
                <a:latin typeface="Segoe UI Light" panose="020B0502040204020203" pitchFamily="34" charset="0"/>
                <a:cs typeface="Segoe UI Light" panose="020B0502040204020203" pitchFamily="34" charset="0"/>
              </a:rPr>
              <a:t> </a:t>
            </a:r>
            <a:r>
              <a:rPr lang="en-US" sz="2400" b="1" i="1" dirty="0" err="1">
                <a:solidFill>
                  <a:schemeClr val="bg1"/>
                </a:solidFill>
                <a:latin typeface="Segoe UI Light" panose="020B0502040204020203" pitchFamily="34" charset="0"/>
                <a:cs typeface="Segoe UI Light" panose="020B0502040204020203" pitchFamily="34" charset="0"/>
              </a:rPr>
              <a:t>Epidemia</a:t>
            </a:r>
            <a:endParaRPr lang="en-US" sz="2400" b="1" i="1" dirty="0">
              <a:solidFill>
                <a:schemeClr val="bg1"/>
              </a:solidFill>
            </a:endParaRPr>
          </a:p>
        </p:txBody>
      </p:sp>
      <p:pic>
        <p:nvPicPr>
          <p:cNvPr id="7" name="Picture 6">
            <a:extLst>
              <a:ext uri="{FF2B5EF4-FFF2-40B4-BE49-F238E27FC236}">
                <a16:creationId xmlns:a16="http://schemas.microsoft.com/office/drawing/2014/main" id="{3A5C482F-BA12-499F-9C1C-2F8C64C4BB85}"/>
              </a:ext>
            </a:extLst>
          </p:cNvPr>
          <p:cNvPicPr>
            <a:picLocks noChangeAspect="1"/>
          </p:cNvPicPr>
          <p:nvPr/>
        </p:nvPicPr>
        <p:blipFill>
          <a:blip r:embed="rId2"/>
          <a:stretch>
            <a:fillRect/>
          </a:stretch>
        </p:blipFill>
        <p:spPr>
          <a:xfrm>
            <a:off x="6555158" y="3124200"/>
            <a:ext cx="4892305" cy="3133861"/>
          </a:xfrm>
          <a:prstGeom prst="rect">
            <a:avLst/>
          </a:prstGeom>
        </p:spPr>
      </p:pic>
    </p:spTree>
    <p:extLst>
      <p:ext uri="{BB962C8B-B14F-4D97-AF65-F5344CB8AC3E}">
        <p14:creationId xmlns:p14="http://schemas.microsoft.com/office/powerpoint/2010/main" val="3310915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11035793" cy="640080"/>
          </a:xfrm>
        </p:spPr>
        <p:txBody>
          <a:bodyPr>
            <a:normAutofit fontScale="90000"/>
          </a:bodyPr>
          <a:lstStyle/>
          <a:p>
            <a:r>
              <a:rPr lang="es-MX" dirty="0">
                <a:latin typeface="Segoe UI Light" panose="020B0502040204020203" pitchFamily="34" charset="0"/>
                <a:cs typeface="Segoe UI Light" panose="020B0502040204020203" pitchFamily="34" charset="0"/>
              </a:rPr>
              <a:t>Proceso PERA para Concientizar a la Población de la Enfermedad de Daño Renal con ayuda del Personal Médico</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s-MX" dirty="0">
                <a:latin typeface="Segoe UI" panose="020B0502040204020203" pitchFamily="34" charset="0"/>
                <a:cs typeface="Segoe UI" panose="020B0502040204020203" pitchFamily="34" charset="0"/>
              </a:rPr>
              <a:t>Etapas del proceso PERA:</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s-MX">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s-MX" b="1" dirty="0">
                <a:solidFill>
                  <a:schemeClr val="accent2">
                    <a:lumMod val="75000"/>
                  </a:schemeClr>
                </a:solidFill>
                <a:latin typeface="Segoe UI" panose="020B0502040204020203" pitchFamily="34" charset="0"/>
                <a:cs typeface="Segoe UI" panose="020B0502040204020203" pitchFamily="34" charset="0"/>
              </a:rPr>
              <a:t>Objetivo de la Historia:</a:t>
            </a:r>
            <a:br>
              <a:rPr lang="es-MX" dirty="0">
                <a:solidFill>
                  <a:prstClr val="black">
                    <a:lumMod val="75000"/>
                    <a:lumOff val="25000"/>
                  </a:prstClr>
                </a:solidFill>
                <a:latin typeface="Segoe UI" panose="020B0502040204020203" pitchFamily="34" charset="0"/>
                <a:cs typeface="Segoe UI"/>
              </a:rPr>
            </a:br>
            <a:r>
              <a:rPr lang="es-MX" dirty="0">
                <a:solidFill>
                  <a:prstClr val="black">
                    <a:lumMod val="75000"/>
                    <a:lumOff val="25000"/>
                  </a:prstClr>
                </a:solidFill>
                <a:latin typeface="Segoe UI" panose="020B0502040204020203" pitchFamily="34" charset="0"/>
                <a:cs typeface="Segoe UI"/>
              </a:rPr>
              <a:t>Sensibilizar al personal Médico de como la Medicina Preventiva puede mejorar la vida de sus pacientes.</a:t>
            </a:r>
            <a:endParaRPr lang="es-MX"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s-MX">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s-MX" b="1" dirty="0">
                <a:solidFill>
                  <a:schemeClr val="accent2">
                    <a:lumMod val="75000"/>
                  </a:schemeClr>
                </a:solidFill>
                <a:latin typeface="Segoe UI" panose="020B0502040204020203" pitchFamily="34" charset="0"/>
                <a:cs typeface="Segoe UI" panose="020B0502040204020203" pitchFamily="34" charset="0"/>
              </a:rPr>
              <a:t>Audiencia Objetivo:</a:t>
            </a:r>
            <a:br>
              <a:rPr lang="es-MX" dirty="0">
                <a:solidFill>
                  <a:prstClr val="black">
                    <a:lumMod val="75000"/>
                    <a:lumOff val="25000"/>
                  </a:prstClr>
                </a:solidFill>
                <a:latin typeface="Segoe UI" panose="020B0502040204020203" pitchFamily="34" charset="0"/>
                <a:cs typeface="Segoe UI" panose="020B0502040204020203" pitchFamily="34" charset="0"/>
              </a:rPr>
            </a:br>
            <a:r>
              <a:rPr lang="es-MX" dirty="0">
                <a:solidFill>
                  <a:prstClr val="black">
                    <a:lumMod val="75000"/>
                    <a:lumOff val="25000"/>
                  </a:prstClr>
                </a:solidFill>
                <a:latin typeface="Segoe UI" panose="020B0502040204020203" pitchFamily="34" charset="0"/>
                <a:cs typeface="Segoe UI" panose="020B0502040204020203" pitchFamily="34" charset="0"/>
              </a:rPr>
              <a:t>Personal médico general de instituciones publicas y/o privadas.</a:t>
            </a:r>
            <a:br>
              <a:rPr lang="es-MX" dirty="0">
                <a:solidFill>
                  <a:prstClr val="black">
                    <a:lumMod val="75000"/>
                    <a:lumOff val="25000"/>
                  </a:prstClr>
                </a:solidFill>
                <a:latin typeface="Segoe UI" panose="020B0502040204020203" pitchFamily="34" charset="0"/>
                <a:cs typeface="Segoe UI" panose="020B0502040204020203" pitchFamily="34" charset="0"/>
              </a:rPr>
            </a:br>
            <a:r>
              <a:rPr lang="es-MX" dirty="0">
                <a:solidFill>
                  <a:prstClr val="black">
                    <a:lumMod val="75000"/>
                    <a:lumOff val="25000"/>
                  </a:prstClr>
                </a:solidFill>
                <a:latin typeface="Segoe UI" panose="020B0502040204020203" pitchFamily="34" charset="0"/>
                <a:cs typeface="Segoe UI" panose="020B0502040204020203" pitchFamily="34" charset="0"/>
              </a:rPr>
              <a:t>Ya que usualmente son las personas que tienen más contacto con la población.</a:t>
            </a:r>
          </a:p>
        </p:txBody>
      </p:sp>
      <p:grpSp>
        <p:nvGrpSpPr>
          <p:cNvPr id="22" name="Group 21" descr="Small circle with number 3 inside  indicating step 3"/>
          <p:cNvGrpSpPr/>
          <p:nvPr/>
        </p:nvGrpSpPr>
        <p:grpSpPr bwMode="blackWhite">
          <a:xfrm>
            <a:off x="531552" y="3818832"/>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s-MX">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3846992"/>
            <a:ext cx="4504252" cy="133058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s-MX" b="1" dirty="0">
                <a:solidFill>
                  <a:schemeClr val="accent2">
                    <a:lumMod val="75000"/>
                  </a:schemeClr>
                </a:solidFill>
                <a:cs typeface="Segoe UI"/>
              </a:rPr>
              <a:t>Mensajes Principales:</a:t>
            </a:r>
            <a:br>
              <a:rPr lang="es-MX" dirty="0">
                <a:solidFill>
                  <a:prstClr val="black">
                    <a:lumMod val="75000"/>
                    <a:lumOff val="25000"/>
                  </a:prstClr>
                </a:solidFill>
                <a:cs typeface="Segoe UI"/>
              </a:rPr>
            </a:br>
            <a:r>
              <a:rPr lang="es-MX" dirty="0">
                <a:solidFill>
                  <a:prstClr val="black">
                    <a:lumMod val="75000"/>
                    <a:lumOff val="25000"/>
                  </a:prstClr>
                </a:solidFill>
                <a:cs typeface="Segoe UI"/>
              </a:rPr>
              <a:t>-La población desconoce los riesgos de un mal estilo de vida.</a:t>
            </a:r>
            <a:br>
              <a:rPr lang="es-MX" dirty="0">
                <a:solidFill>
                  <a:prstClr val="black">
                    <a:lumMod val="75000"/>
                    <a:lumOff val="25000"/>
                  </a:prstClr>
                </a:solidFill>
                <a:cs typeface="Segoe UI"/>
              </a:rPr>
            </a:br>
            <a:r>
              <a:rPr lang="es-MX" dirty="0">
                <a:solidFill>
                  <a:prstClr val="black">
                    <a:lumMod val="75000"/>
                    <a:lumOff val="25000"/>
                  </a:prstClr>
                </a:solidFill>
                <a:cs typeface="Segoe UI"/>
              </a:rPr>
              <a:t>-La enfermedad de daño renal se incrementa mundialmente</a:t>
            </a:r>
            <a:br>
              <a:rPr lang="es-MX" dirty="0">
                <a:solidFill>
                  <a:prstClr val="black">
                    <a:lumMod val="75000"/>
                    <a:lumOff val="25000"/>
                  </a:prstClr>
                </a:solidFill>
                <a:cs typeface="Segoe UI"/>
              </a:rPr>
            </a:br>
            <a:r>
              <a:rPr lang="es-MX" dirty="0">
                <a:solidFill>
                  <a:prstClr val="black">
                    <a:lumMod val="75000"/>
                    <a:lumOff val="25000"/>
                  </a:prstClr>
                </a:solidFill>
                <a:cs typeface="Segoe UI"/>
              </a:rPr>
              <a:t>-Los Médicos Generales pueden ser la diferencia con Sensibilización del problema y Medicina Preventiva.</a:t>
            </a:r>
          </a:p>
        </p:txBody>
      </p:sp>
      <p:grpSp>
        <p:nvGrpSpPr>
          <p:cNvPr id="37" name="Group 36" descr="Small circle with number 4 inside  indicating step 4"/>
          <p:cNvGrpSpPr/>
          <p:nvPr/>
        </p:nvGrpSpPr>
        <p:grpSpPr bwMode="blackWhite">
          <a:xfrm>
            <a:off x="531552" y="5044242"/>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s-MX">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084434"/>
            <a:ext cx="6961420" cy="157036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s-MX" b="1" dirty="0">
                <a:solidFill>
                  <a:schemeClr val="accent2">
                    <a:lumMod val="75000"/>
                  </a:schemeClr>
                </a:solidFill>
                <a:latin typeface="Segoe UI" panose="020B0502040204020203" pitchFamily="34" charset="0"/>
                <a:cs typeface="Segoe UI" panose="020B0502040204020203" pitchFamily="34" charset="0"/>
              </a:rPr>
              <a:t>Estructura de la Historia:</a:t>
            </a:r>
            <a:br>
              <a:rPr lang="es-MX" dirty="0">
                <a:solidFill>
                  <a:prstClr val="black">
                    <a:lumMod val="75000"/>
                    <a:lumOff val="25000"/>
                  </a:prstClr>
                </a:solidFill>
                <a:latin typeface="Segoe UI" panose="020B0502040204020203" pitchFamily="34" charset="0"/>
                <a:cs typeface="Segoe UI" panose="020B0502040204020203" pitchFamily="34" charset="0"/>
              </a:rPr>
            </a:br>
            <a:r>
              <a:rPr lang="es-MX" dirty="0">
                <a:solidFill>
                  <a:prstClr val="black">
                    <a:lumMod val="75000"/>
                    <a:lumOff val="25000"/>
                  </a:prstClr>
                </a:solidFill>
                <a:latin typeface="Segoe UI" panose="020B0502040204020203" pitchFamily="34" charset="0"/>
                <a:cs typeface="Segoe UI" panose="020B0502040204020203" pitchFamily="34" charset="0"/>
              </a:rPr>
              <a:t>-Explicar el problema (Punto)</a:t>
            </a:r>
            <a:br>
              <a:rPr lang="es-MX" dirty="0">
                <a:solidFill>
                  <a:prstClr val="black">
                    <a:lumMod val="75000"/>
                    <a:lumOff val="25000"/>
                  </a:prstClr>
                </a:solidFill>
                <a:latin typeface="Segoe UI" panose="020B0502040204020203" pitchFamily="34" charset="0"/>
                <a:cs typeface="Segoe UI" panose="020B0502040204020203" pitchFamily="34" charset="0"/>
              </a:rPr>
            </a:br>
            <a:r>
              <a:rPr lang="es-MX" dirty="0">
                <a:solidFill>
                  <a:prstClr val="black">
                    <a:lumMod val="75000"/>
                    <a:lumOff val="25000"/>
                  </a:prstClr>
                </a:solidFill>
                <a:latin typeface="Segoe UI" panose="020B0502040204020203" pitchFamily="34" charset="0"/>
                <a:cs typeface="Segoe UI" panose="020B0502040204020203" pitchFamily="34" charset="0"/>
              </a:rPr>
              <a:t>-Ejemplo de Estilo de vida de la Población (Ejemplo1)</a:t>
            </a:r>
            <a:br>
              <a:rPr lang="es-MX" dirty="0">
                <a:solidFill>
                  <a:prstClr val="black">
                    <a:lumMod val="75000"/>
                    <a:lumOff val="25000"/>
                  </a:prstClr>
                </a:solidFill>
                <a:latin typeface="Segoe UI" panose="020B0502040204020203" pitchFamily="34" charset="0"/>
                <a:cs typeface="Segoe UI" panose="020B0502040204020203" pitchFamily="34" charset="0"/>
              </a:rPr>
            </a:br>
            <a:r>
              <a:rPr lang="es-MX" dirty="0">
                <a:solidFill>
                  <a:prstClr val="black">
                    <a:lumMod val="75000"/>
                    <a:lumOff val="25000"/>
                  </a:prstClr>
                </a:solidFill>
                <a:latin typeface="Segoe UI" panose="020B0502040204020203" pitchFamily="34" charset="0"/>
                <a:cs typeface="Segoe UI" panose="020B0502040204020203" pitchFamily="34" charset="0"/>
              </a:rPr>
              <a:t>-Ejemplo de como un Médico General puede cambiar la vida de la gente (Ejemplo2)</a:t>
            </a:r>
            <a:br>
              <a:rPr lang="es-MX" dirty="0">
                <a:solidFill>
                  <a:prstClr val="black">
                    <a:lumMod val="75000"/>
                    <a:lumOff val="25000"/>
                  </a:prstClr>
                </a:solidFill>
                <a:latin typeface="Segoe UI" panose="020B0502040204020203" pitchFamily="34" charset="0"/>
                <a:cs typeface="Segoe UI" panose="020B0502040204020203" pitchFamily="34" charset="0"/>
              </a:rPr>
            </a:br>
            <a:r>
              <a:rPr lang="es-MX" dirty="0">
                <a:solidFill>
                  <a:prstClr val="black">
                    <a:lumMod val="75000"/>
                    <a:lumOff val="25000"/>
                  </a:prstClr>
                </a:solidFill>
                <a:latin typeface="Segoe UI" panose="020B0502040204020203" pitchFamily="34" charset="0"/>
                <a:cs typeface="Segoe UI" panose="020B0502040204020203" pitchFamily="34" charset="0"/>
              </a:rPr>
              <a:t>-Evidencia Científica del Problema (Razones)</a:t>
            </a:r>
            <a:br>
              <a:rPr lang="es-MX" dirty="0">
                <a:solidFill>
                  <a:prstClr val="black">
                    <a:lumMod val="75000"/>
                    <a:lumOff val="25000"/>
                  </a:prstClr>
                </a:solidFill>
                <a:latin typeface="Segoe UI" panose="020B0502040204020203" pitchFamily="34" charset="0"/>
                <a:cs typeface="Segoe UI" panose="020B0502040204020203" pitchFamily="34" charset="0"/>
              </a:rPr>
            </a:br>
            <a:r>
              <a:rPr lang="es-MX" dirty="0">
                <a:solidFill>
                  <a:prstClr val="black">
                    <a:lumMod val="75000"/>
                    <a:lumOff val="25000"/>
                  </a:prstClr>
                </a:solidFill>
                <a:latin typeface="Segoe UI" panose="020B0502040204020203" pitchFamily="34" charset="0"/>
                <a:cs typeface="Segoe UI" panose="020B0502040204020203" pitchFamily="34" charset="0"/>
              </a:rPr>
              <a:t>-Llamado a los Médicos a Ayudarnos a acabar con esta Epidemia (Acciones)</a:t>
            </a:r>
          </a:p>
        </p:txBody>
      </p:sp>
    </p:spTree>
    <p:extLst>
      <p:ext uri="{BB962C8B-B14F-4D97-AF65-F5344CB8AC3E}">
        <p14:creationId xmlns:p14="http://schemas.microsoft.com/office/powerpoint/2010/main" val="2770158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3467" y="1114401"/>
            <a:ext cx="6985000" cy="2387600"/>
          </a:xfrm>
        </p:spPr>
        <p:txBody>
          <a:bodyPr anchor="ctr" anchorCtr="0">
            <a:normAutofit fontScale="90000"/>
          </a:bodyPr>
          <a:lstStyle/>
          <a:p>
            <a:r>
              <a:rPr lang="en-US" sz="4800" dirty="0" err="1">
                <a:solidFill>
                  <a:schemeClr val="bg1"/>
                </a:solidFill>
              </a:rPr>
              <a:t>Prevención</a:t>
            </a:r>
            <a:r>
              <a:rPr lang="en-US" sz="4800" dirty="0">
                <a:solidFill>
                  <a:schemeClr val="bg1"/>
                </a:solidFill>
              </a:rPr>
              <a:t> del </a:t>
            </a:r>
            <a:r>
              <a:rPr lang="en-US" sz="4800" dirty="0" err="1">
                <a:solidFill>
                  <a:schemeClr val="bg1"/>
                </a:solidFill>
              </a:rPr>
              <a:t>Daño</a:t>
            </a:r>
            <a:r>
              <a:rPr lang="en-US" sz="4800" dirty="0">
                <a:solidFill>
                  <a:schemeClr val="bg1"/>
                </a:solidFill>
              </a:rPr>
              <a:t> Renal</a:t>
            </a:r>
            <a:br>
              <a:rPr lang="en-US" sz="4800" dirty="0">
                <a:solidFill>
                  <a:schemeClr val="bg1"/>
                </a:solidFill>
              </a:rPr>
            </a:br>
            <a:r>
              <a:rPr lang="en-US" sz="4800" dirty="0" err="1">
                <a:solidFill>
                  <a:schemeClr val="bg1"/>
                </a:solidFill>
              </a:rPr>
              <a:t>Planeación</a:t>
            </a:r>
            <a:r>
              <a:rPr lang="en-US" sz="4800" dirty="0">
                <a:solidFill>
                  <a:schemeClr val="bg1"/>
                </a:solidFill>
              </a:rPr>
              <a:t> con </a:t>
            </a:r>
            <a:r>
              <a:rPr lang="en-US" sz="4800" dirty="0" err="1">
                <a:solidFill>
                  <a:schemeClr val="bg1"/>
                </a:solidFill>
              </a:rPr>
              <a:t>Proceso</a:t>
            </a:r>
            <a:r>
              <a:rPr lang="en-US" sz="4800" dirty="0">
                <a:solidFill>
                  <a:schemeClr val="bg1"/>
                </a:solidFill>
              </a:rPr>
              <a:t> PERA</a:t>
            </a:r>
          </a:p>
        </p:txBody>
      </p:sp>
      <p:sp>
        <p:nvSpPr>
          <p:cNvPr id="3" name="Subtitle 2"/>
          <p:cNvSpPr>
            <a:spLocks noGrp="1"/>
          </p:cNvSpPr>
          <p:nvPr>
            <p:ph type="subTitle" idx="4294967295"/>
          </p:nvPr>
        </p:nvSpPr>
        <p:spPr>
          <a:xfrm>
            <a:off x="855620" y="2933105"/>
            <a:ext cx="6874447" cy="1137793"/>
          </a:xfrm>
        </p:spPr>
        <p:txBody>
          <a:bodyPr>
            <a:normAutofit/>
          </a:bodyPr>
          <a:lstStyle/>
          <a:p>
            <a:pPr marL="0" indent="0">
              <a:buNone/>
            </a:pPr>
            <a:r>
              <a:rPr lang="en-US" sz="2400" dirty="0" err="1">
                <a:solidFill>
                  <a:schemeClr val="bg1"/>
                </a:solidFill>
                <a:latin typeface="+mj-lt"/>
              </a:rPr>
              <a:t>Enfoque</a:t>
            </a:r>
            <a:r>
              <a:rPr lang="en-US" sz="2400" dirty="0">
                <a:solidFill>
                  <a:schemeClr val="bg1"/>
                </a:solidFill>
                <a:latin typeface="+mj-lt"/>
              </a:rPr>
              <a:t> </a:t>
            </a:r>
            <a:r>
              <a:rPr lang="en-US" sz="2400" dirty="0" err="1">
                <a:solidFill>
                  <a:schemeClr val="bg1"/>
                </a:solidFill>
                <a:latin typeface="+mj-lt"/>
              </a:rPr>
              <a:t>en</a:t>
            </a:r>
            <a:r>
              <a:rPr lang="en-US" sz="2400" dirty="0">
                <a:solidFill>
                  <a:schemeClr val="bg1"/>
                </a:solidFill>
                <a:latin typeface="+mj-lt"/>
              </a:rPr>
              <a:t> Población General</a:t>
            </a:r>
          </a:p>
        </p:txBody>
      </p:sp>
      <p:pic>
        <p:nvPicPr>
          <p:cNvPr id="6" name="Picture 5">
            <a:extLst>
              <a:ext uri="{FF2B5EF4-FFF2-40B4-BE49-F238E27FC236}">
                <a16:creationId xmlns:a16="http://schemas.microsoft.com/office/drawing/2014/main" id="{6E6CC332-3534-427A-A6FE-0E202BF9E5F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067" y="1359057"/>
            <a:ext cx="3917244" cy="2937933"/>
          </a:xfrm>
          <a:prstGeom prst="rect">
            <a:avLst/>
          </a:prstGeom>
        </p:spPr>
      </p:pic>
    </p:spTree>
    <p:extLst>
      <p:ext uri="{BB962C8B-B14F-4D97-AF65-F5344CB8AC3E}">
        <p14:creationId xmlns:p14="http://schemas.microsoft.com/office/powerpoint/2010/main" val="3473016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11035793" cy="640080"/>
          </a:xfrm>
        </p:spPr>
        <p:txBody>
          <a:bodyPr>
            <a:normAutofit fontScale="90000"/>
          </a:bodyPr>
          <a:lstStyle/>
          <a:p>
            <a:r>
              <a:rPr lang="es-MX" dirty="0">
                <a:latin typeface="Segoe UI Light" panose="020B0502040204020203" pitchFamily="34" charset="0"/>
                <a:cs typeface="Segoe UI Light" panose="020B0502040204020203" pitchFamily="34" charset="0"/>
              </a:rPr>
              <a:t>Proceso PERA para Concientizar a la población general sobre </a:t>
            </a:r>
            <a:br>
              <a:rPr lang="es-MX" dirty="0">
                <a:latin typeface="Segoe UI Light" panose="020B0502040204020203" pitchFamily="34" charset="0"/>
                <a:cs typeface="Segoe UI Light" panose="020B0502040204020203" pitchFamily="34" charset="0"/>
              </a:rPr>
            </a:br>
            <a:r>
              <a:rPr lang="es-MX" dirty="0">
                <a:latin typeface="Segoe UI Light" panose="020B0502040204020203" pitchFamily="34" charset="0"/>
                <a:cs typeface="Segoe UI Light" panose="020B0502040204020203" pitchFamily="34" charset="0"/>
              </a:rPr>
              <a:t>la Enfermedad de Daño Renal</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s-MX" dirty="0">
                <a:latin typeface="Segoe UI" panose="020B0502040204020203" pitchFamily="34" charset="0"/>
                <a:cs typeface="Segoe UI" panose="020B0502040204020203" pitchFamily="34" charset="0"/>
              </a:rPr>
              <a:t>Etapas del proceso PERA:</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s-MX">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s-MX" b="1" dirty="0">
                <a:solidFill>
                  <a:schemeClr val="accent2">
                    <a:lumMod val="75000"/>
                  </a:schemeClr>
                </a:solidFill>
                <a:latin typeface="Segoe UI" panose="020B0502040204020203" pitchFamily="34" charset="0"/>
                <a:cs typeface="Segoe UI" panose="020B0502040204020203" pitchFamily="34" charset="0"/>
              </a:rPr>
              <a:t>Objetivo de la Historia:</a:t>
            </a:r>
            <a:br>
              <a:rPr lang="es-MX" dirty="0">
                <a:solidFill>
                  <a:prstClr val="black">
                    <a:lumMod val="75000"/>
                    <a:lumOff val="25000"/>
                  </a:prstClr>
                </a:solidFill>
                <a:latin typeface="Segoe UI" panose="020B0502040204020203" pitchFamily="34" charset="0"/>
                <a:cs typeface="Segoe UI"/>
              </a:rPr>
            </a:br>
            <a:r>
              <a:rPr lang="es-MX" dirty="0">
                <a:solidFill>
                  <a:prstClr val="black">
                    <a:lumMod val="75000"/>
                    <a:lumOff val="25000"/>
                  </a:prstClr>
                </a:solidFill>
                <a:latin typeface="Segoe UI" panose="020B0502040204020203" pitchFamily="34" charset="0"/>
                <a:cs typeface="Segoe UI"/>
              </a:rPr>
              <a:t>Sensibilizar al Población General de como la Medicina Preventiva puede mejorar la vida de sus pacientes.</a:t>
            </a:r>
            <a:endParaRPr lang="es-MX"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s-MX">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s-MX" b="1" dirty="0">
                <a:solidFill>
                  <a:schemeClr val="accent2">
                    <a:lumMod val="75000"/>
                  </a:schemeClr>
                </a:solidFill>
                <a:latin typeface="Segoe UI" panose="020B0502040204020203" pitchFamily="34" charset="0"/>
                <a:cs typeface="Segoe UI" panose="020B0502040204020203" pitchFamily="34" charset="0"/>
              </a:rPr>
              <a:t>Audiencia Objetivo:</a:t>
            </a:r>
            <a:br>
              <a:rPr lang="es-MX" dirty="0">
                <a:solidFill>
                  <a:prstClr val="black">
                    <a:lumMod val="75000"/>
                    <a:lumOff val="25000"/>
                  </a:prstClr>
                </a:solidFill>
                <a:latin typeface="Segoe UI" panose="020B0502040204020203" pitchFamily="34" charset="0"/>
                <a:cs typeface="Segoe UI" panose="020B0502040204020203" pitchFamily="34" charset="0"/>
              </a:rPr>
            </a:br>
            <a:r>
              <a:rPr lang="es-MX" dirty="0">
                <a:solidFill>
                  <a:prstClr val="black">
                    <a:lumMod val="75000"/>
                    <a:lumOff val="25000"/>
                  </a:prstClr>
                </a:solidFill>
                <a:latin typeface="Segoe UI" panose="020B0502040204020203" pitchFamily="34" charset="0"/>
                <a:cs typeface="Segoe UI" panose="020B0502040204020203" pitchFamily="34" charset="0"/>
              </a:rPr>
              <a:t>Población en general de 30 años en adelante.</a:t>
            </a:r>
            <a:br>
              <a:rPr lang="es-MX" dirty="0">
                <a:solidFill>
                  <a:prstClr val="black">
                    <a:lumMod val="75000"/>
                    <a:lumOff val="25000"/>
                  </a:prstClr>
                </a:solidFill>
                <a:latin typeface="Segoe UI" panose="020B0502040204020203" pitchFamily="34" charset="0"/>
                <a:cs typeface="Segoe UI" panose="020B0502040204020203" pitchFamily="34" charset="0"/>
              </a:rPr>
            </a:br>
            <a:r>
              <a:rPr lang="es-MX" dirty="0">
                <a:solidFill>
                  <a:prstClr val="black">
                    <a:lumMod val="75000"/>
                    <a:lumOff val="25000"/>
                  </a:prstClr>
                </a:solidFill>
                <a:latin typeface="Segoe UI" panose="020B0502040204020203" pitchFamily="34" charset="0"/>
                <a:cs typeface="Segoe UI" panose="020B0502040204020203" pitchFamily="34" charset="0"/>
              </a:rPr>
              <a:t>Ya que usualmente son las personas que tienen más probabilidad de deteriorar su salud renal.</a:t>
            </a:r>
          </a:p>
        </p:txBody>
      </p:sp>
      <p:grpSp>
        <p:nvGrpSpPr>
          <p:cNvPr id="22" name="Group 21" descr="Small circle with number 3 inside  indicating step 3"/>
          <p:cNvGrpSpPr/>
          <p:nvPr/>
        </p:nvGrpSpPr>
        <p:grpSpPr bwMode="blackWhite">
          <a:xfrm>
            <a:off x="531552" y="3818832"/>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s-MX">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2" y="3846992"/>
            <a:ext cx="6233287" cy="1330580"/>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s-MX" b="1" dirty="0">
                <a:solidFill>
                  <a:schemeClr val="accent2">
                    <a:lumMod val="75000"/>
                  </a:schemeClr>
                </a:solidFill>
                <a:cs typeface="Segoe UI"/>
              </a:rPr>
              <a:t>Mensajes Principales:</a:t>
            </a:r>
            <a:br>
              <a:rPr lang="es-MX" dirty="0">
                <a:solidFill>
                  <a:prstClr val="black">
                    <a:lumMod val="75000"/>
                    <a:lumOff val="25000"/>
                  </a:prstClr>
                </a:solidFill>
                <a:cs typeface="Segoe UI"/>
              </a:rPr>
            </a:br>
            <a:r>
              <a:rPr lang="es-MX" dirty="0">
                <a:solidFill>
                  <a:prstClr val="black">
                    <a:lumMod val="75000"/>
                    <a:lumOff val="25000"/>
                  </a:prstClr>
                </a:solidFill>
                <a:cs typeface="Segoe UI"/>
              </a:rPr>
              <a:t>-La enfermedad de daño renal se incrementa mundialmente</a:t>
            </a:r>
            <a:br>
              <a:rPr lang="es-MX" dirty="0">
                <a:solidFill>
                  <a:prstClr val="black">
                    <a:lumMod val="75000"/>
                    <a:lumOff val="25000"/>
                  </a:prstClr>
                </a:solidFill>
                <a:cs typeface="Segoe UI"/>
              </a:rPr>
            </a:br>
            <a:r>
              <a:rPr lang="es-MX" dirty="0">
                <a:solidFill>
                  <a:prstClr val="black">
                    <a:lumMod val="75000"/>
                    <a:lumOff val="25000"/>
                  </a:prstClr>
                </a:solidFill>
                <a:cs typeface="Segoe UI"/>
              </a:rPr>
              <a:t>-Un mal estilo de vida puede afectar tu salud y la familia de los enfermos pasa por momentos muy amargos.</a:t>
            </a:r>
            <a:br>
              <a:rPr lang="es-MX" dirty="0">
                <a:solidFill>
                  <a:prstClr val="black">
                    <a:lumMod val="75000"/>
                    <a:lumOff val="25000"/>
                  </a:prstClr>
                </a:solidFill>
                <a:cs typeface="Segoe UI"/>
              </a:rPr>
            </a:br>
            <a:r>
              <a:rPr lang="es-MX" dirty="0">
                <a:solidFill>
                  <a:prstClr val="black">
                    <a:lumMod val="75000"/>
                    <a:lumOff val="25000"/>
                  </a:prstClr>
                </a:solidFill>
                <a:cs typeface="Segoe UI"/>
              </a:rPr>
              <a:t>-Cuidarse no es tan complicado, puede haber un balance entre salud y diversión sin Excesos</a:t>
            </a:r>
          </a:p>
        </p:txBody>
      </p:sp>
      <p:grpSp>
        <p:nvGrpSpPr>
          <p:cNvPr id="37" name="Group 36" descr="Small circle with number 4 inside  indicating step 4"/>
          <p:cNvGrpSpPr/>
          <p:nvPr/>
        </p:nvGrpSpPr>
        <p:grpSpPr bwMode="blackWhite">
          <a:xfrm>
            <a:off x="531552" y="5044242"/>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s-MX">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084434"/>
            <a:ext cx="6961420" cy="157036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s-MX" b="1" dirty="0">
                <a:solidFill>
                  <a:schemeClr val="accent2">
                    <a:lumMod val="75000"/>
                  </a:schemeClr>
                </a:solidFill>
                <a:latin typeface="Segoe UI" panose="020B0502040204020203" pitchFamily="34" charset="0"/>
                <a:cs typeface="Segoe UI" panose="020B0502040204020203" pitchFamily="34" charset="0"/>
              </a:rPr>
              <a:t>Estructura de la Historia:</a:t>
            </a:r>
            <a:br>
              <a:rPr lang="es-MX" dirty="0">
                <a:solidFill>
                  <a:prstClr val="black">
                    <a:lumMod val="75000"/>
                    <a:lumOff val="25000"/>
                  </a:prstClr>
                </a:solidFill>
                <a:latin typeface="Segoe UI" panose="020B0502040204020203" pitchFamily="34" charset="0"/>
                <a:cs typeface="Segoe UI" panose="020B0502040204020203" pitchFamily="34" charset="0"/>
              </a:rPr>
            </a:br>
            <a:r>
              <a:rPr lang="es-MX" dirty="0">
                <a:solidFill>
                  <a:prstClr val="black">
                    <a:lumMod val="75000"/>
                    <a:lumOff val="25000"/>
                  </a:prstClr>
                </a:solidFill>
                <a:latin typeface="Segoe UI" panose="020B0502040204020203" pitchFamily="34" charset="0"/>
                <a:cs typeface="Segoe UI" panose="020B0502040204020203" pitchFamily="34" charset="0"/>
              </a:rPr>
              <a:t>-Explicar el problema (Punto)</a:t>
            </a:r>
            <a:br>
              <a:rPr lang="es-MX" dirty="0">
                <a:solidFill>
                  <a:prstClr val="black">
                    <a:lumMod val="75000"/>
                    <a:lumOff val="25000"/>
                  </a:prstClr>
                </a:solidFill>
                <a:latin typeface="Segoe UI" panose="020B0502040204020203" pitchFamily="34" charset="0"/>
                <a:cs typeface="Segoe UI" panose="020B0502040204020203" pitchFamily="34" charset="0"/>
              </a:rPr>
            </a:br>
            <a:r>
              <a:rPr lang="es-MX" dirty="0">
                <a:solidFill>
                  <a:prstClr val="black">
                    <a:lumMod val="75000"/>
                    <a:lumOff val="25000"/>
                  </a:prstClr>
                </a:solidFill>
                <a:latin typeface="Segoe UI" panose="020B0502040204020203" pitchFamily="34" charset="0"/>
                <a:cs typeface="Segoe UI" panose="020B0502040204020203" pitchFamily="34" charset="0"/>
              </a:rPr>
              <a:t>-Ejemplo de un mal Estilo de vida de la Población (Ejemplo1)</a:t>
            </a:r>
            <a:br>
              <a:rPr lang="es-MX" dirty="0">
                <a:solidFill>
                  <a:prstClr val="black">
                    <a:lumMod val="75000"/>
                    <a:lumOff val="25000"/>
                  </a:prstClr>
                </a:solidFill>
                <a:latin typeface="Segoe UI" panose="020B0502040204020203" pitchFamily="34" charset="0"/>
                <a:cs typeface="Segoe UI" panose="020B0502040204020203" pitchFamily="34" charset="0"/>
              </a:rPr>
            </a:br>
            <a:r>
              <a:rPr lang="es-MX" dirty="0">
                <a:solidFill>
                  <a:prstClr val="black">
                    <a:lumMod val="75000"/>
                    <a:lumOff val="25000"/>
                  </a:prstClr>
                </a:solidFill>
                <a:latin typeface="Segoe UI" panose="020B0502040204020203" pitchFamily="34" charset="0"/>
                <a:cs typeface="Segoe UI" panose="020B0502040204020203" pitchFamily="34" charset="0"/>
              </a:rPr>
              <a:t>-Ejemplo de como un buen estilo de vida me deja divertirme sin dañar mi salud (Ejemplo2)</a:t>
            </a:r>
            <a:br>
              <a:rPr lang="es-MX" dirty="0">
                <a:solidFill>
                  <a:prstClr val="black">
                    <a:lumMod val="75000"/>
                    <a:lumOff val="25000"/>
                  </a:prstClr>
                </a:solidFill>
                <a:latin typeface="Segoe UI" panose="020B0502040204020203" pitchFamily="34" charset="0"/>
                <a:cs typeface="Segoe UI" panose="020B0502040204020203" pitchFamily="34" charset="0"/>
              </a:rPr>
            </a:br>
            <a:r>
              <a:rPr lang="es-MX" dirty="0">
                <a:solidFill>
                  <a:prstClr val="black">
                    <a:lumMod val="75000"/>
                    <a:lumOff val="25000"/>
                  </a:prstClr>
                </a:solidFill>
                <a:latin typeface="Segoe UI" panose="020B0502040204020203" pitchFamily="34" charset="0"/>
                <a:cs typeface="Segoe UI" panose="020B0502040204020203" pitchFamily="34" charset="0"/>
              </a:rPr>
              <a:t>-Evidencia Científica del Problema (Razones)</a:t>
            </a:r>
            <a:br>
              <a:rPr lang="es-MX" dirty="0">
                <a:solidFill>
                  <a:prstClr val="black">
                    <a:lumMod val="75000"/>
                    <a:lumOff val="25000"/>
                  </a:prstClr>
                </a:solidFill>
                <a:latin typeface="Segoe UI" panose="020B0502040204020203" pitchFamily="34" charset="0"/>
                <a:cs typeface="Segoe UI" panose="020B0502040204020203" pitchFamily="34" charset="0"/>
              </a:rPr>
            </a:br>
            <a:r>
              <a:rPr lang="es-MX" dirty="0">
                <a:solidFill>
                  <a:prstClr val="black">
                    <a:lumMod val="75000"/>
                    <a:lumOff val="25000"/>
                  </a:prstClr>
                </a:solidFill>
                <a:latin typeface="Segoe UI" panose="020B0502040204020203" pitchFamily="34" charset="0"/>
                <a:cs typeface="Segoe UI" panose="020B0502040204020203" pitchFamily="34" charset="0"/>
              </a:rPr>
              <a:t>-Llamado a la población a educarse, compartir conocimiento, y cambiar su estilo de vida (Acciones)</a:t>
            </a:r>
          </a:p>
        </p:txBody>
      </p:sp>
    </p:spTree>
    <p:extLst>
      <p:ext uri="{BB962C8B-B14F-4D97-AF65-F5344CB8AC3E}">
        <p14:creationId xmlns:p14="http://schemas.microsoft.com/office/powerpoint/2010/main" val="39369562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532" y="1248991"/>
            <a:ext cx="7196667" cy="2387600"/>
          </a:xfrm>
        </p:spPr>
        <p:txBody>
          <a:bodyPr anchor="ctr" anchorCtr="0">
            <a:normAutofit/>
          </a:bodyPr>
          <a:lstStyle/>
          <a:p>
            <a:r>
              <a:rPr lang="en-US" sz="4800" dirty="0" err="1">
                <a:solidFill>
                  <a:schemeClr val="bg1"/>
                </a:solidFill>
              </a:rPr>
              <a:t>Prevención</a:t>
            </a:r>
            <a:r>
              <a:rPr lang="en-US" sz="4800" dirty="0">
                <a:solidFill>
                  <a:schemeClr val="bg1"/>
                </a:solidFill>
              </a:rPr>
              <a:t> del </a:t>
            </a:r>
            <a:r>
              <a:rPr lang="en-US" sz="4800" dirty="0" err="1">
                <a:solidFill>
                  <a:schemeClr val="bg1"/>
                </a:solidFill>
              </a:rPr>
              <a:t>Daño</a:t>
            </a:r>
            <a:r>
              <a:rPr lang="en-US" sz="4800" dirty="0">
                <a:solidFill>
                  <a:schemeClr val="bg1"/>
                </a:solidFill>
              </a:rPr>
              <a:t> Renal</a:t>
            </a: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855620" y="2933105"/>
            <a:ext cx="6874447" cy="1137793"/>
          </a:xfrm>
        </p:spPr>
        <p:txBody>
          <a:bodyPr>
            <a:normAutofit/>
          </a:bodyPr>
          <a:lstStyle/>
          <a:p>
            <a:pPr marL="0" indent="0">
              <a:buNone/>
            </a:pPr>
            <a:r>
              <a:rPr lang="es-MX" sz="2400" dirty="0">
                <a:solidFill>
                  <a:schemeClr val="bg1"/>
                </a:solidFill>
                <a:latin typeface="+mj-lt"/>
              </a:rPr>
              <a:t>¿</a:t>
            </a:r>
            <a:r>
              <a:rPr lang="en-US" sz="2400" dirty="0" err="1">
                <a:solidFill>
                  <a:schemeClr val="bg1"/>
                </a:solidFill>
                <a:latin typeface="+mj-lt"/>
              </a:rPr>
              <a:t>Cómo</a:t>
            </a:r>
            <a:r>
              <a:rPr lang="en-US" sz="2400" dirty="0">
                <a:solidFill>
                  <a:schemeClr val="bg1"/>
                </a:solidFill>
                <a:latin typeface="+mj-lt"/>
              </a:rPr>
              <a:t> simples </a:t>
            </a:r>
            <a:r>
              <a:rPr lang="en-US" sz="2400" dirty="0" err="1">
                <a:solidFill>
                  <a:schemeClr val="bg1"/>
                </a:solidFill>
                <a:latin typeface="+mj-lt"/>
              </a:rPr>
              <a:t>revisiones</a:t>
            </a:r>
            <a:r>
              <a:rPr lang="en-US" sz="2400" dirty="0">
                <a:solidFill>
                  <a:schemeClr val="bg1"/>
                </a:solidFill>
                <a:latin typeface="+mj-lt"/>
              </a:rPr>
              <a:t> y </a:t>
            </a:r>
            <a:r>
              <a:rPr lang="en-US" sz="2400" dirty="0" err="1">
                <a:solidFill>
                  <a:schemeClr val="bg1"/>
                </a:solidFill>
                <a:latin typeface="+mj-lt"/>
              </a:rPr>
              <a:t>recomendaciones</a:t>
            </a:r>
            <a:r>
              <a:rPr lang="en-US" sz="2400" dirty="0">
                <a:solidFill>
                  <a:schemeClr val="bg1"/>
                </a:solidFill>
                <a:latin typeface="+mj-lt"/>
              </a:rPr>
              <a:t> </a:t>
            </a:r>
            <a:r>
              <a:rPr lang="en-US" sz="2400" dirty="0" err="1">
                <a:solidFill>
                  <a:schemeClr val="bg1"/>
                </a:solidFill>
                <a:latin typeface="+mj-lt"/>
              </a:rPr>
              <a:t>pueden</a:t>
            </a:r>
            <a:r>
              <a:rPr lang="en-US" sz="2400" dirty="0">
                <a:solidFill>
                  <a:schemeClr val="bg1"/>
                </a:solidFill>
                <a:latin typeface="+mj-lt"/>
              </a:rPr>
              <a:t> </a:t>
            </a:r>
            <a:r>
              <a:rPr lang="en-US" sz="2400" dirty="0" err="1">
                <a:solidFill>
                  <a:schemeClr val="bg1"/>
                </a:solidFill>
                <a:latin typeface="+mj-lt"/>
              </a:rPr>
              <a:t>cambiar</a:t>
            </a:r>
            <a:r>
              <a:rPr lang="en-US" sz="2400" dirty="0">
                <a:solidFill>
                  <a:schemeClr val="bg1"/>
                </a:solidFill>
                <a:latin typeface="+mj-lt"/>
              </a:rPr>
              <a:t> </a:t>
            </a:r>
            <a:r>
              <a:rPr lang="en-US" sz="2400" dirty="0" err="1">
                <a:solidFill>
                  <a:schemeClr val="bg1"/>
                </a:solidFill>
                <a:latin typeface="+mj-lt"/>
              </a:rPr>
              <a:t>vidas</a:t>
            </a:r>
            <a:r>
              <a:rPr lang="en-US" sz="2400" dirty="0">
                <a:solidFill>
                  <a:schemeClr val="bg1"/>
                </a:solidFill>
                <a:latin typeface="+mj-lt"/>
              </a:rPr>
              <a:t>?</a:t>
            </a:r>
          </a:p>
        </p:txBody>
      </p:sp>
      <p:pic>
        <p:nvPicPr>
          <p:cNvPr id="6" name="Picture 5">
            <a:extLst>
              <a:ext uri="{FF2B5EF4-FFF2-40B4-BE49-F238E27FC236}">
                <a16:creationId xmlns:a16="http://schemas.microsoft.com/office/drawing/2014/main" id="{6E6CC332-3534-427A-A6FE-0E202BF9E5F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067" y="1359057"/>
            <a:ext cx="3917244" cy="2937933"/>
          </a:xfrm>
          <a:prstGeom prst="rect">
            <a:avLst/>
          </a:prstGeom>
        </p:spPr>
      </p:pic>
    </p:spTree>
    <p:extLst>
      <p:ext uri="{BB962C8B-B14F-4D97-AF65-F5344CB8AC3E}">
        <p14:creationId xmlns:p14="http://schemas.microsoft.com/office/powerpoint/2010/main" val="1836415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826926" cy="640080"/>
          </a:xfrm>
        </p:spPr>
        <p:txBody>
          <a:bodyPr>
            <a:noAutofit/>
          </a:bodyPr>
          <a:lstStyle/>
          <a:p>
            <a:r>
              <a:rPr lang="es-MX">
                <a:latin typeface="Segoe UI Light" panose="020B0502040204020203" pitchFamily="34" charset="0"/>
                <a:cs typeface="Segoe UI Light" panose="020B0502040204020203" pitchFamily="34" charset="0"/>
              </a:rPr>
              <a:t>Información Importante para el Personal Médico</a:t>
            </a:r>
          </a:p>
        </p:txBody>
      </p:sp>
      <p:sp>
        <p:nvSpPr>
          <p:cNvPr id="38" name="Content Placeholder 17"/>
          <p:cNvSpPr txBox="1">
            <a:spLocks/>
          </p:cNvSpPr>
          <p:nvPr/>
        </p:nvSpPr>
        <p:spPr>
          <a:xfrm>
            <a:off x="541610" y="1524708"/>
            <a:ext cx="3937257" cy="13208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r">
              <a:lnSpc>
                <a:spcPct val="100000"/>
              </a:lnSpc>
              <a:spcBef>
                <a:spcPts val="1200"/>
              </a:spcBef>
              <a:spcAft>
                <a:spcPts val="1200"/>
              </a:spcAft>
              <a:buNone/>
              <a:defRPr/>
            </a:pPr>
            <a:r>
              <a:rPr lang="es-MX" sz="1800" dirty="0">
                <a:solidFill>
                  <a:schemeClr val="tx1"/>
                </a:solidFill>
                <a:latin typeface="Segoe UI" panose="020B0502040204020203" pitchFamily="34" charset="0"/>
                <a:cs typeface="Segoe UI" panose="020B0502040204020203" pitchFamily="34" charset="0"/>
              </a:rPr>
              <a:t>Estudios recientes han identificado que la enfermedad Renal se ha ido incrementando a nivel mundial </a:t>
            </a:r>
          </a:p>
        </p:txBody>
      </p:sp>
      <p:sp>
        <p:nvSpPr>
          <p:cNvPr id="7" name="Content Placeholder 17">
            <a:extLst>
              <a:ext uri="{FF2B5EF4-FFF2-40B4-BE49-F238E27FC236}">
                <a16:creationId xmlns:a16="http://schemas.microsoft.com/office/drawing/2014/main" id="{D354DBE2-5141-4F7F-BF3F-F5A9CD6A66BE}"/>
              </a:ext>
            </a:extLst>
          </p:cNvPr>
          <p:cNvSpPr txBox="1">
            <a:spLocks/>
          </p:cNvSpPr>
          <p:nvPr/>
        </p:nvSpPr>
        <p:spPr>
          <a:xfrm>
            <a:off x="5959195" y="1703492"/>
            <a:ext cx="4397410" cy="6400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r">
              <a:lnSpc>
                <a:spcPct val="100000"/>
              </a:lnSpc>
              <a:spcBef>
                <a:spcPts val="1200"/>
              </a:spcBef>
              <a:spcAft>
                <a:spcPts val="1200"/>
              </a:spcAft>
              <a:buNone/>
              <a:defRPr/>
            </a:pPr>
            <a:r>
              <a:rPr lang="es-MX" sz="1800">
                <a:solidFill>
                  <a:schemeClr val="tx1"/>
                </a:solidFill>
                <a:latin typeface="Segoe UI" panose="020B0502040204020203" pitchFamily="34" charset="0"/>
                <a:cs typeface="Segoe UI" panose="020B0502040204020203" pitchFamily="34" charset="0"/>
              </a:rPr>
              <a:t>Es la séptima causa de muerte a Nivel Mundial</a:t>
            </a:r>
          </a:p>
        </p:txBody>
      </p:sp>
      <p:sp>
        <p:nvSpPr>
          <p:cNvPr id="9" name="Content Placeholder 17">
            <a:extLst>
              <a:ext uri="{FF2B5EF4-FFF2-40B4-BE49-F238E27FC236}">
                <a16:creationId xmlns:a16="http://schemas.microsoft.com/office/drawing/2014/main" id="{9F6D2218-3835-4C07-82ED-46648346C230}"/>
              </a:ext>
            </a:extLst>
          </p:cNvPr>
          <p:cNvSpPr txBox="1">
            <a:spLocks/>
          </p:cNvSpPr>
          <p:nvPr/>
        </p:nvSpPr>
        <p:spPr>
          <a:xfrm>
            <a:off x="2447320" y="3061238"/>
            <a:ext cx="3372943" cy="110507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Bef>
                <a:spcPts val="1200"/>
              </a:spcBef>
              <a:spcAft>
                <a:spcPts val="1200"/>
              </a:spcAft>
              <a:buNone/>
              <a:defRPr/>
            </a:pPr>
            <a:r>
              <a:rPr lang="es-MX" sz="1800">
                <a:solidFill>
                  <a:schemeClr val="tx1"/>
                </a:solidFill>
                <a:latin typeface="Segoe UI" panose="020B0502040204020203" pitchFamily="34" charset="0"/>
                <a:cs typeface="Segoe UI" panose="020B0502040204020203" pitchFamily="34" charset="0"/>
              </a:rPr>
              <a:t>Una de cada 3 personas tiene  riesgo de tener la enfermedad </a:t>
            </a:r>
          </a:p>
        </p:txBody>
      </p:sp>
      <p:pic>
        <p:nvPicPr>
          <p:cNvPr id="11" name="Picture 10">
            <a:extLst>
              <a:ext uri="{FF2B5EF4-FFF2-40B4-BE49-F238E27FC236}">
                <a16:creationId xmlns:a16="http://schemas.microsoft.com/office/drawing/2014/main" id="{84AAC709-AD52-4124-9A4B-FBA4D466773A}"/>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8475" b="95763" l="7163" r="89971">
                        <a14:foregroundMark x1="12894" y1="43644" x2="12321" y2="34322"/>
                        <a14:foregroundMark x1="85673" y1="47458" x2="81948" y2="33475"/>
                        <a14:foregroundMark x1="16619" y1="94915" x2="16619" y2="94915"/>
                        <a14:foregroundMark x1="53582" y1="94492" x2="53582" y2="94492"/>
                        <a14:foregroundMark x1="41547" y1="94492" x2="41547" y2="94492"/>
                        <a14:foregroundMark x1="7450" y1="95763" x2="7450" y2="95763"/>
                        <a14:foregroundMark x1="46991" y1="8898" x2="46991" y2="8898"/>
                        <a14:backgroundMark x1="82808" y1="88983" x2="82808" y2="88983"/>
                        <a14:backgroundMark x1="82808" y1="71186" x2="82808" y2="71186"/>
                        <a14:backgroundMark x1="82808" y1="74576" x2="82808" y2="74576"/>
                        <a14:backgroundMark x1="82808" y1="80932" x2="82808" y2="80932"/>
                        <a14:backgroundMark x1="82808" y1="85593" x2="82808" y2="85593"/>
                        <a14:backgroundMark x1="82808" y1="83898" x2="82808" y2="83898"/>
                        <a14:backgroundMark x1="83095" y1="69068" x2="83095" y2="69068"/>
                        <a14:backgroundMark x1="82808" y1="67797" x2="82808" y2="67797"/>
                        <a14:backgroundMark x1="47278" y1="66102" x2="47278" y2="66102"/>
                      </a14:backgroundRemoval>
                    </a14:imgEffect>
                  </a14:imgLayer>
                </a14:imgProps>
              </a:ext>
              <a:ext uri="{28A0092B-C50C-407E-A947-70E740481C1C}">
                <a14:useLocalDpi xmlns:a14="http://schemas.microsoft.com/office/drawing/2010/main"/>
              </a:ext>
            </a:extLst>
          </a:blip>
          <a:srcRect/>
          <a:stretch/>
        </p:blipFill>
        <p:spPr>
          <a:xfrm>
            <a:off x="631207" y="2893662"/>
            <a:ext cx="1658068" cy="1116464"/>
          </a:xfrm>
          <a:prstGeom prst="rect">
            <a:avLst/>
          </a:prstGeom>
        </p:spPr>
      </p:pic>
      <p:pic>
        <p:nvPicPr>
          <p:cNvPr id="13" name="Picture 12">
            <a:extLst>
              <a:ext uri="{FF2B5EF4-FFF2-40B4-BE49-F238E27FC236}">
                <a16:creationId xmlns:a16="http://schemas.microsoft.com/office/drawing/2014/main" id="{73CD972B-1B48-41A8-B2EC-B8709378ED4E}"/>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4688" b="87500" l="9804" r="89706">
                        <a14:foregroundMark x1="50490" y1="87500" x2="50490" y2="87500"/>
                        <a14:foregroundMark x1="50980" y1="8854" x2="50980" y2="8854"/>
                        <a14:foregroundMark x1="49510" y1="4688" x2="49510" y2="4688"/>
                      </a14:backgroundRemoval>
                    </a14:imgEffect>
                  </a14:imgLayer>
                </a14:imgProps>
              </a:ext>
              <a:ext uri="{28A0092B-C50C-407E-A947-70E740481C1C}">
                <a14:useLocalDpi xmlns:a14="http://schemas.microsoft.com/office/drawing/2010/main"/>
              </a:ext>
            </a:extLst>
          </a:blip>
          <a:srcRect b="5378"/>
          <a:stretch/>
        </p:blipFill>
        <p:spPr>
          <a:xfrm>
            <a:off x="4476081" y="1363133"/>
            <a:ext cx="1483114" cy="1320801"/>
          </a:xfrm>
          <a:prstGeom prst="rect">
            <a:avLst/>
          </a:prstGeom>
        </p:spPr>
      </p:pic>
      <p:pic>
        <p:nvPicPr>
          <p:cNvPr id="15" name="Picture 14">
            <a:extLst>
              <a:ext uri="{FF2B5EF4-FFF2-40B4-BE49-F238E27FC236}">
                <a16:creationId xmlns:a16="http://schemas.microsoft.com/office/drawing/2014/main" id="{7F70AE0D-0CDF-4D32-B0B4-C6E18CF5F24C}"/>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889" b="93333" l="9778" r="89778">
                        <a14:foregroundMark x1="49778" y1="8444" x2="49778" y2="8444"/>
                        <a14:foregroundMark x1="49778" y1="4889" x2="49778" y2="4889"/>
                        <a14:foregroundMark x1="58667" y1="93333" x2="58667" y2="93333"/>
                      </a14:backgroundRemoval>
                    </a14:imgEffect>
                  </a14:imgLayer>
                </a14:imgProps>
              </a:ext>
            </a:extLst>
          </a:blip>
          <a:stretch>
            <a:fillRect/>
          </a:stretch>
        </p:blipFill>
        <p:spPr>
          <a:xfrm>
            <a:off x="10356605" y="1336270"/>
            <a:ext cx="1207224" cy="1207224"/>
          </a:xfrm>
          <a:prstGeom prst="rect">
            <a:avLst/>
          </a:prstGeom>
        </p:spPr>
      </p:pic>
      <p:pic>
        <p:nvPicPr>
          <p:cNvPr id="19" name="Picture 18">
            <a:extLst>
              <a:ext uri="{FF2B5EF4-FFF2-40B4-BE49-F238E27FC236}">
                <a16:creationId xmlns:a16="http://schemas.microsoft.com/office/drawing/2014/main" id="{40A881B1-909E-495A-BBB3-CA27473664F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9778" b="99556" l="2667" r="92000">
                        <a14:foregroundMark x1="22222" y1="85333" x2="22222" y2="85333"/>
                        <a14:foregroundMark x1="8889" y1="72889" x2="8444" y2="63111"/>
                        <a14:foregroundMark x1="31111" y1="84889" x2="17333" y2="79556"/>
                        <a14:foregroundMark x1="36000" y1="72889" x2="26222" y2="91111"/>
                        <a14:foregroundMark x1="44000" y1="83111" x2="28444" y2="93778"/>
                        <a14:foregroundMark x1="55111" y1="93333" x2="55111" y2="93333"/>
                        <a14:foregroundMark x1="44889" y1="9778" x2="44889" y2="9778"/>
                        <a14:foregroundMark x1="92000" y1="60000" x2="92000" y2="60000"/>
                        <a14:foregroundMark x1="8889" y1="45778" x2="8889" y2="45778"/>
                        <a14:foregroundMark x1="24000" y1="54222" x2="24000" y2="54222"/>
                        <a14:foregroundMark x1="29333" y1="53778" x2="29333" y2="53778"/>
                        <a14:foregroundMark x1="2667" y1="69778" x2="2667" y2="69778"/>
                        <a14:foregroundMark x1="38222" y1="37778" x2="38222" y2="37778"/>
                        <a14:foregroundMark x1="38222" y1="35556" x2="41778" y2="36000"/>
                        <a14:foregroundMark x1="4444" y1="88000" x2="23556" y2="88444"/>
                        <a14:foregroundMark x1="36889" y1="99556" x2="8889" y2="97333"/>
                        <a14:foregroundMark x1="20889" y1="61778" x2="39556" y2="65778"/>
                      </a14:backgroundRemoval>
                    </a14:imgEffect>
                  </a14:imgLayer>
                </a14:imgProps>
              </a:ext>
            </a:extLst>
          </a:blip>
          <a:stretch>
            <a:fillRect/>
          </a:stretch>
        </p:blipFill>
        <p:spPr>
          <a:xfrm>
            <a:off x="5923898" y="2587399"/>
            <a:ext cx="1578911" cy="1578911"/>
          </a:xfrm>
          <a:prstGeom prst="rect">
            <a:avLst/>
          </a:prstGeom>
        </p:spPr>
      </p:pic>
      <p:sp>
        <p:nvSpPr>
          <p:cNvPr id="21" name="Content Placeholder 17">
            <a:extLst>
              <a:ext uri="{FF2B5EF4-FFF2-40B4-BE49-F238E27FC236}">
                <a16:creationId xmlns:a16="http://schemas.microsoft.com/office/drawing/2014/main" id="{7C93F331-EA5B-46D3-903B-011B963C43BB}"/>
              </a:ext>
            </a:extLst>
          </p:cNvPr>
          <p:cNvSpPr txBox="1">
            <a:spLocks/>
          </p:cNvSpPr>
          <p:nvPr/>
        </p:nvSpPr>
        <p:spPr>
          <a:xfrm>
            <a:off x="7503078" y="2716453"/>
            <a:ext cx="4196916" cy="132080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Bef>
                <a:spcPts val="1200"/>
              </a:spcBef>
              <a:spcAft>
                <a:spcPts val="1200"/>
              </a:spcAft>
              <a:buNone/>
              <a:defRPr/>
            </a:pPr>
            <a:r>
              <a:rPr lang="es-MX" sz="1800">
                <a:solidFill>
                  <a:schemeClr val="tx1"/>
                </a:solidFill>
                <a:latin typeface="Segoe UI" panose="020B0502040204020203" pitchFamily="34" charset="0"/>
                <a:cs typeface="Segoe UI" panose="020B0502040204020203" pitchFamily="34" charset="0"/>
              </a:rPr>
              <a:t>La mayoría de la población no sabe que puede tener este riesgo y por tanto no aplica medidas preventivas hasta que ya es muy tarde</a:t>
            </a:r>
          </a:p>
        </p:txBody>
      </p:sp>
      <p:pic>
        <p:nvPicPr>
          <p:cNvPr id="22" name="Picture 21">
            <a:extLst>
              <a:ext uri="{FF2B5EF4-FFF2-40B4-BE49-F238E27FC236}">
                <a16:creationId xmlns:a16="http://schemas.microsoft.com/office/drawing/2014/main" id="{79E841FE-0AD3-4856-9A1C-B438FE4716AD}"/>
              </a:ext>
            </a:extLst>
          </p:cNvPr>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3964094" y="4276169"/>
            <a:ext cx="1856169" cy="1006605"/>
          </a:xfrm>
          <a:prstGeom prst="rect">
            <a:avLst/>
          </a:prstGeom>
        </p:spPr>
      </p:pic>
      <p:sp>
        <p:nvSpPr>
          <p:cNvPr id="24" name="Content Placeholder 17">
            <a:extLst>
              <a:ext uri="{FF2B5EF4-FFF2-40B4-BE49-F238E27FC236}">
                <a16:creationId xmlns:a16="http://schemas.microsoft.com/office/drawing/2014/main" id="{26B7694C-4A6E-4C1F-B3A5-7AAA96E494FA}"/>
              </a:ext>
            </a:extLst>
          </p:cNvPr>
          <p:cNvSpPr txBox="1">
            <a:spLocks/>
          </p:cNvSpPr>
          <p:nvPr/>
        </p:nvSpPr>
        <p:spPr>
          <a:xfrm>
            <a:off x="542349" y="4318931"/>
            <a:ext cx="3372943" cy="110507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r">
              <a:lnSpc>
                <a:spcPct val="100000"/>
              </a:lnSpc>
              <a:spcBef>
                <a:spcPts val="1200"/>
              </a:spcBef>
              <a:spcAft>
                <a:spcPts val="1200"/>
              </a:spcAft>
              <a:buNone/>
              <a:defRPr/>
            </a:pPr>
            <a:r>
              <a:rPr lang="es-MX" sz="1800">
                <a:solidFill>
                  <a:schemeClr val="tx1"/>
                </a:solidFill>
                <a:latin typeface="Segoe UI" panose="020B0502040204020203" pitchFamily="34" charset="0"/>
                <a:cs typeface="Segoe UI" panose="020B0502040204020203" pitchFamily="34" charset="0"/>
              </a:rPr>
              <a:t>Es más común en mujeres que en hombres</a:t>
            </a:r>
          </a:p>
        </p:txBody>
      </p:sp>
      <p:pic>
        <p:nvPicPr>
          <p:cNvPr id="25" name="Picture 24">
            <a:extLst>
              <a:ext uri="{FF2B5EF4-FFF2-40B4-BE49-F238E27FC236}">
                <a16:creationId xmlns:a16="http://schemas.microsoft.com/office/drawing/2014/main" id="{309D4B7D-B022-4FAB-B9FB-F36ED01C3EDD}"/>
              </a:ext>
            </a:extLst>
          </p:cNvPr>
          <p:cNvPicPr>
            <a:picLocks noChangeAspect="1"/>
          </p:cNvPicPr>
          <p:nvPr/>
        </p:nvPicPr>
        <p:blipFill rotWithShape="1">
          <a:blip r:embed="rId11" cstate="print">
            <a:extLst>
              <a:ext uri="{28A0092B-C50C-407E-A947-70E740481C1C}">
                <a14:useLocalDpi xmlns:a14="http://schemas.microsoft.com/office/drawing/2010/main"/>
              </a:ext>
            </a:extLst>
          </a:blip>
          <a:srcRect/>
          <a:stretch/>
        </p:blipFill>
        <p:spPr>
          <a:xfrm>
            <a:off x="10034482" y="4172417"/>
            <a:ext cx="1651001" cy="1214107"/>
          </a:xfrm>
          <a:prstGeom prst="rect">
            <a:avLst/>
          </a:prstGeom>
        </p:spPr>
      </p:pic>
      <p:sp>
        <p:nvSpPr>
          <p:cNvPr id="27" name="Content Placeholder 17">
            <a:extLst>
              <a:ext uri="{FF2B5EF4-FFF2-40B4-BE49-F238E27FC236}">
                <a16:creationId xmlns:a16="http://schemas.microsoft.com/office/drawing/2014/main" id="{E2D215D4-4F95-43E1-BB2E-663F40C102C2}"/>
              </a:ext>
            </a:extLst>
          </p:cNvPr>
          <p:cNvSpPr txBox="1">
            <a:spLocks/>
          </p:cNvSpPr>
          <p:nvPr/>
        </p:nvSpPr>
        <p:spPr>
          <a:xfrm>
            <a:off x="5837566" y="4259738"/>
            <a:ext cx="4196916" cy="13208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r">
              <a:lnSpc>
                <a:spcPct val="100000"/>
              </a:lnSpc>
              <a:spcBef>
                <a:spcPts val="1200"/>
              </a:spcBef>
              <a:spcAft>
                <a:spcPts val="1200"/>
              </a:spcAft>
              <a:buNone/>
              <a:defRPr/>
            </a:pPr>
            <a:r>
              <a:rPr lang="es-MX" sz="1800">
                <a:solidFill>
                  <a:schemeClr val="tx1"/>
                </a:solidFill>
                <a:latin typeface="Segoe UI" panose="020B0502040204020203" pitchFamily="34" charset="0"/>
                <a:cs typeface="Segoe UI" panose="020B0502040204020203" pitchFamily="34" charset="0"/>
              </a:rPr>
              <a:t>Esto genera grandes tragedias en las familias, por las complicaciones que aparecen y los tratamientos costosos</a:t>
            </a:r>
          </a:p>
        </p:txBody>
      </p:sp>
      <p:sp>
        <p:nvSpPr>
          <p:cNvPr id="28" name="Content Placeholder 17">
            <a:extLst>
              <a:ext uri="{FF2B5EF4-FFF2-40B4-BE49-F238E27FC236}">
                <a16:creationId xmlns:a16="http://schemas.microsoft.com/office/drawing/2014/main" id="{DC35CA5F-A1EF-4271-B20A-3CB4AAA1B52D}"/>
              </a:ext>
            </a:extLst>
          </p:cNvPr>
          <p:cNvSpPr txBox="1">
            <a:spLocks/>
          </p:cNvSpPr>
          <p:nvPr/>
        </p:nvSpPr>
        <p:spPr>
          <a:xfrm>
            <a:off x="538657" y="5628692"/>
            <a:ext cx="11111732" cy="97521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gn="ctr">
              <a:lnSpc>
                <a:spcPct val="100000"/>
              </a:lnSpc>
              <a:spcBef>
                <a:spcPts val="1200"/>
              </a:spcBef>
              <a:spcAft>
                <a:spcPts val="1200"/>
              </a:spcAft>
              <a:buNone/>
              <a:defRPr/>
            </a:pPr>
            <a:r>
              <a:rPr lang="es-MX" sz="2400" b="1" i="1">
                <a:solidFill>
                  <a:schemeClr val="accent2">
                    <a:lumMod val="75000"/>
                  </a:schemeClr>
                </a:solidFill>
                <a:latin typeface="Segoe UI" panose="020B0502040204020203" pitchFamily="34" charset="0"/>
                <a:cs typeface="Segoe UI" panose="020B0502040204020203" pitchFamily="34" charset="0"/>
              </a:rPr>
              <a:t>Lo más triste es que la Enfermedad Renal podría combatirse con Medicina Preventiva, porque tenemos los datos de cuando ataca y como evitarla</a:t>
            </a:r>
          </a:p>
        </p:txBody>
      </p:sp>
      <p:pic>
        <p:nvPicPr>
          <p:cNvPr id="29" name="Picture 28">
            <a:extLst>
              <a:ext uri="{FF2B5EF4-FFF2-40B4-BE49-F238E27FC236}">
                <a16:creationId xmlns:a16="http://schemas.microsoft.com/office/drawing/2014/main" id="{B555C816-1D4F-49A4-A0EA-E85965B4E9E1}"/>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9756" b="92073" l="9804" r="89869">
                        <a14:foregroundMark x1="38889" y1="81098" x2="38889" y2="81098"/>
                        <a14:foregroundMark x1="22222" y1="84756" x2="41503" y2="87195"/>
                        <a14:foregroundMark x1="66993" y1="85366" x2="70588" y2="26220"/>
                        <a14:foregroundMark x1="70588" y1="26220" x2="69608" y2="15854"/>
                        <a14:foregroundMark x1="57190" y1="85976" x2="80065" y2="85366"/>
                        <a14:foregroundMark x1="54902" y1="85366" x2="54902" y2="85366"/>
                        <a14:foregroundMark x1="83007" y1="85976" x2="83007" y2="85976"/>
                        <a14:foregroundMark x1="53595" y1="87805" x2="53595" y2="87805"/>
                        <a14:foregroundMark x1="71569" y1="92073" x2="71569" y2="92073"/>
                        <a14:foregroundMark x1="19935" y1="81707" x2="19935" y2="81707"/>
                        <a14:foregroundMark x1="18301" y1="87805" x2="18301" y2="87805"/>
                        <a14:foregroundMark x1="46405" y1="83537" x2="46405" y2="83537"/>
                        <a14:foregroundMark x1="46405" y1="89634" x2="46405" y2="89634"/>
                      </a14:backgroundRemoval>
                    </a14:imgEffect>
                  </a14:imgLayer>
                </a14:imgProps>
              </a:ext>
            </a:extLst>
          </a:blip>
          <a:stretch>
            <a:fillRect/>
          </a:stretch>
        </p:blipFill>
        <p:spPr>
          <a:xfrm>
            <a:off x="7709980" y="181813"/>
            <a:ext cx="1891556" cy="1013775"/>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6" y="220133"/>
            <a:ext cx="10934194" cy="868003"/>
          </a:xfrm>
        </p:spPr>
        <p:txBody>
          <a:bodyPr>
            <a:noAutofit/>
          </a:bodyPr>
          <a:lstStyle/>
          <a:p>
            <a:r>
              <a:rPr lang="es-MX" sz="3200" dirty="0">
                <a:latin typeface="Segoe UI Light" panose="020B0502040204020203" pitchFamily="34" charset="0"/>
                <a:cs typeface="Segoe UI Light" panose="020B0502040204020203" pitchFamily="34" charset="0"/>
              </a:rPr>
              <a:t>Veamos como </a:t>
            </a:r>
            <a:r>
              <a:rPr lang="es-MX" sz="3200" dirty="0" err="1">
                <a:latin typeface="Segoe UI Light" panose="020B0502040204020203" pitchFamily="34" charset="0"/>
                <a:cs typeface="Segoe UI Light" panose="020B0502040204020203" pitchFamily="34" charset="0"/>
              </a:rPr>
              <a:t>Miguelon</a:t>
            </a:r>
            <a:r>
              <a:rPr lang="es-MX" sz="3200" dirty="0">
                <a:latin typeface="Segoe UI Light" panose="020B0502040204020203" pitchFamily="34" charset="0"/>
                <a:cs typeface="Segoe UI Light" panose="020B0502040204020203" pitchFamily="34" charset="0"/>
              </a:rPr>
              <a:t> ha tomado decisiones peligrosas para su vida por la falta de información </a:t>
            </a:r>
          </a:p>
        </p:txBody>
      </p:sp>
      <p:sp>
        <p:nvSpPr>
          <p:cNvPr id="25" name="Content Placeholder 17"/>
          <p:cNvSpPr txBox="1">
            <a:spLocks/>
          </p:cNvSpPr>
          <p:nvPr/>
        </p:nvSpPr>
        <p:spPr>
          <a:xfrm>
            <a:off x="531552" y="1191289"/>
            <a:ext cx="7565199" cy="73564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Aft>
                <a:spcPts val="2000"/>
              </a:spcAft>
              <a:buNone/>
            </a:pPr>
            <a:r>
              <a:rPr lang="es-MX" dirty="0" err="1">
                <a:latin typeface="Segoe UI" panose="020B0502040204020203" pitchFamily="34" charset="0"/>
                <a:cs typeface="Segoe UI" panose="020B0502040204020203" pitchFamily="34" charset="0"/>
              </a:rPr>
              <a:t>Miguelon</a:t>
            </a:r>
            <a:r>
              <a:rPr lang="es-MX" dirty="0">
                <a:latin typeface="Segoe UI" panose="020B0502040204020203" pitchFamily="34" charset="0"/>
                <a:cs typeface="Segoe UI" panose="020B0502040204020203" pitchFamily="34" charset="0"/>
              </a:rPr>
              <a:t> acaba de cumplir 40 y aunque de joven siempre le dijeron que estaba mal tener malos hábitos alimenticios y no hacer ejercicio, pero él siempre dijo que a él nunca le había hecho daño vivir bien.</a:t>
            </a:r>
          </a:p>
        </p:txBody>
      </p:sp>
      <p:grpSp>
        <p:nvGrpSpPr>
          <p:cNvPr id="18" name="Group 17" descr="Small circle with number 1 inside  indicating step 1"/>
          <p:cNvGrpSpPr/>
          <p:nvPr/>
        </p:nvGrpSpPr>
        <p:grpSpPr bwMode="blackWhite">
          <a:xfrm>
            <a:off x="531552" y="1841791"/>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s-MX">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2" y="1881983"/>
            <a:ext cx="5039487" cy="83814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s-MX" dirty="0" err="1">
                <a:solidFill>
                  <a:prstClr val="black">
                    <a:lumMod val="75000"/>
                    <a:lumOff val="25000"/>
                  </a:prstClr>
                </a:solidFill>
                <a:latin typeface="Segoe UI" panose="020B0502040204020203" pitchFamily="34" charset="0"/>
                <a:cs typeface="Segoe UI" panose="020B0502040204020203" pitchFamily="34" charset="0"/>
              </a:rPr>
              <a:t>Miguelon</a:t>
            </a:r>
            <a:r>
              <a:rPr lang="es-MX" dirty="0">
                <a:solidFill>
                  <a:prstClr val="black">
                    <a:lumMod val="75000"/>
                    <a:lumOff val="25000"/>
                  </a:prstClr>
                </a:solidFill>
                <a:latin typeface="Segoe UI" panose="020B0502040204020203" pitchFamily="34" charset="0"/>
                <a:cs typeface="Segoe UI" panose="020B0502040204020203" pitchFamily="34" charset="0"/>
              </a:rPr>
              <a:t> gusta de comer en la calle, o pedir por Uber </a:t>
            </a:r>
            <a:r>
              <a:rPr lang="es-MX" dirty="0" err="1">
                <a:solidFill>
                  <a:prstClr val="black">
                    <a:lumMod val="75000"/>
                    <a:lumOff val="25000"/>
                  </a:prstClr>
                </a:solidFill>
                <a:latin typeface="Segoe UI" panose="020B0502040204020203" pitchFamily="34" charset="0"/>
                <a:cs typeface="Segoe UI" panose="020B0502040204020203" pitchFamily="34" charset="0"/>
              </a:rPr>
              <a:t>Eats</a:t>
            </a:r>
            <a:r>
              <a:rPr lang="es-MX" dirty="0">
                <a:solidFill>
                  <a:prstClr val="black">
                    <a:lumMod val="75000"/>
                    <a:lumOff val="25000"/>
                  </a:prstClr>
                </a:solidFill>
                <a:latin typeface="Segoe UI" panose="020B0502040204020203" pitchFamily="34" charset="0"/>
                <a:cs typeface="Segoe UI" panose="020B0502040204020203" pitchFamily="34" charset="0"/>
              </a:rPr>
              <a:t>, es práctico y no tiene que caminar, comida frita, con sal, adora los refrescos, y lo mejor siempre cerrar con un buen postre.</a:t>
            </a:r>
            <a:endParaRPr lang="es-MX" dirty="0">
              <a:solidFill>
                <a:prstClr val="black">
                  <a:lumMod val="75000"/>
                  <a:lumOff val="25000"/>
                </a:prstClr>
              </a:solidFill>
              <a:cs typeface="Segoe UI"/>
            </a:endParaRPr>
          </a:p>
        </p:txBody>
      </p:sp>
      <p:grpSp>
        <p:nvGrpSpPr>
          <p:cNvPr id="33" name="Group 32" descr="Small circle with number 2 inside  indicating step 2"/>
          <p:cNvGrpSpPr/>
          <p:nvPr/>
        </p:nvGrpSpPr>
        <p:grpSpPr bwMode="blackWhite">
          <a:xfrm>
            <a:off x="531552" y="277037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s-MX">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2" y="2810570"/>
            <a:ext cx="4970783"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s-MX" dirty="0" err="1">
                <a:solidFill>
                  <a:prstClr val="black">
                    <a:lumMod val="75000"/>
                    <a:lumOff val="25000"/>
                  </a:prstClr>
                </a:solidFill>
                <a:latin typeface="Segoe UI" panose="020B0502040204020203" pitchFamily="34" charset="0"/>
                <a:cs typeface="Segoe UI" panose="020B0502040204020203" pitchFamily="34" charset="0"/>
              </a:rPr>
              <a:t>Miguelon</a:t>
            </a:r>
            <a:r>
              <a:rPr lang="es-MX" dirty="0">
                <a:solidFill>
                  <a:prstClr val="black">
                    <a:lumMod val="75000"/>
                    <a:lumOff val="25000"/>
                  </a:prstClr>
                </a:solidFill>
                <a:latin typeface="Segoe UI" panose="020B0502040204020203" pitchFamily="34" charset="0"/>
                <a:cs typeface="Segoe UI" panose="020B0502040204020203" pitchFamily="34" charset="0"/>
              </a:rPr>
              <a:t> siempre ha sido fan de un buen cigarrillo, en la mañana, con los colegas de la oficina, en una fiesta, o porque no antes de dormir. </a:t>
            </a:r>
          </a:p>
        </p:txBody>
      </p:sp>
      <p:grpSp>
        <p:nvGrpSpPr>
          <p:cNvPr id="22" name="Group 21" descr="Small circle with number 3 inside  indicating step 3"/>
          <p:cNvGrpSpPr/>
          <p:nvPr/>
        </p:nvGrpSpPr>
        <p:grpSpPr bwMode="blackWhite">
          <a:xfrm>
            <a:off x="531552" y="3928877"/>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s-MX">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3957037"/>
            <a:ext cx="4810887" cy="838142"/>
          </a:xfrm>
          <a:prstGeom prst="rect">
            <a:avLst/>
          </a:prstGeom>
        </p:spPr>
        <p:txBody>
          <a:bodyPr vert="horz" lIns="91440" tIns="45720" rIns="91440" bIns="45720" rtlCol="0">
            <a:normAutofit/>
          </a:bodyPr>
          <a:lstStyle>
            <a:defPPr>
              <a:defRPr lang="en-US"/>
            </a:defPPr>
            <a:lvl1pPr lvl="0" indent="0">
              <a:lnSpc>
                <a:spcPts val="1800"/>
              </a:lnSpc>
              <a:spcBef>
                <a:spcPts val="1000"/>
              </a:spcBef>
              <a:spcAft>
                <a:spcPts val="2000"/>
              </a:spcAft>
              <a:buFont typeface="Arial" panose="020B0604020202020204" pitchFamily="34" charset="0"/>
              <a:buNone/>
              <a:defRPr sz="1200">
                <a:solidFill>
                  <a:prstClr val="black">
                    <a:lumMod val="75000"/>
                    <a:lumOff val="25000"/>
                  </a:prstClr>
                </a:solidFill>
                <a:latin typeface="Segoe UI" panose="020B0502040204020203" pitchFamily="34" charset="0"/>
                <a:cs typeface="Segoe UI" panose="020B0502040204020203" pitchFamily="34" charset="0"/>
              </a:defRPr>
            </a:lvl1pPr>
            <a:lvl2pPr marL="6858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2pPr>
            <a:lvl3pPr marL="11430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3pPr>
            <a:lvl4pPr marL="16002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4pPr>
            <a:lvl5pPr marL="20574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5pPr>
            <a:lvl6pPr marL="2514600" indent="-228600">
              <a:lnSpc>
                <a:spcPct val="90000"/>
              </a:lnSpc>
              <a:spcBef>
                <a:spcPct val="30000"/>
              </a:spcBef>
              <a:buFont typeface="Arial" panose="020B0604020202020204" pitchFamily="34" charset="0"/>
              <a:buChar char="•"/>
            </a:lvl6pPr>
            <a:lvl7pPr marL="2971800" indent="-228600">
              <a:lnSpc>
                <a:spcPct val="90000"/>
              </a:lnSpc>
              <a:spcBef>
                <a:spcPct val="30000"/>
              </a:spcBef>
              <a:buFont typeface="Arial" panose="020B0604020202020204" pitchFamily="34" charset="0"/>
              <a:buChar char="•"/>
            </a:lvl7pPr>
            <a:lvl8pPr marL="3429000" indent="-228600">
              <a:lnSpc>
                <a:spcPct val="90000"/>
              </a:lnSpc>
              <a:spcBef>
                <a:spcPct val="30000"/>
              </a:spcBef>
              <a:buFont typeface="Arial" panose="020B0604020202020204" pitchFamily="34" charset="0"/>
              <a:buChar char="•"/>
            </a:lvl8pPr>
            <a:lvl9pPr marL="3886200" indent="-228600">
              <a:lnSpc>
                <a:spcPct val="90000"/>
              </a:lnSpc>
              <a:spcBef>
                <a:spcPct val="30000"/>
              </a:spcBef>
              <a:buFont typeface="Arial" panose="020B0604020202020204" pitchFamily="34" charset="0"/>
              <a:buChar char="•"/>
            </a:lvl9pPr>
          </a:lstStyle>
          <a:p>
            <a:pPr>
              <a:defRPr/>
            </a:pPr>
            <a:r>
              <a:rPr lang="es-MX" dirty="0"/>
              <a:t>Y si de fiestas hablamos </a:t>
            </a:r>
            <a:r>
              <a:rPr lang="es-MX" dirty="0" err="1"/>
              <a:t>Miguelon</a:t>
            </a:r>
            <a:r>
              <a:rPr lang="es-MX" dirty="0"/>
              <a:t> es fan del alcohol, todos sus amigos lo hacen, que tanto es tantito, no?</a:t>
            </a:r>
          </a:p>
        </p:txBody>
      </p:sp>
      <p:grpSp>
        <p:nvGrpSpPr>
          <p:cNvPr id="37" name="Group 36" descr="Small circle with number 4 inside  indicating step 4"/>
          <p:cNvGrpSpPr/>
          <p:nvPr/>
        </p:nvGrpSpPr>
        <p:grpSpPr bwMode="blackWhite">
          <a:xfrm>
            <a:off x="521206" y="5389741"/>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s-MX">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46166" y="5362199"/>
            <a:ext cx="4884707" cy="8623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s-MX" dirty="0" err="1">
                <a:solidFill>
                  <a:prstClr val="black">
                    <a:lumMod val="75000"/>
                    <a:lumOff val="25000"/>
                  </a:prstClr>
                </a:solidFill>
                <a:latin typeface="Segoe UI" panose="020B0502040204020203" pitchFamily="34" charset="0"/>
                <a:cs typeface="Segoe UI" panose="020B0502040204020203" pitchFamily="34" charset="0"/>
              </a:rPr>
              <a:t>Miguelon</a:t>
            </a:r>
            <a:r>
              <a:rPr lang="es-MX" dirty="0">
                <a:solidFill>
                  <a:prstClr val="black">
                    <a:lumMod val="75000"/>
                    <a:lumOff val="25000"/>
                  </a:prstClr>
                </a:solidFill>
                <a:latin typeface="Segoe UI" panose="020B0502040204020203" pitchFamily="34" charset="0"/>
                <a:cs typeface="Segoe UI" panose="020B0502040204020203" pitchFamily="34" charset="0"/>
              </a:rPr>
              <a:t> hace no mucho adoraba hacer ejercicio, pero se ha dado cuenta que ha subido de peso y que ahora le cuesta más trabajo ponerse en forma, por lo que ya no le interesa cambiar.</a:t>
            </a:r>
          </a:p>
        </p:txBody>
      </p:sp>
      <p:pic>
        <p:nvPicPr>
          <p:cNvPr id="12" name="Picture 11">
            <a:extLst>
              <a:ext uri="{FF2B5EF4-FFF2-40B4-BE49-F238E27FC236}">
                <a16:creationId xmlns:a16="http://schemas.microsoft.com/office/drawing/2014/main" id="{E4CA583F-B178-4763-88B9-5EA99600154D}"/>
              </a:ext>
            </a:extLst>
          </p:cNvPr>
          <p:cNvPicPr>
            <a:picLocks noChangeAspect="1"/>
          </p:cNvPicPr>
          <p:nvPr/>
        </p:nvPicPr>
        <p:blipFill>
          <a:blip r:embed="rId2"/>
          <a:stretch>
            <a:fillRect/>
          </a:stretch>
        </p:blipFill>
        <p:spPr>
          <a:xfrm>
            <a:off x="6060716" y="1723393"/>
            <a:ext cx="2571750" cy="1781175"/>
          </a:xfrm>
          <a:prstGeom prst="rect">
            <a:avLst/>
          </a:prstGeom>
        </p:spPr>
      </p:pic>
      <p:pic>
        <p:nvPicPr>
          <p:cNvPr id="14" name="Picture 13">
            <a:extLst>
              <a:ext uri="{FF2B5EF4-FFF2-40B4-BE49-F238E27FC236}">
                <a16:creationId xmlns:a16="http://schemas.microsoft.com/office/drawing/2014/main" id="{559D04F6-CBD3-47A1-8542-6439901E3F50}"/>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005427" y="2148917"/>
            <a:ext cx="1865841" cy="1926858"/>
          </a:xfrm>
          <a:prstGeom prst="rect">
            <a:avLst/>
          </a:prstGeom>
        </p:spPr>
      </p:pic>
      <p:pic>
        <p:nvPicPr>
          <p:cNvPr id="16" name="Picture 15">
            <a:extLst>
              <a:ext uri="{FF2B5EF4-FFF2-40B4-BE49-F238E27FC236}">
                <a16:creationId xmlns:a16="http://schemas.microsoft.com/office/drawing/2014/main" id="{266FD9F6-67C9-4391-83A5-BEF19C49D534}"/>
              </a:ext>
            </a:extLst>
          </p:cNvPr>
          <p:cNvPicPr>
            <a:picLocks noChangeAspect="1"/>
          </p:cNvPicPr>
          <p:nvPr/>
        </p:nvPicPr>
        <p:blipFill>
          <a:blip r:embed="rId4"/>
          <a:stretch>
            <a:fillRect/>
          </a:stretch>
        </p:blipFill>
        <p:spPr>
          <a:xfrm>
            <a:off x="9871268" y="3176665"/>
            <a:ext cx="1971675" cy="2324100"/>
          </a:xfrm>
          <a:prstGeom prst="rect">
            <a:avLst/>
          </a:prstGeom>
        </p:spPr>
      </p:pic>
      <p:pic>
        <p:nvPicPr>
          <p:cNvPr id="54" name="Picture 53">
            <a:extLst>
              <a:ext uri="{FF2B5EF4-FFF2-40B4-BE49-F238E27FC236}">
                <a16:creationId xmlns:a16="http://schemas.microsoft.com/office/drawing/2014/main" id="{A4F23682-4643-4B21-A2E1-EDAC3E607160}"/>
              </a:ext>
            </a:extLst>
          </p:cNvPr>
          <p:cNvPicPr>
            <a:picLocks noChangeAspect="1"/>
          </p:cNvPicPr>
          <p:nvPr/>
        </p:nvPicPr>
        <p:blipFill>
          <a:blip r:embed="rId5"/>
          <a:stretch>
            <a:fillRect/>
          </a:stretch>
        </p:blipFill>
        <p:spPr>
          <a:xfrm>
            <a:off x="6069990" y="5136557"/>
            <a:ext cx="3844555" cy="1721443"/>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6" y="220133"/>
            <a:ext cx="10934194" cy="868003"/>
          </a:xfrm>
        </p:spPr>
        <p:txBody>
          <a:bodyPr>
            <a:noAutofit/>
          </a:bodyPr>
          <a:lstStyle/>
          <a:p>
            <a:r>
              <a:rPr lang="es-MX" sz="3200" dirty="0">
                <a:latin typeface="Segoe UI Light" panose="020B0502040204020203" pitchFamily="34" charset="0"/>
                <a:cs typeface="Segoe UI Light" panose="020B0502040204020203" pitchFamily="34" charset="0"/>
              </a:rPr>
              <a:t>Veamos como </a:t>
            </a:r>
            <a:r>
              <a:rPr lang="es-MX" sz="3200" dirty="0" err="1">
                <a:latin typeface="Segoe UI Light" panose="020B0502040204020203" pitchFamily="34" charset="0"/>
                <a:cs typeface="Segoe UI Light" panose="020B0502040204020203" pitchFamily="34" charset="0"/>
              </a:rPr>
              <a:t>Miguelon</a:t>
            </a:r>
            <a:r>
              <a:rPr lang="es-MX" sz="3200" dirty="0">
                <a:latin typeface="Segoe UI Light" panose="020B0502040204020203" pitchFamily="34" charset="0"/>
                <a:cs typeface="Segoe UI Light" panose="020B0502040204020203" pitchFamily="34" charset="0"/>
              </a:rPr>
              <a:t> ha tomado decisiones peligrosas para su vida por la falta de información </a:t>
            </a:r>
          </a:p>
        </p:txBody>
      </p:sp>
      <p:grpSp>
        <p:nvGrpSpPr>
          <p:cNvPr id="41" name="Group 40" descr="Small circle with number 4 inside  indicating step 4">
            <a:extLst>
              <a:ext uri="{FF2B5EF4-FFF2-40B4-BE49-F238E27FC236}">
                <a16:creationId xmlns:a16="http://schemas.microsoft.com/office/drawing/2014/main" id="{01CA9A8F-06B6-4B14-9D21-FD7E52981FA2}"/>
              </a:ext>
            </a:extLst>
          </p:cNvPr>
          <p:cNvGrpSpPr/>
          <p:nvPr/>
        </p:nvGrpSpPr>
        <p:grpSpPr bwMode="blackWhite">
          <a:xfrm>
            <a:off x="510860" y="1465572"/>
            <a:ext cx="558179" cy="409838"/>
            <a:chOff x="6953426" y="711274"/>
            <a:chExt cx="558179" cy="409838"/>
          </a:xfrm>
        </p:grpSpPr>
        <p:sp>
          <p:nvSpPr>
            <p:cNvPr id="42" name="Oval 41" descr="Small circle">
              <a:extLst>
                <a:ext uri="{FF2B5EF4-FFF2-40B4-BE49-F238E27FC236}">
                  <a16:creationId xmlns:a16="http://schemas.microsoft.com/office/drawing/2014/main" id="{302ECC0C-DF96-4AFB-9ACD-3D56D75CFBB4}"/>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TextBox 42" descr="Number 4">
              <a:extLst>
                <a:ext uri="{FF2B5EF4-FFF2-40B4-BE49-F238E27FC236}">
                  <a16:creationId xmlns:a16="http://schemas.microsoft.com/office/drawing/2014/main" id="{25FC78C0-FA05-4EB2-8784-5AED8FD3E6E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s-MX" dirty="0">
                  <a:solidFill>
                    <a:schemeClr val="bg1"/>
                  </a:solidFill>
                  <a:latin typeface="Segoe UI Semibold" panose="020B0702040204020203" pitchFamily="34" charset="0"/>
                  <a:cs typeface="Segoe UI Semibold" panose="020B0702040204020203" pitchFamily="34" charset="0"/>
                </a:rPr>
                <a:t>5</a:t>
              </a:r>
            </a:p>
          </p:txBody>
        </p:sp>
      </p:grpSp>
      <p:sp>
        <p:nvSpPr>
          <p:cNvPr id="44" name="Content Placeholder 17">
            <a:extLst>
              <a:ext uri="{FF2B5EF4-FFF2-40B4-BE49-F238E27FC236}">
                <a16:creationId xmlns:a16="http://schemas.microsoft.com/office/drawing/2014/main" id="{028247B5-0507-47BE-BA4E-A288E003BC4F}"/>
              </a:ext>
            </a:extLst>
          </p:cNvPr>
          <p:cNvSpPr txBox="1">
            <a:spLocks/>
          </p:cNvSpPr>
          <p:nvPr/>
        </p:nvSpPr>
        <p:spPr>
          <a:xfrm>
            <a:off x="1035819" y="1438030"/>
            <a:ext cx="4755381" cy="12289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s-MX" dirty="0" err="1">
                <a:solidFill>
                  <a:prstClr val="black">
                    <a:lumMod val="75000"/>
                    <a:lumOff val="25000"/>
                  </a:prstClr>
                </a:solidFill>
                <a:latin typeface="Segoe UI" panose="020B0502040204020203" pitchFamily="34" charset="0"/>
                <a:cs typeface="Segoe UI" panose="020B0502040204020203" pitchFamily="34" charset="0"/>
              </a:rPr>
              <a:t>Miguelon</a:t>
            </a:r>
            <a:r>
              <a:rPr lang="es-MX" dirty="0">
                <a:solidFill>
                  <a:prstClr val="black">
                    <a:lumMod val="75000"/>
                    <a:lumOff val="25000"/>
                  </a:prstClr>
                </a:solidFill>
                <a:latin typeface="Segoe UI" panose="020B0502040204020203" pitchFamily="34" charset="0"/>
                <a:cs typeface="Segoe UI" panose="020B0502040204020203" pitchFamily="34" charset="0"/>
              </a:rPr>
              <a:t> ha tenido algunas molestias al orinar, el doctor le ha dicho que debe cambiar su estilo de vida porque sus estudios muestran un gran riesgo de enfermedad renal, pero </a:t>
            </a:r>
            <a:r>
              <a:rPr lang="es-MX" dirty="0" err="1">
                <a:solidFill>
                  <a:prstClr val="black">
                    <a:lumMod val="75000"/>
                    <a:lumOff val="25000"/>
                  </a:prstClr>
                </a:solidFill>
                <a:latin typeface="Segoe UI" panose="020B0502040204020203" pitchFamily="34" charset="0"/>
                <a:cs typeface="Segoe UI" panose="020B0502040204020203" pitchFamily="34" charset="0"/>
              </a:rPr>
              <a:t>Miguelon</a:t>
            </a:r>
            <a:r>
              <a:rPr lang="es-MX" dirty="0">
                <a:solidFill>
                  <a:prstClr val="black">
                    <a:lumMod val="75000"/>
                    <a:lumOff val="25000"/>
                  </a:prstClr>
                </a:solidFill>
                <a:latin typeface="Segoe UI" panose="020B0502040204020203" pitchFamily="34" charset="0"/>
                <a:cs typeface="Segoe UI" panose="020B0502040204020203" pitchFamily="34" charset="0"/>
              </a:rPr>
              <a:t> responde que no está dispuesto a cambiar su estilo de vida. </a:t>
            </a:r>
            <a:br>
              <a:rPr lang="es-MX" dirty="0">
                <a:solidFill>
                  <a:prstClr val="black">
                    <a:lumMod val="75000"/>
                    <a:lumOff val="25000"/>
                  </a:prstClr>
                </a:solidFill>
                <a:latin typeface="Segoe UI" panose="020B0502040204020203" pitchFamily="34" charset="0"/>
                <a:cs typeface="Segoe UI" panose="020B0502040204020203" pitchFamily="34" charset="0"/>
              </a:rPr>
            </a:br>
            <a:r>
              <a:rPr lang="es-MX" b="1" dirty="0">
                <a:solidFill>
                  <a:schemeClr val="accent2">
                    <a:lumMod val="75000"/>
                  </a:schemeClr>
                </a:solidFill>
                <a:latin typeface="Segoe UI" panose="020B0502040204020203" pitchFamily="34" charset="0"/>
                <a:cs typeface="Segoe UI" panose="020B0502040204020203" pitchFamily="34" charset="0"/>
              </a:rPr>
              <a:t>No tiene idea de lo que viene y el doctor tampoco le explica.</a:t>
            </a:r>
          </a:p>
        </p:txBody>
      </p:sp>
      <p:grpSp>
        <p:nvGrpSpPr>
          <p:cNvPr id="45" name="Group 44" descr="Small circle with number 4 inside  indicating step 4">
            <a:extLst>
              <a:ext uri="{FF2B5EF4-FFF2-40B4-BE49-F238E27FC236}">
                <a16:creationId xmlns:a16="http://schemas.microsoft.com/office/drawing/2014/main" id="{33D17AF5-E395-45F2-AD49-405568B86404}"/>
              </a:ext>
            </a:extLst>
          </p:cNvPr>
          <p:cNvGrpSpPr/>
          <p:nvPr/>
        </p:nvGrpSpPr>
        <p:grpSpPr bwMode="blackWhite">
          <a:xfrm>
            <a:off x="455895" y="3015912"/>
            <a:ext cx="558179" cy="409838"/>
            <a:chOff x="6953426" y="711274"/>
            <a:chExt cx="558179" cy="409838"/>
          </a:xfrm>
        </p:grpSpPr>
        <p:sp>
          <p:nvSpPr>
            <p:cNvPr id="46" name="Oval 45" descr="Small circle">
              <a:extLst>
                <a:ext uri="{FF2B5EF4-FFF2-40B4-BE49-F238E27FC236}">
                  <a16:creationId xmlns:a16="http://schemas.microsoft.com/office/drawing/2014/main" id="{8B788C0C-4DD3-4A60-B09E-A335D86A61DA}"/>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TextBox 46" descr="Number 4">
              <a:extLst>
                <a:ext uri="{FF2B5EF4-FFF2-40B4-BE49-F238E27FC236}">
                  <a16:creationId xmlns:a16="http://schemas.microsoft.com/office/drawing/2014/main" id="{D6F37384-BBBB-4513-A80D-B6FD4BC6143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s-MX" dirty="0">
                  <a:solidFill>
                    <a:schemeClr val="bg1"/>
                  </a:solidFill>
                  <a:latin typeface="Segoe UI Semibold" panose="020B0702040204020203" pitchFamily="34" charset="0"/>
                  <a:cs typeface="Segoe UI Semibold" panose="020B0702040204020203" pitchFamily="34" charset="0"/>
                </a:rPr>
                <a:t>6</a:t>
              </a:r>
            </a:p>
          </p:txBody>
        </p:sp>
      </p:grpSp>
      <p:sp>
        <p:nvSpPr>
          <p:cNvPr id="48" name="Content Placeholder 17">
            <a:extLst>
              <a:ext uri="{FF2B5EF4-FFF2-40B4-BE49-F238E27FC236}">
                <a16:creationId xmlns:a16="http://schemas.microsoft.com/office/drawing/2014/main" id="{F483FD62-964F-4C04-8150-B7CD503F4D98}"/>
              </a:ext>
            </a:extLst>
          </p:cNvPr>
          <p:cNvSpPr txBox="1">
            <a:spLocks/>
          </p:cNvSpPr>
          <p:nvPr/>
        </p:nvSpPr>
        <p:spPr>
          <a:xfrm>
            <a:off x="992341" y="2839797"/>
            <a:ext cx="4641013" cy="12289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s-MX" dirty="0" err="1">
                <a:solidFill>
                  <a:prstClr val="black">
                    <a:lumMod val="75000"/>
                    <a:lumOff val="25000"/>
                  </a:prstClr>
                </a:solidFill>
                <a:latin typeface="Segoe UI" panose="020B0502040204020203" pitchFamily="34" charset="0"/>
                <a:cs typeface="Segoe UI" panose="020B0502040204020203" pitchFamily="34" charset="0"/>
              </a:rPr>
              <a:t>Miguelon</a:t>
            </a:r>
            <a:r>
              <a:rPr lang="es-MX" dirty="0">
                <a:solidFill>
                  <a:prstClr val="black">
                    <a:lumMod val="75000"/>
                    <a:lumOff val="25000"/>
                  </a:prstClr>
                </a:solidFill>
                <a:latin typeface="Segoe UI" panose="020B0502040204020203" pitchFamily="34" charset="0"/>
                <a:cs typeface="Segoe UI" panose="020B0502040204020203" pitchFamily="34" charset="0"/>
              </a:rPr>
              <a:t> se ha comenzado a sentir mal, ha llegado a tener problemas para orinar y todo el tiempo se siente mareado, no tiene ganas de trabajar, ni de hacer nada. Le han dado medicinas y esto le ayuda a tener una vida aparentemente “normal”, pero no ha cambiado su estilo de vida, come más chatarra por tristeza</a:t>
            </a:r>
          </a:p>
        </p:txBody>
      </p:sp>
      <p:grpSp>
        <p:nvGrpSpPr>
          <p:cNvPr id="49" name="Group 48" descr="Small circle with number 4 inside  indicating step 4">
            <a:extLst>
              <a:ext uri="{FF2B5EF4-FFF2-40B4-BE49-F238E27FC236}">
                <a16:creationId xmlns:a16="http://schemas.microsoft.com/office/drawing/2014/main" id="{D19CC08F-EAE4-4F10-856F-D0BDF19EAF5A}"/>
              </a:ext>
            </a:extLst>
          </p:cNvPr>
          <p:cNvGrpSpPr/>
          <p:nvPr/>
        </p:nvGrpSpPr>
        <p:grpSpPr bwMode="blackWhite">
          <a:xfrm>
            <a:off x="483683" y="4333791"/>
            <a:ext cx="558179" cy="409838"/>
            <a:chOff x="6953426" y="711274"/>
            <a:chExt cx="558179" cy="409838"/>
          </a:xfrm>
        </p:grpSpPr>
        <p:sp>
          <p:nvSpPr>
            <p:cNvPr id="50" name="Oval 49" descr="Small circle">
              <a:extLst>
                <a:ext uri="{FF2B5EF4-FFF2-40B4-BE49-F238E27FC236}">
                  <a16:creationId xmlns:a16="http://schemas.microsoft.com/office/drawing/2014/main" id="{F56A8A35-0D43-4FAD-9323-775B7E4749AB}"/>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TextBox 50" descr="Number 4">
              <a:extLst>
                <a:ext uri="{FF2B5EF4-FFF2-40B4-BE49-F238E27FC236}">
                  <a16:creationId xmlns:a16="http://schemas.microsoft.com/office/drawing/2014/main" id="{56F136DC-1A8D-464D-A28E-E5685D27F16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s-MX" dirty="0">
                  <a:solidFill>
                    <a:schemeClr val="bg1"/>
                  </a:solidFill>
                  <a:latin typeface="Segoe UI Semibold" panose="020B0702040204020203" pitchFamily="34" charset="0"/>
                  <a:cs typeface="Segoe UI Semibold" panose="020B0702040204020203" pitchFamily="34" charset="0"/>
                </a:rPr>
                <a:t>7</a:t>
              </a:r>
            </a:p>
          </p:txBody>
        </p:sp>
      </p:grpSp>
      <p:sp>
        <p:nvSpPr>
          <p:cNvPr id="52" name="Content Placeholder 17">
            <a:extLst>
              <a:ext uri="{FF2B5EF4-FFF2-40B4-BE49-F238E27FC236}">
                <a16:creationId xmlns:a16="http://schemas.microsoft.com/office/drawing/2014/main" id="{A0CD8B3F-E7F6-4E24-AF02-49E0D8C2270A}"/>
              </a:ext>
            </a:extLst>
          </p:cNvPr>
          <p:cNvSpPr txBox="1">
            <a:spLocks/>
          </p:cNvSpPr>
          <p:nvPr/>
        </p:nvSpPr>
        <p:spPr>
          <a:xfrm>
            <a:off x="1024332" y="4217340"/>
            <a:ext cx="4885401" cy="2420527"/>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s-MX" dirty="0">
                <a:solidFill>
                  <a:prstClr val="black">
                    <a:lumMod val="75000"/>
                    <a:lumOff val="25000"/>
                  </a:prstClr>
                </a:solidFill>
                <a:latin typeface="Segoe UI" panose="020B0502040204020203" pitchFamily="34" charset="0"/>
                <a:cs typeface="Segoe UI" panose="020B0502040204020203" pitchFamily="34" charset="0"/>
              </a:rPr>
              <a:t>Miguel fue despedido de su empleo por faltas, por lo que su familia ha tenido que ayudarlo, y es que los doctores han comenzado a realizarle diálisis, que son muy costosas. Ya que Miguel no tiene trabajo no tiene seguro para hacerse estos procedimientos. Miguel debe usar pañales. </a:t>
            </a:r>
            <a:br>
              <a:rPr lang="es-MX" dirty="0">
                <a:solidFill>
                  <a:prstClr val="black">
                    <a:lumMod val="75000"/>
                    <a:lumOff val="25000"/>
                  </a:prstClr>
                </a:solidFill>
                <a:latin typeface="Segoe UI" panose="020B0502040204020203" pitchFamily="34" charset="0"/>
                <a:cs typeface="Segoe UI" panose="020B0502040204020203" pitchFamily="34" charset="0"/>
              </a:rPr>
            </a:br>
            <a:r>
              <a:rPr lang="es-MX" dirty="0">
                <a:solidFill>
                  <a:prstClr val="black">
                    <a:lumMod val="75000"/>
                    <a:lumOff val="25000"/>
                  </a:prstClr>
                </a:solidFill>
                <a:latin typeface="Segoe UI" panose="020B0502040204020203" pitchFamily="34" charset="0"/>
                <a:cs typeface="Segoe UI" panose="020B0502040204020203" pitchFamily="34" charset="0"/>
              </a:rPr>
              <a:t>Miguel tiene anemia causada por la falla renal.</a:t>
            </a:r>
            <a:br>
              <a:rPr lang="es-MX" dirty="0">
                <a:solidFill>
                  <a:prstClr val="black">
                    <a:lumMod val="75000"/>
                    <a:lumOff val="25000"/>
                  </a:prstClr>
                </a:solidFill>
                <a:latin typeface="Segoe UI" panose="020B0502040204020203" pitchFamily="34" charset="0"/>
                <a:cs typeface="Segoe UI" panose="020B0502040204020203" pitchFamily="34" charset="0"/>
              </a:rPr>
            </a:br>
            <a:r>
              <a:rPr lang="es-MX" dirty="0">
                <a:solidFill>
                  <a:prstClr val="black">
                    <a:lumMod val="75000"/>
                    <a:lumOff val="25000"/>
                  </a:prstClr>
                </a:solidFill>
                <a:latin typeface="Segoe UI" panose="020B0502040204020203" pitchFamily="34" charset="0"/>
                <a:cs typeface="Segoe UI" panose="020B0502040204020203" pitchFamily="34" charset="0"/>
              </a:rPr>
              <a:t>Miguel ha comenzado con trastornos de personalidad y ha atacado a sus familiares, ya que su sangre se ha infectado por la falta de filtrado, afectando a su cerebro. </a:t>
            </a:r>
            <a:br>
              <a:rPr lang="es-MX" dirty="0">
                <a:solidFill>
                  <a:prstClr val="black">
                    <a:lumMod val="75000"/>
                    <a:lumOff val="25000"/>
                  </a:prstClr>
                </a:solidFill>
                <a:latin typeface="Segoe UI" panose="020B0502040204020203" pitchFamily="34" charset="0"/>
                <a:cs typeface="Segoe UI" panose="020B0502040204020203" pitchFamily="34" charset="0"/>
              </a:rPr>
            </a:br>
            <a:r>
              <a:rPr lang="es-MX" dirty="0">
                <a:solidFill>
                  <a:prstClr val="black">
                    <a:lumMod val="75000"/>
                    <a:lumOff val="25000"/>
                  </a:prstClr>
                </a:solidFill>
                <a:latin typeface="Segoe UI" panose="020B0502040204020203" pitchFamily="34" charset="0"/>
                <a:cs typeface="Segoe UI" panose="020B0502040204020203" pitchFamily="34" charset="0"/>
              </a:rPr>
              <a:t>A pesar de esto su familia sigue apoyándolo, aún endeudándose. </a:t>
            </a:r>
            <a:br>
              <a:rPr lang="es-MX" dirty="0">
                <a:solidFill>
                  <a:prstClr val="black">
                    <a:lumMod val="75000"/>
                    <a:lumOff val="25000"/>
                  </a:prstClr>
                </a:solidFill>
                <a:latin typeface="Segoe UI" panose="020B0502040204020203" pitchFamily="34" charset="0"/>
                <a:cs typeface="Segoe UI" panose="020B0502040204020203" pitchFamily="34" charset="0"/>
              </a:rPr>
            </a:br>
            <a:r>
              <a:rPr lang="es-MX" dirty="0">
                <a:solidFill>
                  <a:prstClr val="black">
                    <a:lumMod val="75000"/>
                    <a:lumOff val="25000"/>
                  </a:prstClr>
                </a:solidFill>
                <a:latin typeface="Segoe UI" panose="020B0502040204020203" pitchFamily="34" charset="0"/>
                <a:cs typeface="Segoe UI" panose="020B0502040204020203" pitchFamily="34" charset="0"/>
              </a:rPr>
              <a:t>Eventualmente Miguel pierde fuerzas y su vida se apaga.</a:t>
            </a:r>
          </a:p>
        </p:txBody>
      </p:sp>
      <p:pic>
        <p:nvPicPr>
          <p:cNvPr id="28" name="Picture 27">
            <a:extLst>
              <a:ext uri="{FF2B5EF4-FFF2-40B4-BE49-F238E27FC236}">
                <a16:creationId xmlns:a16="http://schemas.microsoft.com/office/drawing/2014/main" id="{91B7F7B1-D19B-450A-B17A-5A7344FCAA59}"/>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791200" y="4643908"/>
            <a:ext cx="3236564" cy="1860914"/>
          </a:xfrm>
          <a:prstGeom prst="rect">
            <a:avLst/>
          </a:prstGeom>
        </p:spPr>
      </p:pic>
      <p:sp>
        <p:nvSpPr>
          <p:cNvPr id="53" name="TextBox 52">
            <a:extLst>
              <a:ext uri="{FF2B5EF4-FFF2-40B4-BE49-F238E27FC236}">
                <a16:creationId xmlns:a16="http://schemas.microsoft.com/office/drawing/2014/main" id="{9D984C1C-D1AC-43CF-AFB6-03E1A1ADF83F}"/>
              </a:ext>
            </a:extLst>
          </p:cNvPr>
          <p:cNvSpPr txBox="1"/>
          <p:nvPr/>
        </p:nvSpPr>
        <p:spPr>
          <a:xfrm>
            <a:off x="9027764" y="4743629"/>
            <a:ext cx="2994903" cy="1631216"/>
          </a:xfrm>
          <a:prstGeom prst="rect">
            <a:avLst/>
          </a:prstGeom>
          <a:noFill/>
        </p:spPr>
        <p:txBody>
          <a:bodyPr wrap="square">
            <a:spAutoFit/>
          </a:bodyPr>
          <a:lstStyle/>
          <a:p>
            <a:pPr algn="ctr"/>
            <a:r>
              <a:rPr lang="es-MX" sz="2000" b="1" i="1" dirty="0">
                <a:solidFill>
                  <a:schemeClr val="accent2">
                    <a:lumMod val="75000"/>
                  </a:schemeClr>
                </a:solidFill>
                <a:latin typeface="Segoe UI" panose="020B0502040204020203" pitchFamily="34" charset="0"/>
                <a:cs typeface="Segoe UI" panose="020B0502040204020203" pitchFamily="34" charset="0"/>
              </a:rPr>
              <a:t>La Enfermedad Renal tiene consecuencias trágicas, y el paciente no se atiende a tiempo por ignorancia </a:t>
            </a:r>
            <a:endParaRPr lang="en-US" sz="2000" i="1" dirty="0"/>
          </a:p>
        </p:txBody>
      </p:sp>
      <p:pic>
        <p:nvPicPr>
          <p:cNvPr id="3" name="Picture 2">
            <a:extLst>
              <a:ext uri="{FF2B5EF4-FFF2-40B4-BE49-F238E27FC236}">
                <a16:creationId xmlns:a16="http://schemas.microsoft.com/office/drawing/2014/main" id="{72FB8348-F3E0-4A0E-9FD2-ACC849CBB2A5}"/>
              </a:ext>
            </a:extLst>
          </p:cNvPr>
          <p:cNvPicPr>
            <a:picLocks noChangeAspect="1"/>
          </p:cNvPicPr>
          <p:nvPr/>
        </p:nvPicPr>
        <p:blipFill>
          <a:blip r:embed="rId3"/>
          <a:stretch>
            <a:fillRect/>
          </a:stretch>
        </p:blipFill>
        <p:spPr>
          <a:xfrm>
            <a:off x="5909733" y="1258409"/>
            <a:ext cx="2143125" cy="2143125"/>
          </a:xfrm>
          <a:prstGeom prst="rect">
            <a:avLst/>
          </a:prstGeom>
        </p:spPr>
      </p:pic>
      <p:pic>
        <p:nvPicPr>
          <p:cNvPr id="5" name="Picture 4">
            <a:extLst>
              <a:ext uri="{FF2B5EF4-FFF2-40B4-BE49-F238E27FC236}">
                <a16:creationId xmlns:a16="http://schemas.microsoft.com/office/drawing/2014/main" id="{F0876878-002E-4A08-9511-4359C60A4C59}"/>
              </a:ext>
            </a:extLst>
          </p:cNvPr>
          <p:cNvPicPr>
            <a:picLocks noChangeAspect="1"/>
          </p:cNvPicPr>
          <p:nvPr/>
        </p:nvPicPr>
        <p:blipFill>
          <a:blip r:embed="rId4"/>
          <a:stretch>
            <a:fillRect/>
          </a:stretch>
        </p:blipFill>
        <p:spPr>
          <a:xfrm>
            <a:off x="8417016" y="2456985"/>
            <a:ext cx="2247900" cy="2038350"/>
          </a:xfrm>
          <a:prstGeom prst="rect">
            <a:avLst/>
          </a:prstGeom>
        </p:spPr>
      </p:pic>
    </p:spTree>
    <p:extLst>
      <p:ext uri="{BB962C8B-B14F-4D97-AF65-F5344CB8AC3E}">
        <p14:creationId xmlns:p14="http://schemas.microsoft.com/office/powerpoint/2010/main" val="733175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6" y="448056"/>
            <a:ext cx="10934194" cy="640080"/>
          </a:xfrm>
        </p:spPr>
        <p:txBody>
          <a:bodyPr>
            <a:normAutofit/>
          </a:bodyPr>
          <a:lstStyle/>
          <a:p>
            <a:r>
              <a:rPr lang="es-MX" dirty="0">
                <a:latin typeface="Segoe UI Light" panose="020B0502040204020203" pitchFamily="34" charset="0"/>
                <a:cs typeface="Segoe UI Light" panose="020B0502040204020203" pitchFamily="34" charset="0"/>
              </a:rPr>
              <a:t>Veamos como ayuda el Dr. La Rosa hace la diferencia con sus pacientes</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s-MX">
                <a:latin typeface="Segoe UI" panose="020B0502040204020203" pitchFamily="34" charset="0"/>
                <a:cs typeface="Segoe UI" panose="020B0502040204020203" pitchFamily="34" charset="0"/>
              </a:rPr>
              <a:t>El Dr. La Rosa pone atención especial en sus pacientes mayores de 40.</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s-MX">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s-MX">
                <a:solidFill>
                  <a:prstClr val="black">
                    <a:lumMod val="75000"/>
                    <a:lumOff val="25000"/>
                  </a:prstClr>
                </a:solidFill>
                <a:latin typeface="Segoe UI" panose="020B0502040204020203" pitchFamily="34" charset="0"/>
                <a:cs typeface="Segoe UI" panose="020B0502040204020203" pitchFamily="34" charset="0"/>
              </a:rPr>
              <a:t>Manda solicitud de </a:t>
            </a:r>
            <a:r>
              <a:rPr lang="es-MX" b="1">
                <a:solidFill>
                  <a:schemeClr val="accent2">
                    <a:lumMod val="75000"/>
                  </a:schemeClr>
                </a:solidFill>
                <a:latin typeface="Segoe UI" panose="020B0502040204020203" pitchFamily="34" charset="0"/>
                <a:cs typeface="Segoe UI" panose="020B0502040204020203" pitchFamily="34" charset="0"/>
              </a:rPr>
              <a:t>estudios de Laboratorio </a:t>
            </a:r>
            <a:r>
              <a:rPr lang="es-MX">
                <a:solidFill>
                  <a:prstClr val="black">
                    <a:lumMod val="75000"/>
                    <a:lumOff val="25000"/>
                  </a:prstClr>
                </a:solidFill>
                <a:latin typeface="Segoe UI" panose="020B0502040204020203" pitchFamily="34" charset="0"/>
                <a:cs typeface="Segoe UI" panose="020B0502040204020203" pitchFamily="34" charset="0"/>
              </a:rPr>
              <a:t>para Sangre y Orina cada año para sus pacientes.</a:t>
            </a:r>
            <a:endParaRPr lang="es-MX">
              <a:solidFill>
                <a:prstClr val="black">
                  <a:lumMod val="75000"/>
                  <a:lumOff val="25000"/>
                </a:prstClr>
              </a:solidFill>
              <a:cs typeface="Segoe UI"/>
            </a:endParaRP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s-MX">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s-MX">
                <a:solidFill>
                  <a:prstClr val="black">
                    <a:lumMod val="75000"/>
                    <a:lumOff val="25000"/>
                  </a:prstClr>
                </a:solidFill>
                <a:latin typeface="Segoe UI" panose="020B0502040204020203" pitchFamily="34" charset="0"/>
                <a:cs typeface="Segoe UI" panose="020B0502040204020203" pitchFamily="34" charset="0"/>
              </a:rPr>
              <a:t>Explica a sus pacientes </a:t>
            </a:r>
            <a:r>
              <a:rPr lang="es-MX" b="1">
                <a:solidFill>
                  <a:schemeClr val="accent2">
                    <a:lumMod val="75000"/>
                  </a:schemeClr>
                </a:solidFill>
                <a:latin typeface="Segoe UI" panose="020B0502040204020203" pitchFamily="34" charset="0"/>
                <a:cs typeface="Segoe UI" panose="020B0502040204020203" pitchFamily="34" charset="0"/>
              </a:rPr>
              <a:t>con calma </a:t>
            </a:r>
            <a:r>
              <a:rPr lang="es-MX">
                <a:solidFill>
                  <a:prstClr val="black">
                    <a:lumMod val="75000"/>
                    <a:lumOff val="25000"/>
                  </a:prstClr>
                </a:solidFill>
                <a:latin typeface="Segoe UI" panose="020B0502040204020203" pitchFamily="34" charset="0"/>
                <a:cs typeface="Segoe UI" panose="020B0502040204020203" pitchFamily="34" charset="0"/>
              </a:rPr>
              <a:t>porque es importante medir cada indicador y como puede afectar según el resultado</a:t>
            </a:r>
          </a:p>
        </p:txBody>
      </p:sp>
      <p:grpSp>
        <p:nvGrpSpPr>
          <p:cNvPr id="22" name="Group 21" descr="Small circle with number 3 inside  indicating step 3"/>
          <p:cNvGrpSpPr/>
          <p:nvPr/>
        </p:nvGrpSpPr>
        <p:grpSpPr bwMode="blackWhite">
          <a:xfrm>
            <a:off x="531552" y="3861167"/>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s-MX">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3889327"/>
            <a:ext cx="4504252" cy="1065817"/>
          </a:xfrm>
          <a:prstGeom prst="rect">
            <a:avLst/>
          </a:prstGeom>
        </p:spPr>
        <p:txBody>
          <a:bodyPr vert="horz" lIns="91440" tIns="45720" rIns="91440" bIns="45720" rtlCol="0">
            <a:normAutofit/>
          </a:bodyPr>
          <a:lstStyle>
            <a:defPPr>
              <a:defRPr lang="en-US"/>
            </a:defPPr>
            <a:lvl1pPr lvl="0" indent="0">
              <a:lnSpc>
                <a:spcPts val="1800"/>
              </a:lnSpc>
              <a:spcBef>
                <a:spcPts val="1000"/>
              </a:spcBef>
              <a:spcAft>
                <a:spcPts val="2000"/>
              </a:spcAft>
              <a:buFont typeface="Arial" panose="020B0604020202020204" pitchFamily="34" charset="0"/>
              <a:buNone/>
              <a:defRPr sz="1200">
                <a:solidFill>
                  <a:prstClr val="black">
                    <a:lumMod val="75000"/>
                    <a:lumOff val="25000"/>
                  </a:prstClr>
                </a:solidFill>
                <a:latin typeface="Segoe UI" panose="020B0502040204020203" pitchFamily="34" charset="0"/>
                <a:cs typeface="Segoe UI" panose="020B0502040204020203" pitchFamily="34" charset="0"/>
              </a:defRPr>
            </a:lvl1pPr>
            <a:lvl2pPr marL="6858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2pPr>
            <a:lvl3pPr marL="11430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3pPr>
            <a:lvl4pPr marL="16002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4pPr>
            <a:lvl5pPr marL="2057400" indent="-228600">
              <a:lnSpc>
                <a:spcPts val="1800"/>
              </a:lnSpc>
              <a:spcBef>
                <a:spcPts val="1000"/>
              </a:spcBef>
              <a:spcAft>
                <a:spcPts val="1000"/>
              </a:spcAft>
              <a:buFont typeface="Arial" panose="020B0604020202020204" pitchFamily="34" charset="0"/>
              <a:buChar char="•"/>
              <a:defRPr sz="1200">
                <a:solidFill>
                  <a:schemeClr val="tx1">
                    <a:lumMod val="75000"/>
                    <a:lumOff val="25000"/>
                  </a:schemeClr>
                </a:solidFill>
              </a:defRPr>
            </a:lvl5pPr>
            <a:lvl6pPr marL="2514600" indent="-228600">
              <a:lnSpc>
                <a:spcPct val="90000"/>
              </a:lnSpc>
              <a:spcBef>
                <a:spcPct val="30000"/>
              </a:spcBef>
              <a:buFont typeface="Arial" panose="020B0604020202020204" pitchFamily="34" charset="0"/>
              <a:buChar char="•"/>
            </a:lvl6pPr>
            <a:lvl7pPr marL="2971800" indent="-228600">
              <a:lnSpc>
                <a:spcPct val="90000"/>
              </a:lnSpc>
              <a:spcBef>
                <a:spcPct val="30000"/>
              </a:spcBef>
              <a:buFont typeface="Arial" panose="020B0604020202020204" pitchFamily="34" charset="0"/>
              <a:buChar char="•"/>
            </a:lvl7pPr>
            <a:lvl8pPr marL="3429000" indent="-228600">
              <a:lnSpc>
                <a:spcPct val="90000"/>
              </a:lnSpc>
              <a:spcBef>
                <a:spcPct val="30000"/>
              </a:spcBef>
              <a:buFont typeface="Arial" panose="020B0604020202020204" pitchFamily="34" charset="0"/>
              <a:buChar char="•"/>
            </a:lvl8pPr>
            <a:lvl9pPr marL="3886200" indent="-228600">
              <a:lnSpc>
                <a:spcPct val="90000"/>
              </a:lnSpc>
              <a:spcBef>
                <a:spcPct val="30000"/>
              </a:spcBef>
              <a:buFont typeface="Arial" panose="020B0604020202020204" pitchFamily="34" charset="0"/>
              <a:buChar char="•"/>
            </a:lvl9pPr>
          </a:lstStyle>
          <a:p>
            <a:pPr>
              <a:defRPr/>
            </a:pPr>
            <a:r>
              <a:rPr lang="es-MX"/>
              <a:t>Identifica </a:t>
            </a:r>
            <a:r>
              <a:rPr lang="es-MX" b="1">
                <a:solidFill>
                  <a:schemeClr val="accent2">
                    <a:lumMod val="75000"/>
                  </a:schemeClr>
                </a:solidFill>
              </a:rPr>
              <a:t>hábitos buenos y malos </a:t>
            </a:r>
            <a:r>
              <a:rPr lang="es-MX"/>
              <a:t>del paciente, relacionados con la actividad física, alimentación, así como sustancias tóxicas que consume. Hace hincapie en los perjudiciales que pueden ser ciertos hábitos.</a:t>
            </a:r>
          </a:p>
        </p:txBody>
      </p:sp>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s-MX">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1"/>
            <a:ext cx="4504252" cy="122809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s-MX" b="1" dirty="0">
                <a:solidFill>
                  <a:schemeClr val="accent2">
                    <a:lumMod val="75000"/>
                  </a:schemeClr>
                </a:solidFill>
                <a:latin typeface="Segoe UI" panose="020B0502040204020203" pitchFamily="34" charset="0"/>
                <a:cs typeface="Segoe UI" panose="020B0502040204020203" pitchFamily="34" charset="0"/>
              </a:rPr>
              <a:t>Comparte la información </a:t>
            </a:r>
            <a:r>
              <a:rPr lang="es-MX" dirty="0">
                <a:solidFill>
                  <a:prstClr val="black">
                    <a:lumMod val="75000"/>
                    <a:lumOff val="25000"/>
                  </a:prstClr>
                </a:solidFill>
                <a:latin typeface="Segoe UI" panose="020B0502040204020203" pitchFamily="34" charset="0"/>
                <a:cs typeface="Segoe UI" panose="020B0502040204020203" pitchFamily="34" charset="0"/>
              </a:rPr>
              <a:t>que hemos estado platicando en este contenido, tanto a pacientes con riesgo como a aquellos que aún no lo presentan, el conocimiento puede cambiar la vida de las personas de manera radical. </a:t>
            </a:r>
          </a:p>
        </p:txBody>
      </p:sp>
      <p:pic>
        <p:nvPicPr>
          <p:cNvPr id="3" name="Picture 2">
            <a:extLst>
              <a:ext uri="{FF2B5EF4-FFF2-40B4-BE49-F238E27FC236}">
                <a16:creationId xmlns:a16="http://schemas.microsoft.com/office/drawing/2014/main" id="{C23A672B-DD01-4EEC-99C4-E11A17BFB3F4}"/>
              </a:ext>
            </a:extLst>
          </p:cNvPr>
          <p:cNvPicPr>
            <a:picLocks noChangeAspect="1"/>
          </p:cNvPicPr>
          <p:nvPr/>
        </p:nvPicPr>
        <p:blipFill>
          <a:blip r:embed="rId2"/>
          <a:stretch>
            <a:fillRect/>
          </a:stretch>
        </p:blipFill>
        <p:spPr>
          <a:xfrm>
            <a:off x="5723413" y="1297505"/>
            <a:ext cx="2041998" cy="1358857"/>
          </a:xfrm>
          <a:prstGeom prst="rect">
            <a:avLst/>
          </a:prstGeom>
        </p:spPr>
      </p:pic>
      <p:pic>
        <p:nvPicPr>
          <p:cNvPr id="6" name="Picture 5">
            <a:extLst>
              <a:ext uri="{FF2B5EF4-FFF2-40B4-BE49-F238E27FC236}">
                <a16:creationId xmlns:a16="http://schemas.microsoft.com/office/drawing/2014/main" id="{CD887966-72EF-4408-BF89-C2782B84B7D2}"/>
              </a:ext>
            </a:extLst>
          </p:cNvPr>
          <p:cNvPicPr>
            <a:picLocks noChangeAspect="1"/>
          </p:cNvPicPr>
          <p:nvPr/>
        </p:nvPicPr>
        <p:blipFill>
          <a:blip r:embed="rId3"/>
          <a:stretch>
            <a:fillRect/>
          </a:stretch>
        </p:blipFill>
        <p:spPr>
          <a:xfrm>
            <a:off x="7317845" y="2116899"/>
            <a:ext cx="2619375" cy="1743075"/>
          </a:xfrm>
          <a:prstGeom prst="rect">
            <a:avLst/>
          </a:prstGeom>
        </p:spPr>
      </p:pic>
      <p:pic>
        <p:nvPicPr>
          <p:cNvPr id="8" name="Picture 7">
            <a:extLst>
              <a:ext uri="{FF2B5EF4-FFF2-40B4-BE49-F238E27FC236}">
                <a16:creationId xmlns:a16="http://schemas.microsoft.com/office/drawing/2014/main" id="{8E82746A-9B7E-462B-8551-BE67E6B80873}"/>
              </a:ext>
            </a:extLst>
          </p:cNvPr>
          <p:cNvPicPr>
            <a:picLocks noChangeAspect="1"/>
          </p:cNvPicPr>
          <p:nvPr/>
        </p:nvPicPr>
        <p:blipFill>
          <a:blip r:embed="rId4"/>
          <a:stretch>
            <a:fillRect/>
          </a:stretch>
        </p:blipFill>
        <p:spPr>
          <a:xfrm>
            <a:off x="5651770" y="3330101"/>
            <a:ext cx="2619375" cy="1743075"/>
          </a:xfrm>
          <a:prstGeom prst="rect">
            <a:avLst/>
          </a:prstGeom>
        </p:spPr>
      </p:pic>
      <p:pic>
        <p:nvPicPr>
          <p:cNvPr id="10" name="Picture 9">
            <a:extLst>
              <a:ext uri="{FF2B5EF4-FFF2-40B4-BE49-F238E27FC236}">
                <a16:creationId xmlns:a16="http://schemas.microsoft.com/office/drawing/2014/main" id="{AC374DAB-FD5E-424A-96F6-5AD6F384BB5F}"/>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15079" b="92540" l="50667" r="93667">
                        <a14:foregroundMark x1="56833" y1="79524" x2="57000" y2="77460"/>
                        <a14:foregroundMark x1="57333" y1="76032" x2="88250" y2="74444"/>
                        <a14:foregroundMark x1="88250" y1="74444" x2="89500" y2="67937"/>
                        <a14:foregroundMark x1="86500" y1="59365" x2="85250" y2="44921"/>
                        <a14:foregroundMark x1="84000" y1="43175" x2="91750" y2="66349"/>
                        <a14:foregroundMark x1="91750" y1="66349" x2="91417" y2="74921"/>
                        <a14:foregroundMark x1="91417" y1="74921" x2="89500" y2="83968"/>
                        <a14:foregroundMark x1="89500" y1="83968" x2="81833" y2="88889"/>
                        <a14:foregroundMark x1="81833" y1="88889" x2="59417" y2="83492"/>
                        <a14:foregroundMark x1="59417" y1="83492" x2="56583" y2="75556"/>
                        <a14:foregroundMark x1="56583" y1="75556" x2="55333" y2="61905"/>
                        <a14:foregroundMark x1="55333" y1="61905" x2="59417" y2="45238"/>
                        <a14:foregroundMark x1="58417" y1="43016" x2="50750" y2="63175"/>
                        <a14:foregroundMark x1="50750" y1="63175" x2="54333" y2="82857"/>
                        <a14:foregroundMark x1="58167" y1="88889" x2="67333" y2="90794"/>
                        <a14:foregroundMark x1="67333" y1="90794" x2="69583" y2="90159"/>
                        <a14:foregroundMark x1="58917" y1="88730" x2="53917" y2="87460"/>
                        <a14:foregroundMark x1="53917" y1="87460" x2="53833" y2="87460"/>
                        <a14:foregroundMark x1="55500" y1="90159" x2="64833" y2="93492"/>
                        <a14:foregroundMark x1="64833" y1="93492" x2="76750" y2="90635"/>
                        <a14:foregroundMark x1="76750" y1="90635" x2="81000" y2="91111"/>
                        <a14:foregroundMark x1="81000" y1="91111" x2="87250" y2="88730"/>
                        <a14:foregroundMark x1="87250" y1="88730" x2="90917" y2="82381"/>
                        <a14:foregroundMark x1="90917" y1="82381" x2="92583" y2="71270"/>
                        <a14:foregroundMark x1="92583" y1="71270" x2="91333" y2="56825"/>
                        <a14:foregroundMark x1="91333" y1="56825" x2="82583" y2="40000"/>
                        <a14:foregroundMark x1="82583" y1="40000" x2="78333" y2="37778"/>
                        <a14:foregroundMark x1="57167" y1="42222" x2="61750" y2="35714"/>
                        <a14:foregroundMark x1="61750" y1="35714" x2="61917" y2="35556"/>
                        <a14:foregroundMark x1="62250" y1="35397" x2="61000" y2="36032"/>
                        <a14:foregroundMark x1="55250" y1="91587" x2="55250" y2="91587"/>
                        <a14:foregroundMark x1="55583" y1="92222" x2="55583" y2="92222"/>
                        <a14:foregroundMark x1="86000" y1="91746" x2="86000" y2="91746"/>
                        <a14:foregroundMark x1="76583" y1="92540" x2="86083" y2="92857"/>
                        <a14:foregroundMark x1="86083" y1="92857" x2="90500" y2="88254"/>
                        <a14:foregroundMark x1="90500" y1="88254" x2="91250" y2="84762"/>
                        <a14:foregroundMark x1="93667" y1="72698" x2="93667" y2="72698"/>
                        <a14:foregroundMark x1="78083" y1="16825" x2="78083" y2="16825"/>
                        <a14:foregroundMark x1="77750" y1="16667" x2="75167" y2="15714"/>
                        <a14:foregroundMark x1="71000" y1="15079" x2="74583" y2="15079"/>
                        <a14:foregroundMark x1="66000" y1="32698" x2="62167" y2="47937"/>
                        <a14:foregroundMark x1="72833" y1="63333" x2="72833" y2="63333"/>
                        <a14:foregroundMark x1="72333" y1="62540" x2="72333" y2="62540"/>
                        <a14:foregroundMark x1="72333" y1="62698" x2="72083" y2="63333"/>
                      </a14:backgroundRemoval>
                    </a14:imgEffect>
                  </a14:imgLayer>
                </a14:imgProps>
              </a:ext>
              <a:ext uri="{28A0092B-C50C-407E-A947-70E740481C1C}">
                <a14:useLocalDpi xmlns:a14="http://schemas.microsoft.com/office/drawing/2010/main"/>
              </a:ext>
            </a:extLst>
          </a:blip>
          <a:srcRect l="50000" t="12046" r="5185" b="6402"/>
          <a:stretch/>
        </p:blipFill>
        <p:spPr>
          <a:xfrm>
            <a:off x="8406394" y="3171613"/>
            <a:ext cx="3547140" cy="3388838"/>
          </a:xfrm>
          <a:prstGeom prst="rect">
            <a:avLst/>
          </a:prstGeom>
        </p:spPr>
      </p:pic>
    </p:spTree>
    <p:extLst>
      <p:ext uri="{BB962C8B-B14F-4D97-AF65-F5344CB8AC3E}">
        <p14:creationId xmlns:p14="http://schemas.microsoft.com/office/powerpoint/2010/main" val="11778787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9520260" cy="640080"/>
          </a:xfrm>
        </p:spPr>
        <p:txBody>
          <a:bodyPr>
            <a:normAutofit/>
          </a:bodyPr>
          <a:lstStyle/>
          <a:p>
            <a:r>
              <a:rPr lang="es-MX" dirty="0">
                <a:latin typeface="Segoe UI Light" panose="020B0502040204020203" pitchFamily="34" charset="0"/>
                <a:cs typeface="Segoe UI Light" panose="020B0502040204020203" pitchFamily="34" charset="0"/>
              </a:rPr>
              <a:t>Estudios del </a:t>
            </a:r>
            <a:r>
              <a:rPr lang="es-MX" dirty="0" err="1">
                <a:latin typeface="Segoe UI Light" panose="020B0502040204020203" pitchFamily="34" charset="0"/>
                <a:cs typeface="Segoe UI Light" panose="020B0502040204020203" pitchFamily="34" charset="0"/>
              </a:rPr>
              <a:t>Bootcamp</a:t>
            </a:r>
            <a:r>
              <a:rPr lang="es-MX" dirty="0">
                <a:latin typeface="Segoe UI Light" panose="020B0502040204020203" pitchFamily="34" charset="0"/>
                <a:cs typeface="Segoe UI Light" panose="020B0502040204020203" pitchFamily="34" charset="0"/>
              </a:rPr>
              <a:t> Ciencia de Datos - Correlación</a:t>
            </a:r>
          </a:p>
        </p:txBody>
      </p:sp>
      <p:sp>
        <p:nvSpPr>
          <p:cNvPr id="5" name="Content Placeholder 4"/>
          <p:cNvSpPr>
            <a:spLocks noGrp="1"/>
          </p:cNvSpPr>
          <p:nvPr>
            <p:ph sz="half" idx="4294967295"/>
          </p:nvPr>
        </p:nvSpPr>
        <p:spPr>
          <a:xfrm>
            <a:off x="541610" y="1431010"/>
            <a:ext cx="2853523" cy="5147590"/>
          </a:xfrm>
        </p:spPr>
        <p:txBody>
          <a:bodyPr vert="horz" lIns="91440" tIns="45720" rIns="91440" bIns="45720" rtlCol="0">
            <a:normAutofit/>
          </a:bodyPr>
          <a:lstStyle/>
          <a:p>
            <a:pPr marL="0" indent="0">
              <a:lnSpc>
                <a:spcPts val="1800"/>
              </a:lnSpc>
              <a:spcBef>
                <a:spcPts val="1000"/>
              </a:spcBef>
              <a:spcAft>
                <a:spcPts val="600"/>
              </a:spcAft>
              <a:buNone/>
            </a:pPr>
            <a:r>
              <a:rPr lang="es-MX" sz="1200">
                <a:solidFill>
                  <a:prstClr val="black">
                    <a:lumMod val="75000"/>
                    <a:lumOff val="25000"/>
                  </a:prstClr>
                </a:solidFill>
                <a:latin typeface="Segoe UI" panose="020B0502040204020203" pitchFamily="34" charset="0"/>
                <a:cs typeface="Segoe UI" panose="020B0502040204020203" pitchFamily="34" charset="0"/>
              </a:rPr>
              <a:t>Estudios del Equipo del Bootcamp en Ciencia de Datos demuestran la correlación entre los siguientes factores y la enfermedad renal:</a:t>
            </a:r>
          </a:p>
          <a:p>
            <a:pPr marL="171450" indent="-171450">
              <a:lnSpc>
                <a:spcPts val="1800"/>
              </a:lnSpc>
              <a:spcBef>
                <a:spcPts val="1000"/>
              </a:spcBef>
              <a:spcAft>
                <a:spcPts val="600"/>
              </a:spcAft>
              <a:buFont typeface="Arial" panose="020B0604020202020204" pitchFamily="34" charset="0"/>
              <a:buChar char="•"/>
            </a:pPr>
            <a:r>
              <a:rPr lang="es-MX" sz="1200">
                <a:solidFill>
                  <a:prstClr val="black">
                    <a:lumMod val="75000"/>
                    <a:lumOff val="25000"/>
                  </a:prstClr>
                </a:solidFill>
                <a:latin typeface="Segoe UI" panose="020B0502040204020203" pitchFamily="34" charset="0"/>
                <a:cs typeface="Segoe UI" panose="020B0502040204020203" pitchFamily="34" charset="0"/>
              </a:rPr>
              <a:t>Densidad de la Orina (specific_gravity)</a:t>
            </a:r>
          </a:p>
          <a:p>
            <a:pPr marL="171450" indent="-171450">
              <a:lnSpc>
                <a:spcPts val="1800"/>
              </a:lnSpc>
              <a:spcBef>
                <a:spcPts val="1000"/>
              </a:spcBef>
              <a:spcAft>
                <a:spcPts val="600"/>
              </a:spcAft>
              <a:buFont typeface="Arial" panose="020B0604020202020204" pitchFamily="34" charset="0"/>
              <a:buChar char="•"/>
            </a:pPr>
            <a:r>
              <a:rPr lang="es-MX" sz="1200">
                <a:solidFill>
                  <a:prstClr val="black">
                    <a:lumMod val="75000"/>
                    <a:lumOff val="25000"/>
                  </a:prstClr>
                </a:solidFill>
                <a:latin typeface="Segoe UI" panose="020B0502040204020203" pitchFamily="34" charset="0"/>
                <a:cs typeface="Segoe UI" panose="020B0502040204020203" pitchFamily="34" charset="0"/>
              </a:rPr>
              <a:t>Sodio (sodium)</a:t>
            </a:r>
          </a:p>
          <a:p>
            <a:pPr marL="171450" indent="-171450">
              <a:lnSpc>
                <a:spcPts val="1800"/>
              </a:lnSpc>
              <a:spcBef>
                <a:spcPts val="1000"/>
              </a:spcBef>
              <a:spcAft>
                <a:spcPts val="600"/>
              </a:spcAft>
              <a:buFont typeface="Arial" panose="020B0604020202020204" pitchFamily="34" charset="0"/>
              <a:buChar char="•"/>
            </a:pPr>
            <a:r>
              <a:rPr lang="es-MX" sz="1200">
                <a:solidFill>
                  <a:prstClr val="black">
                    <a:lumMod val="75000"/>
                    <a:lumOff val="25000"/>
                  </a:prstClr>
                </a:solidFill>
                <a:latin typeface="Segoe UI" panose="020B0502040204020203" pitchFamily="34" charset="0"/>
                <a:cs typeface="Segoe UI" panose="020B0502040204020203" pitchFamily="34" charset="0"/>
              </a:rPr>
              <a:t>Hemoglobina (Hemoglobin)</a:t>
            </a:r>
          </a:p>
          <a:p>
            <a:pPr marL="171450" indent="-171450">
              <a:lnSpc>
                <a:spcPts val="1800"/>
              </a:lnSpc>
              <a:spcBef>
                <a:spcPts val="1000"/>
              </a:spcBef>
              <a:spcAft>
                <a:spcPts val="600"/>
              </a:spcAft>
              <a:buFont typeface="Arial" panose="020B0604020202020204" pitchFamily="34" charset="0"/>
              <a:buChar char="•"/>
            </a:pPr>
            <a:r>
              <a:rPr lang="es-MX">
                <a:solidFill>
                  <a:prstClr val="black">
                    <a:lumMod val="75000"/>
                    <a:lumOff val="25000"/>
                  </a:prstClr>
                </a:solidFill>
                <a:latin typeface="Segoe UI" panose="020B0502040204020203" pitchFamily="34" charset="0"/>
                <a:cs typeface="Segoe UI" panose="020B0502040204020203" pitchFamily="34" charset="0"/>
              </a:rPr>
              <a:t>Concentración de Sangre (Packed Cell Volume)</a:t>
            </a:r>
          </a:p>
          <a:p>
            <a:pPr marL="171450" indent="-171450">
              <a:lnSpc>
                <a:spcPts val="1800"/>
              </a:lnSpc>
              <a:spcBef>
                <a:spcPts val="1000"/>
              </a:spcBef>
              <a:spcAft>
                <a:spcPts val="600"/>
              </a:spcAft>
              <a:buFont typeface="Arial" panose="020B0604020202020204" pitchFamily="34" charset="0"/>
              <a:buChar char="•"/>
            </a:pPr>
            <a:r>
              <a:rPr lang="es-MX" sz="1200">
                <a:solidFill>
                  <a:prstClr val="black">
                    <a:lumMod val="75000"/>
                    <a:lumOff val="25000"/>
                  </a:prstClr>
                </a:solidFill>
                <a:latin typeface="Segoe UI" panose="020B0502040204020203" pitchFamily="34" charset="0"/>
                <a:cs typeface="Segoe UI" panose="020B0502040204020203" pitchFamily="34" charset="0"/>
              </a:rPr>
              <a:t>Conteo de </a:t>
            </a:r>
            <a:r>
              <a:rPr lang="es-MX">
                <a:solidFill>
                  <a:prstClr val="black">
                    <a:lumMod val="75000"/>
                    <a:lumOff val="25000"/>
                  </a:prstClr>
                </a:solidFill>
                <a:latin typeface="Segoe UI" panose="020B0502040204020203" pitchFamily="34" charset="0"/>
                <a:cs typeface="Segoe UI" panose="020B0502040204020203" pitchFamily="34" charset="0"/>
              </a:rPr>
              <a:t>Celulas Rojas (red_blood_cell_count)</a:t>
            </a:r>
          </a:p>
          <a:p>
            <a:pPr>
              <a:lnSpc>
                <a:spcPts val="1800"/>
              </a:lnSpc>
              <a:spcBef>
                <a:spcPts val="1000"/>
              </a:spcBef>
              <a:spcAft>
                <a:spcPts val="600"/>
              </a:spcAft>
            </a:pPr>
            <a:r>
              <a:rPr lang="es-MX" sz="1200">
                <a:solidFill>
                  <a:prstClr val="black">
                    <a:lumMod val="75000"/>
                    <a:lumOff val="25000"/>
                  </a:prstClr>
                </a:solidFill>
                <a:latin typeface="Segoe UI" panose="020B0502040204020203" pitchFamily="34" charset="0"/>
                <a:cs typeface="Segoe UI" panose="020B0502040204020203" pitchFamily="34" charset="0"/>
              </a:rPr>
              <a:t>Y aunque algunos de estos elementos no tengan correlación directa,</a:t>
            </a:r>
            <a:r>
              <a:rPr lang="es-MX">
                <a:solidFill>
                  <a:prstClr val="black">
                    <a:lumMod val="75000"/>
                    <a:lumOff val="25000"/>
                  </a:prstClr>
                </a:solidFill>
                <a:latin typeface="Segoe UI" panose="020B0502040204020203" pitchFamily="34" charset="0"/>
                <a:cs typeface="Segoe UI" panose="020B0502040204020203" pitchFamily="34" charset="0"/>
              </a:rPr>
              <a:t> en ciertas condiciones hay que  tenerlas en cuenta como se ve más adelante.</a:t>
            </a:r>
            <a:endParaRPr lang="es-MX" sz="1200">
              <a:solidFill>
                <a:prstClr val="black">
                  <a:lumMod val="75000"/>
                  <a:lumOff val="25000"/>
                </a:prstClr>
              </a:solidFill>
              <a:latin typeface="Segoe UI" panose="020B0502040204020203" pitchFamily="34" charset="0"/>
              <a:cs typeface="Segoe UI" panose="020B0502040204020203" pitchFamily="34" charset="0"/>
            </a:endParaRPr>
          </a:p>
          <a:p>
            <a:pPr marL="0" indent="0">
              <a:lnSpc>
                <a:spcPts val="1800"/>
              </a:lnSpc>
              <a:spcBef>
                <a:spcPts val="1000"/>
              </a:spcBef>
              <a:spcAft>
                <a:spcPts val="600"/>
              </a:spcAft>
              <a:buNone/>
            </a:pPr>
            <a:endParaRPr lang="es-MX" sz="120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0176EF20-8D6B-43AB-92B9-85E1D562A22B}"/>
              </a:ext>
            </a:extLst>
          </p:cNvPr>
          <p:cNvPicPr>
            <a:picLocks noChangeAspect="1"/>
          </p:cNvPicPr>
          <p:nvPr/>
        </p:nvPicPr>
        <p:blipFill>
          <a:blip r:embed="rId2"/>
          <a:stretch>
            <a:fillRect/>
          </a:stretch>
        </p:blipFill>
        <p:spPr>
          <a:xfrm>
            <a:off x="3523433" y="1553086"/>
            <a:ext cx="8126957" cy="4668810"/>
          </a:xfrm>
          <a:prstGeom prst="rect">
            <a:avLst/>
          </a:prstGeom>
        </p:spPr>
      </p:pic>
      <p:sp>
        <p:nvSpPr>
          <p:cNvPr id="14" name="Rectangle 13">
            <a:extLst>
              <a:ext uri="{FF2B5EF4-FFF2-40B4-BE49-F238E27FC236}">
                <a16:creationId xmlns:a16="http://schemas.microsoft.com/office/drawing/2014/main" id="{326B8676-7AED-40C0-BA72-15CD2E8F46D2}"/>
              </a:ext>
            </a:extLst>
          </p:cNvPr>
          <p:cNvSpPr/>
          <p:nvPr/>
        </p:nvSpPr>
        <p:spPr>
          <a:xfrm>
            <a:off x="4648200" y="4961467"/>
            <a:ext cx="6155267" cy="254000"/>
          </a:xfrm>
          <a:prstGeom prst="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Arrow: Up 14">
            <a:extLst>
              <a:ext uri="{FF2B5EF4-FFF2-40B4-BE49-F238E27FC236}">
                <a16:creationId xmlns:a16="http://schemas.microsoft.com/office/drawing/2014/main" id="{851737EF-D5AB-4E0B-9B91-DB930A7D570B}"/>
              </a:ext>
            </a:extLst>
          </p:cNvPr>
          <p:cNvSpPr/>
          <p:nvPr/>
        </p:nvSpPr>
        <p:spPr>
          <a:xfrm rot="16200000">
            <a:off x="10944723" y="4631267"/>
            <a:ext cx="753534" cy="914400"/>
          </a:xfrm>
          <a:prstGeom prs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1128926" cy="640080"/>
          </a:xfrm>
        </p:spPr>
        <p:txBody>
          <a:bodyPr>
            <a:normAutofit/>
          </a:bodyPr>
          <a:lstStyle/>
          <a:p>
            <a:r>
              <a:rPr lang="es-MX" dirty="0">
                <a:latin typeface="Segoe UI Light" panose="020B0502040204020203" pitchFamily="34" charset="0"/>
                <a:cs typeface="Segoe UI Light" panose="020B0502040204020203" pitchFamily="34" charset="0"/>
              </a:rPr>
              <a:t>Estudios del </a:t>
            </a:r>
            <a:r>
              <a:rPr lang="es-MX" dirty="0" err="1">
                <a:latin typeface="Segoe UI Light" panose="020B0502040204020203" pitchFamily="34" charset="0"/>
                <a:cs typeface="Segoe UI Light" panose="020B0502040204020203" pitchFamily="34" charset="0"/>
              </a:rPr>
              <a:t>Bootcamp</a:t>
            </a:r>
            <a:r>
              <a:rPr lang="es-MX" dirty="0">
                <a:latin typeface="Segoe UI Light" panose="020B0502040204020203" pitchFamily="34" charset="0"/>
                <a:cs typeface="Segoe UI Light" panose="020B0502040204020203" pitchFamily="34" charset="0"/>
              </a:rPr>
              <a:t> Ciencia de Datos – Conteo de Células</a:t>
            </a:r>
          </a:p>
        </p:txBody>
      </p:sp>
      <p:sp>
        <p:nvSpPr>
          <p:cNvPr id="5" name="Content Placeholder 4"/>
          <p:cNvSpPr>
            <a:spLocks noGrp="1"/>
          </p:cNvSpPr>
          <p:nvPr>
            <p:ph sz="half" idx="4294967295"/>
          </p:nvPr>
        </p:nvSpPr>
        <p:spPr>
          <a:xfrm>
            <a:off x="541610" y="1431010"/>
            <a:ext cx="2853523" cy="5147590"/>
          </a:xfrm>
        </p:spPr>
        <p:txBody>
          <a:bodyPr vert="horz" lIns="91440" tIns="45720" rIns="91440" bIns="45720" rtlCol="0">
            <a:normAutofit/>
          </a:bodyPr>
          <a:lstStyle/>
          <a:p>
            <a:pPr marL="0" indent="0">
              <a:lnSpc>
                <a:spcPts val="1800"/>
              </a:lnSpc>
              <a:spcBef>
                <a:spcPts val="1000"/>
              </a:spcBef>
              <a:spcAft>
                <a:spcPts val="600"/>
              </a:spcAft>
              <a:buNone/>
            </a:pPr>
            <a:r>
              <a:rPr lang="es-MX" sz="1200" dirty="0">
                <a:solidFill>
                  <a:prstClr val="black">
                    <a:lumMod val="75000"/>
                    <a:lumOff val="25000"/>
                  </a:prstClr>
                </a:solidFill>
                <a:latin typeface="Segoe UI" panose="020B0502040204020203" pitchFamily="34" charset="0"/>
                <a:cs typeface="Segoe UI" panose="020B0502040204020203" pitchFamily="34" charset="0"/>
              </a:rPr>
              <a:t>Conteo de Células Rojas contra Células Blancas.</a:t>
            </a:r>
          </a:p>
          <a:p>
            <a:pPr marL="0" indent="0">
              <a:lnSpc>
                <a:spcPts val="1800"/>
              </a:lnSpc>
              <a:spcBef>
                <a:spcPts val="1000"/>
              </a:spcBef>
              <a:spcAft>
                <a:spcPts val="600"/>
              </a:spcAft>
              <a:buNone/>
            </a:pPr>
            <a:r>
              <a:rPr lang="es-MX" sz="1200" dirty="0">
                <a:solidFill>
                  <a:prstClr val="black">
                    <a:lumMod val="75000"/>
                    <a:lumOff val="25000"/>
                  </a:prstClr>
                </a:solidFill>
                <a:latin typeface="Segoe UI" panose="020B0502040204020203" pitchFamily="34" charset="0"/>
                <a:cs typeface="Segoe UI" panose="020B0502040204020203" pitchFamily="34" charset="0"/>
              </a:rPr>
              <a:t>Aquí es interesante como es más fácil identificar la enfermedad renal en el conteo de células rojas que en el de blancas.</a:t>
            </a:r>
          </a:p>
          <a:p>
            <a:pPr marL="0" indent="0">
              <a:lnSpc>
                <a:spcPts val="1800"/>
              </a:lnSpc>
              <a:spcBef>
                <a:spcPts val="1000"/>
              </a:spcBef>
              <a:spcAft>
                <a:spcPts val="600"/>
              </a:spcAft>
              <a:buNone/>
            </a:pPr>
            <a:endParaRPr lang="es-MX"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5E2DF738-BE33-4410-8C67-196559CBFE09}"/>
              </a:ext>
            </a:extLst>
          </p:cNvPr>
          <p:cNvPicPr>
            <a:picLocks noChangeAspect="1"/>
          </p:cNvPicPr>
          <p:nvPr/>
        </p:nvPicPr>
        <p:blipFill>
          <a:blip r:embed="rId2"/>
          <a:stretch>
            <a:fillRect/>
          </a:stretch>
        </p:blipFill>
        <p:spPr>
          <a:xfrm>
            <a:off x="3350140" y="1208724"/>
            <a:ext cx="5759230" cy="2596130"/>
          </a:xfrm>
          <a:prstGeom prst="rect">
            <a:avLst/>
          </a:prstGeom>
        </p:spPr>
      </p:pic>
      <p:pic>
        <p:nvPicPr>
          <p:cNvPr id="10" name="Picture 9">
            <a:extLst>
              <a:ext uri="{FF2B5EF4-FFF2-40B4-BE49-F238E27FC236}">
                <a16:creationId xmlns:a16="http://schemas.microsoft.com/office/drawing/2014/main" id="{87EFEED5-924B-41EF-9142-8728201B7753}"/>
              </a:ext>
            </a:extLst>
          </p:cNvPr>
          <p:cNvPicPr>
            <a:picLocks noChangeAspect="1"/>
          </p:cNvPicPr>
          <p:nvPr/>
        </p:nvPicPr>
        <p:blipFill>
          <a:blip r:embed="rId3"/>
          <a:stretch>
            <a:fillRect/>
          </a:stretch>
        </p:blipFill>
        <p:spPr>
          <a:xfrm>
            <a:off x="5776281" y="3804854"/>
            <a:ext cx="6131156" cy="2773746"/>
          </a:xfrm>
          <a:prstGeom prst="rect">
            <a:avLst/>
          </a:prstGeom>
        </p:spPr>
      </p:pic>
      <p:pic>
        <p:nvPicPr>
          <p:cNvPr id="12" name="Picture 11">
            <a:extLst>
              <a:ext uri="{FF2B5EF4-FFF2-40B4-BE49-F238E27FC236}">
                <a16:creationId xmlns:a16="http://schemas.microsoft.com/office/drawing/2014/main" id="{4BCE7A75-FADF-40E3-B1F3-D338AF4FA9F7}"/>
              </a:ext>
            </a:extLst>
          </p:cNvPr>
          <p:cNvPicPr>
            <a:picLocks noChangeAspect="1"/>
          </p:cNvPicPr>
          <p:nvPr/>
        </p:nvPicPr>
        <p:blipFill>
          <a:blip r:embed="rId4"/>
          <a:stretch>
            <a:fillRect/>
          </a:stretch>
        </p:blipFill>
        <p:spPr>
          <a:xfrm>
            <a:off x="0" y="3752886"/>
            <a:ext cx="3810000" cy="3048000"/>
          </a:xfrm>
          <a:prstGeom prst="rect">
            <a:avLst/>
          </a:prstGeom>
        </p:spPr>
      </p:pic>
    </p:spTree>
    <p:extLst>
      <p:ext uri="{BB962C8B-B14F-4D97-AF65-F5344CB8AC3E}">
        <p14:creationId xmlns:p14="http://schemas.microsoft.com/office/powerpoint/2010/main" val="1525671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{6189E72F-48E6-4BA4-AC22-9F83CCA8792C}tf10001108_win32</Template>
  <TotalTime>260</TotalTime>
  <Words>2019</Words>
  <Application>Microsoft Office PowerPoint</Application>
  <PresentationFormat>Widescreen</PresentationFormat>
  <Paragraphs>115</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Segoe UI</vt:lpstr>
      <vt:lpstr>Segoe UI Light</vt:lpstr>
      <vt:lpstr>Segoe UI Semibold</vt:lpstr>
      <vt:lpstr>Custom</vt:lpstr>
      <vt:lpstr>Prevención del Daño Renal Planeación con Proceso PERA</vt:lpstr>
      <vt:lpstr>Proceso PERA para Concientizar a la Población de la Enfermedad de Daño Renal con ayuda del Personal Médico</vt:lpstr>
      <vt:lpstr>Prevención del Daño Renal </vt:lpstr>
      <vt:lpstr>Información Importante para el Personal Médico</vt:lpstr>
      <vt:lpstr>Veamos como Miguelon ha tomado decisiones peligrosas para su vida por la falta de información </vt:lpstr>
      <vt:lpstr>Veamos como Miguelon ha tomado decisiones peligrosas para su vida por la falta de información </vt:lpstr>
      <vt:lpstr>Veamos como ayuda el Dr. La Rosa hace la diferencia con sus pacientes</vt:lpstr>
      <vt:lpstr>Estudios del Bootcamp Ciencia de Datos - Correlación</vt:lpstr>
      <vt:lpstr>Estudios del Bootcamp Ciencia de Datos – Conteo de Células</vt:lpstr>
      <vt:lpstr>Estudios del Bootcamp Ciencia de Datos – Concentración Sangre</vt:lpstr>
      <vt:lpstr>Estudios del Bootcamp Ciencia de Datos – Hemoglobina</vt:lpstr>
      <vt:lpstr>Estudios del Bootcamp Ciencia de Datos – Albumina</vt:lpstr>
      <vt:lpstr>Estudios del Bootcamp Ciencia de Datos – Sodio</vt:lpstr>
      <vt:lpstr>Estudios del Bootcamp Ciencia de Datos – Glucosa en Sangre</vt:lpstr>
      <vt:lpstr>Estudios del Bootcamp Ciencia de Datos – Composición de la Orina</vt:lpstr>
      <vt:lpstr>Estudios del Bootcamp Ciencia de Datos – Más Correlaciones</vt:lpstr>
      <vt:lpstr>Juntos Podemos Terminar con esta Epidemia</vt:lpstr>
      <vt:lpstr>Juntos Podemos Terminar con esta Epidemia</vt:lpstr>
      <vt:lpstr>Gracias!!!</vt:lpstr>
      <vt:lpstr>Prevención del Daño Renal Planeación con Proceso PERA</vt:lpstr>
      <vt:lpstr>Proceso PERA para Concientizar a la población general sobre  la Enfermedad de Daño Renal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Prevención del Daño Renal Utilizando el Enfoque PERA</dc:title>
  <dc:creator>Gerardo Rodríguez</dc:creator>
  <cp:keywords/>
  <cp:lastModifiedBy>Gerardo Rodríguez</cp:lastModifiedBy>
  <cp:revision>31</cp:revision>
  <dcterms:created xsi:type="dcterms:W3CDTF">2024-08-04T06:20:50Z</dcterms:created>
  <dcterms:modified xsi:type="dcterms:W3CDTF">2024-08-04T10:43:53Z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