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83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83"/>
            <p14:sldId id="285"/>
            <p14:sldId id="28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70" d="100"/>
          <a:sy n="70" d="100"/>
        </p:scale>
        <p:origin x="9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8" y="801223"/>
            <a:ext cx="6622143" cy="2387600"/>
          </a:xfrm>
        </p:spPr>
        <p:txBody>
          <a:bodyPr anchor="ctr" anchorCtr="0">
            <a:noAutofit/>
          </a:bodyPr>
          <a:lstStyle/>
          <a:p>
            <a:r>
              <a:rPr lang="es-ES" sz="3600" dirty="0">
                <a:solidFill>
                  <a:schemeClr val="bg1"/>
                </a:solidFill>
              </a:rPr>
              <a:t>INFORME DE RESULTADOS DE UN ANÁLISIS PREDICTIVO DE ABANDONO EN TELEMARKETING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199" y="3428999"/>
            <a:ext cx="11005457" cy="3044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UVM Bootcamp Data Science</a:t>
            </a: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Proyecto Final</a:t>
            </a:r>
          </a:p>
          <a:p>
            <a:pPr marL="0" indent="0" algn="r">
              <a:buNone/>
            </a:pPr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GERARDO RODRÍGUEZ</a:t>
            </a:r>
          </a:p>
        </p:txBody>
      </p:sp>
      <p:pic>
        <p:nvPicPr>
          <p:cNvPr id="6" name="Graphic 5" descr="Research with solid fill">
            <a:extLst>
              <a:ext uri="{FF2B5EF4-FFF2-40B4-BE49-F238E27FC236}">
                <a16:creationId xmlns:a16="http://schemas.microsoft.com/office/drawing/2014/main" id="{0EADCB63-6F8C-40AA-BB35-E770402F78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7310" y="4812393"/>
            <a:ext cx="914400" cy="914400"/>
          </a:xfrm>
          <a:prstGeom prst="rect">
            <a:avLst/>
          </a:prstGeom>
        </p:spPr>
      </p:pic>
      <p:pic>
        <p:nvPicPr>
          <p:cNvPr id="8" name="Graphic 7" descr="Business Growth with solid fill">
            <a:extLst>
              <a:ext uri="{FF2B5EF4-FFF2-40B4-BE49-F238E27FC236}">
                <a16:creationId xmlns:a16="http://schemas.microsoft.com/office/drawing/2014/main" id="{7FF85BB4-72D6-4FB4-AD6F-A7D219799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971" y="4872584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8FA5EA3F-3692-4440-A149-2B4C04904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2572" y="4918527"/>
            <a:ext cx="914400" cy="914400"/>
          </a:xfrm>
          <a:prstGeom prst="rect">
            <a:avLst/>
          </a:prstGeom>
        </p:spPr>
      </p:pic>
      <p:pic>
        <p:nvPicPr>
          <p:cNvPr id="12" name="Graphic 11" descr="Presentation with pie chart with solid fill">
            <a:extLst>
              <a:ext uri="{FF2B5EF4-FFF2-40B4-BE49-F238E27FC236}">
                <a16:creationId xmlns:a16="http://schemas.microsoft.com/office/drawing/2014/main" id="{0BB9ED0A-B847-4469-BD11-405CE9811F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8198" y="4918527"/>
            <a:ext cx="914400" cy="914400"/>
          </a:xfrm>
          <a:prstGeom prst="rect">
            <a:avLst/>
          </a:prstGeom>
        </p:spPr>
      </p:pic>
      <p:pic>
        <p:nvPicPr>
          <p:cNvPr id="13" name="Picture 12" descr="Qué es el telemarketing y cómo puede ayudar a tu empresa">
            <a:extLst>
              <a:ext uri="{FF2B5EF4-FFF2-40B4-BE49-F238E27FC236}">
                <a16:creationId xmlns:a16="http://schemas.microsoft.com/office/drawing/2014/main" id="{62350AEE-8754-4086-B5F1-805AD756264C}"/>
              </a:ext>
            </a:extLst>
          </p:cNvPr>
          <p:cNvPicPr/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53300" y="816645"/>
            <a:ext cx="4000500" cy="26123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>
                <a:latin typeface="Segoe UI Light" panose="020B0502040204020203" pitchFamily="34" charset="0"/>
                <a:cs typeface="Segoe UI Light" panose="020B0502040204020203" pitchFamily="34" charset="0"/>
              </a:rPr>
              <a:t>Retos del negocio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s-MX">
                <a:latin typeface="Segoe UI" panose="020B0502040204020203" pitchFamily="34" charset="0"/>
                <a:cs typeface="Segoe UI" panose="020B0502040204020203" pitchFamily="34" charset="0"/>
              </a:rPr>
              <a:t>Nuestra empresa se enfrenta a los siguientes desafios: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4" y="1958189"/>
            <a:ext cx="4054106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Conocer a nuestro cliente y porque el 20% está inconforme de manera continua </a:t>
            </a:r>
            <a:endParaRPr lang="es-MX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6513" y="284445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Identificar porque nuestro Servicio presenta tantas fallas y porque sucede principalmente entre nuestros usuarios de menor monto ingresado.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91801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946178"/>
            <a:ext cx="4196413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Crear una estrategia que permita reducir las fallas en nuestro servicio.</a:t>
            </a:r>
            <a:endParaRPr lang="es-MX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4847097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4887290"/>
            <a:ext cx="4196413" cy="880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s-MX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Cambiar la imagen negativa que se ha dado de la empresa, creando una estrategia de Marketing para que los clientes renueven por más tiempo y se reduzca la inactividad de algunas cuentas, consideremos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9D4234F-EED0-4C43-A615-29AFF1C0FE60}"/>
              </a:ext>
            </a:extLst>
          </p:cNvPr>
          <p:cNvGrpSpPr/>
          <p:nvPr/>
        </p:nvGrpSpPr>
        <p:grpSpPr>
          <a:xfrm>
            <a:off x="5384605" y="-56508"/>
            <a:ext cx="3368364" cy="3301254"/>
            <a:chOff x="5334001" y="-120363"/>
            <a:chExt cx="7174650" cy="7031705"/>
          </a:xfrm>
        </p:grpSpPr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F1D47A6-5C33-4D55-823E-2BFFE7C66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4001" y="-120363"/>
              <a:ext cx="7118445" cy="7031705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DFF6B0B-A62D-4E67-BCCB-DD38053D834D}"/>
                </a:ext>
              </a:extLst>
            </p:cNvPr>
            <p:cNvSpPr txBox="1"/>
            <p:nvPr/>
          </p:nvSpPr>
          <p:spPr>
            <a:xfrm>
              <a:off x="10688182" y="1287955"/>
              <a:ext cx="1727200" cy="1229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Plan: </a:t>
              </a:r>
              <a:br>
                <a:rPr lang="es-MX" sz="105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s-MX" sz="105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Pago por uso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261B06B-C4B3-40BA-A626-C25459EA5560}"/>
                </a:ext>
              </a:extLst>
            </p:cNvPr>
            <p:cNvSpPr txBox="1"/>
            <p:nvPr/>
          </p:nvSpPr>
          <p:spPr>
            <a:xfrm>
              <a:off x="9610761" y="594952"/>
              <a:ext cx="1727200" cy="1229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Edad: de 25 a 54 años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CF787F-05A2-42C8-81AB-DD63762F58A6}"/>
                </a:ext>
              </a:extLst>
            </p:cNvPr>
            <p:cNvSpPr txBox="1"/>
            <p:nvPr/>
          </p:nvSpPr>
          <p:spPr>
            <a:xfrm>
              <a:off x="6015939" y="892468"/>
              <a:ext cx="2240091" cy="1229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Nivel de Monto: Niveles 0 al 3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730EDB7-6B8B-4642-B953-48C07E14F332}"/>
                </a:ext>
              </a:extLst>
            </p:cNvPr>
            <p:cNvSpPr txBox="1"/>
            <p:nvPr/>
          </p:nvSpPr>
          <p:spPr>
            <a:xfrm>
              <a:off x="5395315" y="1971171"/>
              <a:ext cx="1727200" cy="26058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Estatus de uso:</a:t>
              </a:r>
              <a:b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Más del 30% inactivo o con bajo uso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D315EFA-C276-4375-95A4-F340C86851ED}"/>
                </a:ext>
              </a:extLst>
            </p:cNvPr>
            <p:cNvSpPr txBox="1"/>
            <p:nvPr/>
          </p:nvSpPr>
          <p:spPr>
            <a:xfrm>
              <a:off x="5428107" y="4955769"/>
              <a:ext cx="2030151" cy="1917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Abandono: </a:t>
              </a:r>
              <a:b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-Menos de un año</a:t>
              </a:r>
            </a:p>
            <a:p>
              <a: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-Entre el 2do. Y 3er. Año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3BECA2A-CD47-4E0E-A291-264BEAA6FC2B}"/>
                </a:ext>
              </a:extLst>
            </p:cNvPr>
            <p:cNvSpPr txBox="1"/>
            <p:nvPr/>
          </p:nvSpPr>
          <p:spPr>
            <a:xfrm>
              <a:off x="10624936" y="2869944"/>
              <a:ext cx="1727200" cy="88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Gustan de usar SMS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2122090-31D3-412F-8BAA-4B26F13F21AB}"/>
                </a:ext>
              </a:extLst>
            </p:cNvPr>
            <p:cNvSpPr txBox="1"/>
            <p:nvPr/>
          </p:nvSpPr>
          <p:spPr>
            <a:xfrm>
              <a:off x="6513386" y="20597"/>
              <a:ext cx="4549357" cy="540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¿Qué usuarios nos Abandonan?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993F28A-1175-49A4-8B10-123CE1B1D3E0}"/>
                </a:ext>
              </a:extLst>
            </p:cNvPr>
            <p:cNvSpPr txBox="1"/>
            <p:nvPr/>
          </p:nvSpPr>
          <p:spPr>
            <a:xfrm>
              <a:off x="10781451" y="5773109"/>
              <a:ext cx="1727200" cy="88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05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 pocos contactos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4EDAA36-BF63-484E-A529-97D989A800BA}"/>
              </a:ext>
            </a:extLst>
          </p:cNvPr>
          <p:cNvGrpSpPr/>
          <p:nvPr/>
        </p:nvGrpSpPr>
        <p:grpSpPr>
          <a:xfrm>
            <a:off x="8717300" y="-20597"/>
            <a:ext cx="3493820" cy="3493820"/>
            <a:chOff x="5332718" y="-35344"/>
            <a:chExt cx="6858000" cy="685800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00BD8826-F830-4B51-920E-21CC83C2ACAD}"/>
                </a:ext>
              </a:extLst>
            </p:cNvPr>
            <p:cNvGrpSpPr/>
            <p:nvPr/>
          </p:nvGrpSpPr>
          <p:grpSpPr>
            <a:xfrm>
              <a:off x="5332718" y="-35344"/>
              <a:ext cx="6858000" cy="6858000"/>
              <a:chOff x="5329624" y="-4043"/>
              <a:chExt cx="6858000" cy="6858000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6FA7091-04A3-4F71-BA7C-43B3C8BC8E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329624" y="-4043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B9718E6-9DF6-456C-B7A3-89E6F3D8B965}"/>
                  </a:ext>
                </a:extLst>
              </p:cNvPr>
              <p:cNvSpPr txBox="1"/>
              <p:nvPr/>
            </p:nvSpPr>
            <p:spPr>
              <a:xfrm>
                <a:off x="5762171" y="537681"/>
                <a:ext cx="1851793" cy="126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b="0" i="0" u="none" strike="noStrike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</a:rPr>
                  <a:t>24,028</a:t>
                </a:r>
                <a:r>
                  <a:rPr lang="es-MX" sz="1200">
                    <a:solidFill>
                      <a:schemeClr val="bg1"/>
                    </a:solidFill>
                  </a:rPr>
                  <a:t> llamadas fallidas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0CE8548-D9F6-42D0-8D89-AD8CA4CDC8D3}"/>
                  </a:ext>
                </a:extLst>
              </p:cNvPr>
              <p:cNvSpPr txBox="1"/>
              <p:nvPr/>
            </p:nvSpPr>
            <p:spPr>
              <a:xfrm>
                <a:off x="9984373" y="505124"/>
                <a:ext cx="1851793" cy="126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 b="0" i="0" u="none" strike="noStrike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</a:rPr>
                  <a:t>8% de clientes con quejas</a:t>
                </a:r>
                <a:endParaRPr lang="es-MX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D53CF26-DD6C-4F2E-9BBA-F858BDED3750}"/>
                  </a:ext>
                </a:extLst>
              </p:cNvPr>
              <p:cNvSpPr txBox="1"/>
              <p:nvPr/>
            </p:nvSpPr>
            <p:spPr>
              <a:xfrm>
                <a:off x="5546534" y="1681377"/>
                <a:ext cx="1851793" cy="12686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sz="1200">
                    <a:solidFill>
                      <a:schemeClr val="bg1"/>
                    </a:solidFill>
                    <a:latin typeface="Calibri" panose="020F0502020204030204" pitchFamily="34" charset="0"/>
                  </a:rPr>
                  <a:t>25</a:t>
                </a:r>
                <a:r>
                  <a:rPr lang="es-MX" sz="1200" b="0" i="0" u="none" strike="noStrike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</a:rPr>
                  <a:t>% de clientes inactivos</a:t>
                </a:r>
                <a:endParaRPr lang="es-MX" sz="12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306D19-6103-43D8-ABB0-982EB3C0802F}"/>
                </a:ext>
              </a:extLst>
            </p:cNvPr>
            <p:cNvSpPr txBox="1"/>
            <p:nvPr/>
          </p:nvSpPr>
          <p:spPr>
            <a:xfrm>
              <a:off x="6348341" y="43926"/>
              <a:ext cx="5105861" cy="543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200" i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¿Porqué falla tanto nuestro servicio?</a:t>
              </a:r>
              <a:endParaRPr lang="es-MX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2B5B795-2904-48FC-BD33-E859FABA8A20}"/>
              </a:ext>
            </a:extLst>
          </p:cNvPr>
          <p:cNvGrpSpPr/>
          <p:nvPr/>
        </p:nvGrpSpPr>
        <p:grpSpPr>
          <a:xfrm>
            <a:off x="5367219" y="3244746"/>
            <a:ext cx="3382424" cy="3616273"/>
            <a:chOff x="5367219" y="3019"/>
            <a:chExt cx="6858000" cy="6858000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298EC3BF-CC24-4E12-B5F3-2791B8278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67219" y="3019"/>
              <a:ext cx="6858000" cy="68580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26CAD54-9B46-4BFE-B31C-5ACD43FF8A07}"/>
                </a:ext>
              </a:extLst>
            </p:cNvPr>
            <p:cNvSpPr txBox="1"/>
            <p:nvPr/>
          </p:nvSpPr>
          <p:spPr>
            <a:xfrm>
              <a:off x="6678567" y="151796"/>
              <a:ext cx="4288198" cy="583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Mejorar Nuestro Servicio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88467-7F01-483E-B4C6-63B7D3F5CD84}"/>
                </a:ext>
              </a:extLst>
            </p:cNvPr>
            <p:cNvSpPr txBox="1"/>
            <p:nvPr/>
          </p:nvSpPr>
          <p:spPr>
            <a:xfrm>
              <a:off x="5402470" y="950235"/>
              <a:ext cx="2234990" cy="140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Reducir las llamadas Fallidas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BB323F-6847-4737-8C59-E81E45417517}"/>
                </a:ext>
              </a:extLst>
            </p:cNvPr>
            <p:cNvSpPr txBox="1"/>
            <p:nvPr/>
          </p:nvSpPr>
          <p:spPr>
            <a:xfrm>
              <a:off x="9771267" y="918117"/>
              <a:ext cx="2234990" cy="14008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Mejorar el Servicio al Cliente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9A8E79C-2B9B-4312-80A3-C9A4AF84224F}"/>
              </a:ext>
            </a:extLst>
          </p:cNvPr>
          <p:cNvGrpSpPr/>
          <p:nvPr/>
        </p:nvGrpSpPr>
        <p:grpSpPr>
          <a:xfrm>
            <a:off x="8614107" y="3244747"/>
            <a:ext cx="3602955" cy="3634132"/>
            <a:chOff x="5359063" y="-10298"/>
            <a:chExt cx="6858000" cy="7002619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8B138C6-240B-43F5-8011-03B6A6E0B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59063" y="-10298"/>
              <a:ext cx="6858000" cy="7002619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B891394-90FA-4BAC-B5FD-D15C462872E4}"/>
                </a:ext>
              </a:extLst>
            </p:cNvPr>
            <p:cNvSpPr txBox="1"/>
            <p:nvPr/>
          </p:nvSpPr>
          <p:spPr>
            <a:xfrm>
              <a:off x="6835289" y="158752"/>
              <a:ext cx="4288197" cy="468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Cambiar la Imagen Negativa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3073E8A-E36E-490A-8179-C0D4A81EDB2D}"/>
                </a:ext>
              </a:extLst>
            </p:cNvPr>
            <p:cNvSpPr txBox="1"/>
            <p:nvPr/>
          </p:nvSpPr>
          <p:spPr>
            <a:xfrm>
              <a:off x="5436925" y="1117291"/>
              <a:ext cx="2082650" cy="761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Promover un mejor Servicio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7792C18-68FE-4744-82E7-2C9C6275AB52}"/>
                </a:ext>
              </a:extLst>
            </p:cNvPr>
            <p:cNvSpPr txBox="1"/>
            <p:nvPr/>
          </p:nvSpPr>
          <p:spPr>
            <a:xfrm>
              <a:off x="10024448" y="5308190"/>
              <a:ext cx="2082650" cy="164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Hacer promociones para reactivar el uso de cliente de Pago por uso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E0FD81E-4978-40DC-B807-F08E77412FA1}"/>
                </a:ext>
              </a:extLst>
            </p:cNvPr>
            <p:cNvSpPr txBox="1"/>
            <p:nvPr/>
          </p:nvSpPr>
          <p:spPr>
            <a:xfrm>
              <a:off x="5573152" y="5351988"/>
              <a:ext cx="2371761" cy="1640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Hacer promociones para conservar a los clientes leales al segundo y tercer año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070CAC0-8DEE-492F-985B-AB8849DEFE1F}"/>
                </a:ext>
              </a:extLst>
            </p:cNvPr>
            <p:cNvSpPr txBox="1"/>
            <p:nvPr/>
          </p:nvSpPr>
          <p:spPr>
            <a:xfrm>
              <a:off x="9892440" y="1113604"/>
              <a:ext cx="2082650" cy="19332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00" i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Hacer promociones para usuarios de uso frecuente con más minutos y SMS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38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32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Soluciones Propuestas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Se proponen las siguientes soluciones para seguir mejorando 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957571" cy="1859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Validación de datos de abandono del Cliente.</a:t>
            </a:r>
            <a:b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PROPUESTA:</a:t>
            </a:r>
            <a:b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Realización de un estudio de mercado enfocado en clientes que han abandonado.</a:t>
            </a:r>
            <a:b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 Población objetivo: usuarios entre 25 a 54 años, que fueron nuestros clientes en plan de pago por uso, con antigüedad de 0 a 3 años.</a:t>
            </a:r>
          </a:p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 Objetivo del estudio: Identificar las causas de abandono, los servicios que gusta usar, las causas de la poca actividad, las promociones que le gustaría disfrutar.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6106273" y="1877804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6631233" y="1917998"/>
            <a:ext cx="5019157" cy="1242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sz="1200" b="1" dirty="0"/>
              <a:t>Validación de fallas técnicas.</a:t>
            </a:r>
            <a:br>
              <a:rPr lang="es-ES" sz="1200" dirty="0"/>
            </a:br>
            <a:r>
              <a:rPr lang="es-ES" sz="1200" dirty="0"/>
              <a:t>PROPUESTA:</a:t>
            </a:r>
            <a:br>
              <a:rPr lang="es-ES" sz="1200" dirty="0"/>
            </a:br>
            <a:r>
              <a:rPr lang="es-ES" sz="1200" dirty="0"/>
              <a:t>Realizar un estudio técnico para validar porque se dan las fallas en las llamadas.</a:t>
            </a:r>
            <a:br>
              <a:rPr lang="es-ES" sz="1200" dirty="0"/>
            </a:br>
            <a:r>
              <a:rPr lang="es-ES" sz="1200" dirty="0"/>
              <a:t>Validar si tenemos la posibilidad de dar servicio a todos los clientes que tenemos.</a:t>
            </a:r>
            <a:endParaRPr lang="en-US" sz="1200" dirty="0"/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91801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946178"/>
            <a:ext cx="4196413" cy="761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Mejorar nuestro servicio</a:t>
            </a:r>
            <a:endParaRPr lang="en-US" dirty="0"/>
          </a:p>
          <a:p>
            <a:r>
              <a:rPr lang="es-MX" b="0" dirty="0"/>
              <a:t>PROPUESTA:</a:t>
            </a:r>
            <a:endParaRPr lang="en-US" b="0" dirty="0"/>
          </a:p>
          <a:p>
            <a:r>
              <a:rPr lang="es-MX" b="0" dirty="0"/>
              <a:t>En base a los resultados del estudio anterior, validar la posibilidad de realizar las correcciones: mejorar tecnología actual, contratar más personal para monitoreo, reparaciones, atención al cliente.</a:t>
            </a:r>
          </a:p>
          <a:p>
            <a:r>
              <a:rPr lang="es-MX" b="0" dirty="0"/>
              <a:t>Aplicar estrategias de mejora continua, alimentando el modelo de manera recurrente para irlo mejorando y tener en el radar posibles abandonos próximos.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6108783" y="3144388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6664452" y="3132522"/>
            <a:ext cx="5231319" cy="34569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MX" sz="1200" b="1" dirty="0"/>
              <a:t>Campañas de Marketing</a:t>
            </a:r>
            <a:endParaRPr lang="en-US" sz="1200" b="1" dirty="0"/>
          </a:p>
          <a:p>
            <a:r>
              <a:rPr lang="es-MX" sz="1200" dirty="0"/>
              <a:t>PROPUESTA:</a:t>
            </a:r>
            <a:endParaRPr lang="en-US" sz="1200" dirty="0"/>
          </a:p>
          <a:p>
            <a:pPr lvl="0"/>
            <a:r>
              <a:rPr lang="es-MX" sz="1200" dirty="0"/>
              <a:t>Una vez corregidas las fallas en el servicio, promover que nuestro servicio ha mejorado por las nuevas inversiones realizadas.</a:t>
            </a:r>
          </a:p>
          <a:p>
            <a:r>
              <a:rPr lang="es-ES" sz="1200" dirty="0"/>
              <a:t>Validar la posibilidad de crear un mecanismo para compensar a los clientes que han tenido o tengan fallas en el servicio.</a:t>
            </a:r>
          </a:p>
          <a:p>
            <a:pPr lvl="0"/>
            <a:r>
              <a:rPr lang="es-MX" sz="1200" dirty="0"/>
              <a:t>Realizar promociones o planes de fidelidad en los que se brinden beneficios a los usuarios que conserven su servicio uno, dos o tres años, así mientras más tiempo se queden mejores precios podrán obtener. Ej. más SMS por prepagos realizados.</a:t>
            </a:r>
            <a:endParaRPr lang="en-US" sz="1200" dirty="0"/>
          </a:p>
          <a:p>
            <a:pPr lvl="0"/>
            <a:r>
              <a:rPr lang="es-MX" sz="1200" dirty="0"/>
              <a:t>Reactivar a los usuarios inactivos, ofreciendo precios especiales en llamadas nocturnas.</a:t>
            </a:r>
            <a:endParaRPr lang="en-US" sz="1200" dirty="0"/>
          </a:p>
          <a:p>
            <a:r>
              <a:rPr lang="es-MX" sz="1200" dirty="0"/>
              <a:t>Ofrecer promociones para clientes con pocos contactos, como precios especiales para hablar con tus personas favoritas de manera recurrente.</a:t>
            </a:r>
          </a:p>
        </p:txBody>
      </p:sp>
      <p:pic>
        <p:nvPicPr>
          <p:cNvPr id="29" name="Graphic 28" descr="Call center with solid fill">
            <a:extLst>
              <a:ext uri="{FF2B5EF4-FFF2-40B4-BE49-F238E27FC236}">
                <a16:creationId xmlns:a16="http://schemas.microsoft.com/office/drawing/2014/main" id="{7EC0FCC4-8276-4259-8B54-47EA2D4B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1373" y="3749600"/>
            <a:ext cx="914400" cy="914400"/>
          </a:xfrm>
          <a:prstGeom prst="rect">
            <a:avLst/>
          </a:prstGeom>
        </p:spPr>
      </p:pic>
      <p:pic>
        <p:nvPicPr>
          <p:cNvPr id="58" name="Graphic 57" descr="Marketing with solid fill">
            <a:extLst>
              <a:ext uri="{FF2B5EF4-FFF2-40B4-BE49-F238E27FC236}">
                <a16:creationId xmlns:a16="http://schemas.microsoft.com/office/drawing/2014/main" id="{D2D09DD1-5EDC-4E25-8333-401C02A12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4543" y="2903702"/>
            <a:ext cx="914400" cy="914400"/>
          </a:xfrm>
          <a:prstGeom prst="rect">
            <a:avLst/>
          </a:prstGeom>
        </p:spPr>
      </p:pic>
      <p:pic>
        <p:nvPicPr>
          <p:cNvPr id="60" name="Graphic 59" descr="Smart Phone with solid fill">
            <a:extLst>
              <a:ext uri="{FF2B5EF4-FFF2-40B4-BE49-F238E27FC236}">
                <a16:creationId xmlns:a16="http://schemas.microsoft.com/office/drawing/2014/main" id="{4E7BCDEF-D71D-487C-88B4-BB102EBC2E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611" y="1268466"/>
            <a:ext cx="914400" cy="914400"/>
          </a:xfrm>
          <a:prstGeom prst="rect">
            <a:avLst/>
          </a:prstGeom>
        </p:spPr>
      </p:pic>
      <p:pic>
        <p:nvPicPr>
          <p:cNvPr id="62" name="Graphic 61" descr="Person with idea with solid fill">
            <a:extLst>
              <a:ext uri="{FF2B5EF4-FFF2-40B4-BE49-F238E27FC236}">
                <a16:creationId xmlns:a16="http://schemas.microsoft.com/office/drawing/2014/main" id="{BE66BB37-962B-4629-A3A6-DD3011E1AB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84991" y="14369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Segoe UI Light" panose="020B0502040204020203" pitchFamily="34" charset="0"/>
                <a:cs typeface="Segoe UI Light" panose="020B0502040204020203" pitchFamily="34" charset="0"/>
              </a:rPr>
              <a:t>Beneficios de negocio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s-MX" dirty="0">
                <a:latin typeface="Segoe UI" panose="020B0502040204020203" pitchFamily="34" charset="0"/>
                <a:cs typeface="Segoe UI" panose="020B0502040204020203" pitchFamily="34" charset="0"/>
              </a:rPr>
              <a:t>Aplicar las propuestas permitirá obtener los siguientes beneficios: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957571" cy="18599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s-ES" b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Validación de datos de abandono del Cliente.</a:t>
            </a:r>
            <a:b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BENEFICIOS: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Validar nuestra hipótesis para seguir utilizándolo con confianza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s-E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Utilizar la nueva data que nos comenten para generar un modelo que considere otras variable no identificadas hasta ahora.</a:t>
            </a: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6106273" y="1529465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6631233" y="1569659"/>
            <a:ext cx="5019157" cy="1859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ES" sz="1200" b="1" dirty="0"/>
              <a:t>Validación de fallas técnicas.</a:t>
            </a:r>
            <a:br>
              <a:rPr lang="es-ES" sz="1200" dirty="0"/>
            </a:br>
            <a:r>
              <a:rPr lang="es-ES" sz="1200" dirty="0"/>
              <a:t>BENEFICIOS:</a:t>
            </a:r>
            <a:br>
              <a:rPr lang="es-ES" sz="1200" dirty="0"/>
            </a:br>
            <a:r>
              <a:rPr lang="es-ES" sz="1200" dirty="0"/>
              <a:t>Identificar las fallas actuales y tener un plan de acción para eliminarlas o en su defecto controlarlas.</a:t>
            </a:r>
            <a:br>
              <a:rPr lang="es-ES" sz="1200" dirty="0"/>
            </a:br>
            <a:br>
              <a:rPr lang="es-ES" sz="1200" dirty="0"/>
            </a:br>
            <a:r>
              <a:rPr lang="es-ES" sz="1200" dirty="0"/>
              <a:t>Tener claro donde debe invertirse para mejorar el servicio y garantizar el ancho de banda para poder seguir ofreciendo junto nuestros clientes.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3918017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3946178"/>
            <a:ext cx="4957571" cy="2463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1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s-MX" dirty="0"/>
              <a:t>Mejorar nuestro servicio</a:t>
            </a:r>
            <a:endParaRPr lang="en-US" dirty="0"/>
          </a:p>
          <a:p>
            <a:r>
              <a:rPr lang="es-MX" b="0" dirty="0"/>
              <a:t>BENEFICIOS:</a:t>
            </a:r>
            <a:br>
              <a:rPr lang="es-MX" b="0" dirty="0"/>
            </a:br>
            <a:r>
              <a:rPr lang="es-MX" b="0" dirty="0"/>
              <a:t>Existe una correlación de abandono por las quejas de usuarios, y el mal servicio, realizar las correcciones en el servicio es importante para mantenernos competitivos y reducir el abandono.</a:t>
            </a:r>
          </a:p>
          <a:p>
            <a:r>
              <a:rPr lang="es-MX" b="0" dirty="0"/>
              <a:t>Seguir utilizando los modelos predictivos e incorporando nuevos procesos nos garantizaran poder tener cierto grado de control y previsión rumbo a una mejora continua.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6108783" y="3292104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6664452" y="3280238"/>
            <a:ext cx="5231319" cy="3149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858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s-MX" sz="1200" b="1" dirty="0"/>
              <a:t>Campañas de Marketing</a:t>
            </a:r>
            <a:endParaRPr lang="en-US" sz="1200" b="1" dirty="0"/>
          </a:p>
          <a:p>
            <a:r>
              <a:rPr lang="es-MX" sz="1200" dirty="0"/>
              <a:t>BENEFICIOS:</a:t>
            </a:r>
            <a:br>
              <a:rPr lang="es-MX" sz="1200" dirty="0"/>
            </a:br>
            <a:r>
              <a:rPr lang="es-MX" sz="1200" dirty="0"/>
              <a:t>Dar confianza a clientes que abandonaron y clientes nuevos que nuestro servicio ha mejorado y que nos haremos responsables de las fallas.</a:t>
            </a:r>
          </a:p>
          <a:p>
            <a:r>
              <a:rPr lang="es-ES" sz="1200" dirty="0"/>
              <a:t>Contar con un mecanismo de compensación a los clientes con fallas permitirá resarcir el daño a clientes actuales y reducir la mala imagen actual.</a:t>
            </a:r>
            <a:endParaRPr lang="en-US" sz="1200" dirty="0"/>
          </a:p>
          <a:p>
            <a:pPr lvl="0"/>
            <a:r>
              <a:rPr lang="es-MX" sz="1200" dirty="0"/>
              <a:t>Las campañas de fidelidad ayudarán a reducir las tendencias de abandono de clientes que abandonan al año o a los dos y tres años respectivamente.</a:t>
            </a:r>
            <a:endParaRPr lang="en-US" sz="1200" dirty="0"/>
          </a:p>
          <a:p>
            <a:pPr lvl="0"/>
            <a:r>
              <a:rPr lang="es-MX" sz="1200" dirty="0"/>
              <a:t>Promociones de más tiempo aire para clientes con plan de uso, ayudará a reducir la falta de uso en horarios donde el servicio no se ocupa.</a:t>
            </a:r>
            <a:endParaRPr lang="en-US" sz="1200" dirty="0"/>
          </a:p>
          <a:p>
            <a:r>
              <a:rPr lang="es-MX" sz="1200" dirty="0"/>
              <a:t>Los clientes con pocos contactos son población que abandona, promociones para ellos nos ayudarán a conservarlos.</a:t>
            </a:r>
          </a:p>
        </p:txBody>
      </p:sp>
      <p:pic>
        <p:nvPicPr>
          <p:cNvPr id="23" name="Graphic 22" descr="Single gear with solid fill">
            <a:extLst>
              <a:ext uri="{FF2B5EF4-FFF2-40B4-BE49-F238E27FC236}">
                <a16:creationId xmlns:a16="http://schemas.microsoft.com/office/drawing/2014/main" id="{5506F645-DA96-41C8-BF3E-C07D53A9B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3594" y="1691065"/>
            <a:ext cx="914400" cy="914400"/>
          </a:xfrm>
          <a:prstGeom prst="rect">
            <a:avLst/>
          </a:prstGeom>
        </p:spPr>
      </p:pic>
      <p:pic>
        <p:nvPicPr>
          <p:cNvPr id="26" name="Graphic 25" descr="Tools with solid fill">
            <a:extLst>
              <a:ext uri="{FF2B5EF4-FFF2-40B4-BE49-F238E27FC236}">
                <a16:creationId xmlns:a16="http://schemas.microsoft.com/office/drawing/2014/main" id="{61256B1B-76DC-468A-AACC-C920EE48893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37934" y="1292368"/>
            <a:ext cx="665821" cy="665821"/>
          </a:xfrm>
          <a:prstGeom prst="rect">
            <a:avLst/>
          </a:prstGeom>
        </p:spPr>
      </p:pic>
      <p:pic>
        <p:nvPicPr>
          <p:cNvPr id="41" name="Graphic 40" descr="Gauge with solid fill">
            <a:extLst>
              <a:ext uri="{FF2B5EF4-FFF2-40B4-BE49-F238E27FC236}">
                <a16:creationId xmlns:a16="http://schemas.microsoft.com/office/drawing/2014/main" id="{F6AB4907-045A-48A8-A98C-F2C382648B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4707" y="3657338"/>
            <a:ext cx="914400" cy="914400"/>
          </a:xfrm>
          <a:prstGeom prst="rect">
            <a:avLst/>
          </a:prstGeom>
        </p:spPr>
      </p:pic>
      <p:pic>
        <p:nvPicPr>
          <p:cNvPr id="42" name="Graphic 41" descr="Upward trend with solid fill">
            <a:extLst>
              <a:ext uri="{FF2B5EF4-FFF2-40B4-BE49-F238E27FC236}">
                <a16:creationId xmlns:a16="http://schemas.microsoft.com/office/drawing/2014/main" id="{A15495DD-9E72-4BD1-BFA7-CF876D2480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935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9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{6189E72F-48E6-4BA4-AC22-9F83CCA8792C}tf10001108_win32</Template>
  <TotalTime>421</TotalTime>
  <Words>889</Words>
  <Application>Microsoft Office PowerPoint</Application>
  <PresentationFormat>Widescreen</PresentationFormat>
  <Paragraphs>74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Segoe UI Semibold</vt:lpstr>
      <vt:lpstr>Custom</vt:lpstr>
      <vt:lpstr>INFORME DE RESULTADOS DE UN ANÁLISIS PREDICTIVO DE ABANDONO EN TELEMARKETING</vt:lpstr>
      <vt:lpstr>Retos del negocio</vt:lpstr>
      <vt:lpstr>Soluciones Propuestas</vt:lpstr>
      <vt:lpstr>Beneficios de negocio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Gerardo Rodríguez</dc:creator>
  <cp:keywords/>
  <cp:lastModifiedBy>Gerardo Rodríguez</cp:lastModifiedBy>
  <cp:revision>18</cp:revision>
  <dcterms:created xsi:type="dcterms:W3CDTF">2024-08-10T22:31:45Z</dcterms:created>
  <dcterms:modified xsi:type="dcterms:W3CDTF">2024-08-11T06:06:07Z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