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83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801223"/>
            <a:ext cx="5923210" cy="2387600"/>
          </a:xfrm>
        </p:spPr>
        <p:txBody>
          <a:bodyPr anchor="ctr" anchorCtr="0"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INFORME DE RESULTADOS DE UN ANÁLISIS PREDICTIVO DE ABANDONO EN UNA EMPRESA DE TELEFONÍA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199" y="3428999"/>
            <a:ext cx="11005457" cy="3044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UVM Bootcamp Data Science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Proyecto Final</a:t>
            </a:r>
          </a:p>
          <a:p>
            <a:pPr marL="0" indent="0" algn="r">
              <a:buNone/>
            </a:pP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GERARDO RODRÍGUEZ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0EADCB63-6F8C-40AA-BB35-E770402F7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7310" y="4812393"/>
            <a:ext cx="914400" cy="914400"/>
          </a:xfrm>
          <a:prstGeom prst="rect">
            <a:avLst/>
          </a:prstGeom>
        </p:spPr>
      </p:pic>
      <p:pic>
        <p:nvPicPr>
          <p:cNvPr id="8" name="Graphic 7" descr="Business Growth with solid fill">
            <a:extLst>
              <a:ext uri="{FF2B5EF4-FFF2-40B4-BE49-F238E27FC236}">
                <a16:creationId xmlns:a16="http://schemas.microsoft.com/office/drawing/2014/main" id="{7FF85BB4-72D6-4FB4-AD6F-A7D219799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971" y="4872584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8FA5EA3F-3692-4440-A149-2B4C04904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2572" y="4918527"/>
            <a:ext cx="914400" cy="914400"/>
          </a:xfrm>
          <a:prstGeom prst="rect">
            <a:avLst/>
          </a:prstGeom>
        </p:spPr>
      </p:pic>
      <p:pic>
        <p:nvPicPr>
          <p:cNvPr id="12" name="Graphic 11" descr="Presentation with pie chart with solid fill">
            <a:extLst>
              <a:ext uri="{FF2B5EF4-FFF2-40B4-BE49-F238E27FC236}">
                <a16:creationId xmlns:a16="http://schemas.microsoft.com/office/drawing/2014/main" id="{0BB9ED0A-B847-4469-BD11-405CE9811F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198" y="4918527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81E43-41E2-4DC4-8016-28284C73FE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1409" y="896804"/>
            <a:ext cx="4824213" cy="24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73FC5C-545F-4FFF-BE10-9AF41EB932B7}"/>
              </a:ext>
            </a:extLst>
          </p:cNvPr>
          <p:cNvGrpSpPr/>
          <p:nvPr/>
        </p:nvGrpSpPr>
        <p:grpSpPr>
          <a:xfrm>
            <a:off x="4962839" y="-20597"/>
            <a:ext cx="7229161" cy="6878597"/>
            <a:chOff x="4962839" y="-20597"/>
            <a:chExt cx="7229161" cy="68785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6D6F03-363A-4F6F-8453-BBEC4EDD816E}"/>
                </a:ext>
              </a:extLst>
            </p:cNvPr>
            <p:cNvSpPr/>
            <p:nvPr/>
          </p:nvSpPr>
          <p:spPr>
            <a:xfrm>
              <a:off x="5334001" y="-20597"/>
              <a:ext cx="6857999" cy="68785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3F17795-F603-4577-BAAC-59447D66A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13849" y="228529"/>
              <a:ext cx="3191285" cy="3191285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432D641-08B2-4E45-BB26-4982AF879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91532" y="222586"/>
              <a:ext cx="3236929" cy="3183491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6115119-AE76-470E-B8CD-49314772F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8474" y="3425757"/>
              <a:ext cx="3236929" cy="3236929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20145DC-A969-47C3-A250-86FEF63A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01818" y="3406077"/>
              <a:ext cx="3256609" cy="3256609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7C74F88-E8AF-40BF-B012-0CD149A59C16}"/>
                </a:ext>
              </a:extLst>
            </p:cNvPr>
            <p:cNvSpPr txBox="1"/>
            <p:nvPr/>
          </p:nvSpPr>
          <p:spPr>
            <a:xfrm>
              <a:off x="5402470" y="2883396"/>
              <a:ext cx="341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¿Qué usuarios nos Abandonan?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8E6A349-DA9A-41FA-83DB-0F0EFE17CD16}"/>
                </a:ext>
              </a:extLst>
            </p:cNvPr>
            <p:cNvSpPr txBox="1"/>
            <p:nvPr/>
          </p:nvSpPr>
          <p:spPr>
            <a:xfrm>
              <a:off x="8869901" y="2875415"/>
              <a:ext cx="3208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¿Porqué falla nuestro servicio?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B0ED59-1B2C-455A-AD6F-53D954BD978B}"/>
                </a:ext>
              </a:extLst>
            </p:cNvPr>
            <p:cNvSpPr txBox="1"/>
            <p:nvPr/>
          </p:nvSpPr>
          <p:spPr>
            <a:xfrm>
              <a:off x="4962839" y="3515892"/>
              <a:ext cx="4288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Mejorar Nuestro Servicio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2B0FF6A-97F3-49AC-9A09-CA8AB223F1BF}"/>
                </a:ext>
              </a:extLst>
            </p:cNvPr>
            <p:cNvSpPr txBox="1"/>
            <p:nvPr/>
          </p:nvSpPr>
          <p:spPr>
            <a:xfrm>
              <a:off x="8942817" y="3548629"/>
              <a:ext cx="3092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Cambiar la Imagen Negativa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latin typeface="Segoe UI Light" panose="020B0502040204020203" pitchFamily="34" charset="0"/>
                <a:cs typeface="Segoe UI Light" panose="020B0502040204020203" pitchFamily="34" charset="0"/>
              </a:rPr>
              <a:t>Retos del negocio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s-MX">
                <a:latin typeface="Segoe UI" panose="020B0502040204020203" pitchFamily="34" charset="0"/>
                <a:cs typeface="Segoe UI" panose="020B0502040204020203" pitchFamily="34" charset="0"/>
              </a:rPr>
              <a:t>Nuestra empresa se enfrenta a los siguientes desafios: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4" y="1958189"/>
            <a:ext cx="405410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s-MX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Conocer a nuestro cliente y porque el 20% está inconforme de manera continua </a:t>
            </a:r>
            <a:endParaRPr lang="es-MX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4" y="2844450"/>
            <a:ext cx="415886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s-MX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porque nuestro Servicio presenta tantas fallas y porque sucede principalmente entre nuestros usuarios de menor monto ingresado.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91801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946178"/>
            <a:ext cx="4196413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s-MX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una estrategia que permita reducir las fallas en nuestro servicio.</a:t>
            </a:r>
            <a:endParaRPr lang="es-MX" sz="14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21207" y="4847097"/>
            <a:ext cx="558179" cy="409838"/>
            <a:chOff x="6943081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43081" y="715915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887290"/>
            <a:ext cx="4196413" cy="880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s-MX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Cambiar la imagen negativa que se ha dado de la empresa, creando una estrategia de Marketing para que los clientes renueven por más tiempo y se reduzca la inactividad de algunas cuentas, consideremos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34F855-1082-4D42-A96A-2E402C0C47BB}"/>
              </a:ext>
            </a:extLst>
          </p:cNvPr>
          <p:cNvGrpSpPr/>
          <p:nvPr/>
        </p:nvGrpSpPr>
        <p:grpSpPr>
          <a:xfrm>
            <a:off x="5334001" y="0"/>
            <a:ext cx="7081381" cy="6858000"/>
            <a:chOff x="5334001" y="0"/>
            <a:chExt cx="708138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9D6768-4567-430C-8849-74A695348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4001" y="0"/>
              <a:ext cx="6858000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E7909-B11A-4DFE-B3B1-15CFCB63CA44}"/>
                </a:ext>
              </a:extLst>
            </p:cNvPr>
            <p:cNvSpPr txBox="1"/>
            <p:nvPr/>
          </p:nvSpPr>
          <p:spPr>
            <a:xfrm>
              <a:off x="10688182" y="1287956"/>
              <a:ext cx="172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Plan: </a:t>
              </a:r>
              <a:b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Pago por uso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40DF39-081A-4464-9C31-98A462FF19FB}"/>
                </a:ext>
              </a:extLst>
            </p:cNvPr>
            <p:cNvSpPr txBox="1"/>
            <p:nvPr/>
          </p:nvSpPr>
          <p:spPr>
            <a:xfrm>
              <a:off x="9610761" y="594953"/>
              <a:ext cx="172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Edad: de 25 a 54 años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24DD3E-22A1-47E8-8896-39393D382EDA}"/>
                </a:ext>
              </a:extLst>
            </p:cNvPr>
            <p:cNvSpPr txBox="1"/>
            <p:nvPr/>
          </p:nvSpPr>
          <p:spPr>
            <a:xfrm>
              <a:off x="5549638" y="537681"/>
              <a:ext cx="1969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Nivel de Monto: Niveles 0 al 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9C89C8-27C8-48FF-B4D4-8BA87197F2D1}"/>
                </a:ext>
              </a:extLst>
            </p:cNvPr>
            <p:cNvSpPr txBox="1"/>
            <p:nvPr/>
          </p:nvSpPr>
          <p:spPr>
            <a:xfrm>
              <a:off x="6217714" y="1315274"/>
              <a:ext cx="172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Estatus de uso:</a:t>
              </a:r>
              <a:b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Más del 30% inactivo o con bajo uso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2D04194-B8FA-4632-B92A-E3F25BC1CED2}"/>
                </a:ext>
              </a:extLst>
            </p:cNvPr>
            <p:cNvSpPr txBox="1"/>
            <p:nvPr/>
          </p:nvSpPr>
          <p:spPr>
            <a:xfrm>
              <a:off x="5429402" y="2515603"/>
              <a:ext cx="203015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Abandono: </a:t>
              </a:r>
              <a:b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-Menos de un año</a:t>
              </a:r>
            </a:p>
            <a:p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-Entre el 2do. Y 3er. Año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99A521C-5E51-4C1D-8583-6F0F78505E0E}"/>
                </a:ext>
              </a:extLst>
            </p:cNvPr>
            <p:cNvSpPr txBox="1"/>
            <p:nvPr/>
          </p:nvSpPr>
          <p:spPr>
            <a:xfrm>
              <a:off x="9610761" y="1964959"/>
              <a:ext cx="172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Gustan de usar SMS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2CC3AA-2CBE-4200-A573-165F5E88BF1F}"/>
                </a:ext>
              </a:extLst>
            </p:cNvPr>
            <p:cNvSpPr txBox="1"/>
            <p:nvPr/>
          </p:nvSpPr>
          <p:spPr>
            <a:xfrm>
              <a:off x="7081314" y="20597"/>
              <a:ext cx="341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¿Qué usuarios nos Abandonan?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1AB28C-2342-4216-90C8-787C786D3413}"/>
                </a:ext>
              </a:extLst>
            </p:cNvPr>
            <p:cNvSpPr txBox="1"/>
            <p:nvPr/>
          </p:nvSpPr>
          <p:spPr>
            <a:xfrm>
              <a:off x="10312956" y="2948200"/>
              <a:ext cx="1727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 pocos contactos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3C93C2-D4AF-4E2D-8112-0D021AE8D31F}"/>
              </a:ext>
            </a:extLst>
          </p:cNvPr>
          <p:cNvGrpSpPr/>
          <p:nvPr/>
        </p:nvGrpSpPr>
        <p:grpSpPr>
          <a:xfrm>
            <a:off x="5353120" y="-20597"/>
            <a:ext cx="6858000" cy="6858000"/>
            <a:chOff x="5332718" y="-35344"/>
            <a:chExt cx="6858000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8964B76-A916-49BC-A45C-58FBF0591337}"/>
                </a:ext>
              </a:extLst>
            </p:cNvPr>
            <p:cNvGrpSpPr/>
            <p:nvPr/>
          </p:nvGrpSpPr>
          <p:grpSpPr>
            <a:xfrm>
              <a:off x="5332718" y="-35344"/>
              <a:ext cx="6858000" cy="6858000"/>
              <a:chOff x="5329624" y="-4043"/>
              <a:chExt cx="6858000" cy="685800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97E7A98-BB03-4763-B88A-8DFFDB6AA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9624" y="-4043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5FAD44-E965-45F6-BCA1-C8B03B446C3D}"/>
                  </a:ext>
                </a:extLst>
              </p:cNvPr>
              <p:cNvSpPr txBox="1"/>
              <p:nvPr/>
            </p:nvSpPr>
            <p:spPr>
              <a:xfrm>
                <a:off x="5762171" y="537681"/>
                <a:ext cx="1851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800" b="0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24,028</a:t>
                </a:r>
                <a:r>
                  <a:rPr lang="es-MX">
                    <a:solidFill>
                      <a:schemeClr val="bg1"/>
                    </a:solidFill>
                  </a:rPr>
                  <a:t> llamadas fallidas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5511F8D-5291-416F-B691-78BFE2EC8CC5}"/>
                  </a:ext>
                </a:extLst>
              </p:cNvPr>
              <p:cNvSpPr txBox="1"/>
              <p:nvPr/>
            </p:nvSpPr>
            <p:spPr>
              <a:xfrm>
                <a:off x="9984374" y="505124"/>
                <a:ext cx="1851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800" b="0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8% de clientes con quejas</a:t>
                </a:r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8A1B94B-FA11-4340-A307-8CFDAF82A92D}"/>
                  </a:ext>
                </a:extLst>
              </p:cNvPr>
              <p:cNvSpPr txBox="1"/>
              <p:nvPr/>
            </p:nvSpPr>
            <p:spPr>
              <a:xfrm>
                <a:off x="5546534" y="1681377"/>
                <a:ext cx="1851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>
                    <a:solidFill>
                      <a:schemeClr val="bg1"/>
                    </a:solidFill>
                    <a:latin typeface="Calibri" panose="020F0502020204030204" pitchFamily="34" charset="0"/>
                  </a:rPr>
                  <a:t>25</a:t>
                </a:r>
                <a:r>
                  <a:rPr lang="es-MX" sz="1800" b="0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% de clientes inactivos</a:t>
                </a:r>
                <a:endParaRPr lang="es-MX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325A63-51BF-4647-B23E-82E88F032758}"/>
                </a:ext>
              </a:extLst>
            </p:cNvPr>
            <p:cNvSpPr txBox="1"/>
            <p:nvPr/>
          </p:nvSpPr>
          <p:spPr>
            <a:xfrm>
              <a:off x="6757173" y="43926"/>
              <a:ext cx="4288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¿Porqué falla tanto nuestro servicio?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463A58-376F-48EE-B2C4-ADD9200034D7}"/>
              </a:ext>
            </a:extLst>
          </p:cNvPr>
          <p:cNvGrpSpPr/>
          <p:nvPr/>
        </p:nvGrpSpPr>
        <p:grpSpPr>
          <a:xfrm>
            <a:off x="5367219" y="3019"/>
            <a:ext cx="6858000" cy="6858000"/>
            <a:chOff x="5367219" y="3019"/>
            <a:chExt cx="6858000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396897-C31A-47F1-95D8-E2E15C8A9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7219" y="3019"/>
              <a:ext cx="6858000" cy="6858000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09B7E4-792B-4064-97F1-23CAD5B64332}"/>
                </a:ext>
              </a:extLst>
            </p:cNvPr>
            <p:cNvSpPr txBox="1"/>
            <p:nvPr/>
          </p:nvSpPr>
          <p:spPr>
            <a:xfrm>
              <a:off x="6678566" y="151795"/>
              <a:ext cx="4288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Mejorar Nuestro Servicio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5AF117-298A-4C61-893C-F1C694992A40}"/>
                </a:ext>
              </a:extLst>
            </p:cNvPr>
            <p:cNvSpPr txBox="1"/>
            <p:nvPr/>
          </p:nvSpPr>
          <p:spPr>
            <a:xfrm>
              <a:off x="5402470" y="950235"/>
              <a:ext cx="2234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Reducir las llamadas Fallidas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0BB582-933E-4F06-86B4-F8BF40D81426}"/>
                </a:ext>
              </a:extLst>
            </p:cNvPr>
            <p:cNvSpPr txBox="1"/>
            <p:nvPr/>
          </p:nvSpPr>
          <p:spPr>
            <a:xfrm>
              <a:off x="9771268" y="918118"/>
              <a:ext cx="2234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Mejorar el Servicio al Cliente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48F2FA-337D-47D1-AF71-6A60C809E818}"/>
              </a:ext>
            </a:extLst>
          </p:cNvPr>
          <p:cNvGrpSpPr/>
          <p:nvPr/>
        </p:nvGrpSpPr>
        <p:grpSpPr>
          <a:xfrm>
            <a:off x="5359063" y="-10298"/>
            <a:ext cx="6858000" cy="6858000"/>
            <a:chOff x="5359063" y="-10298"/>
            <a:chExt cx="6858000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CE1D4A-D8D7-42AE-84E1-A41A9D815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9063" y="-10298"/>
              <a:ext cx="6858000" cy="68580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1B4602-51C0-4B1E-9E8C-89341530BFE0}"/>
                </a:ext>
              </a:extLst>
            </p:cNvPr>
            <p:cNvSpPr txBox="1"/>
            <p:nvPr/>
          </p:nvSpPr>
          <p:spPr>
            <a:xfrm>
              <a:off x="6835290" y="158752"/>
              <a:ext cx="4288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Cambiar la Imagen Negativa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B8110B-5226-482E-B868-A862891E0C02}"/>
                </a:ext>
              </a:extLst>
            </p:cNvPr>
            <p:cNvSpPr txBox="1"/>
            <p:nvPr/>
          </p:nvSpPr>
          <p:spPr>
            <a:xfrm>
              <a:off x="5436925" y="1117290"/>
              <a:ext cx="2082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Promover un mejor Servicio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8CC868-0A1E-45BE-AD84-55D99F3CF657}"/>
                </a:ext>
              </a:extLst>
            </p:cNvPr>
            <p:cNvSpPr txBox="1"/>
            <p:nvPr/>
          </p:nvSpPr>
          <p:spPr>
            <a:xfrm>
              <a:off x="10024448" y="5308190"/>
              <a:ext cx="20826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Hacer promociones para reactivar el uso de cliente de Pago por uso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4EABC16-729E-4554-8129-09891A0ED798}"/>
                </a:ext>
              </a:extLst>
            </p:cNvPr>
            <p:cNvSpPr txBox="1"/>
            <p:nvPr/>
          </p:nvSpPr>
          <p:spPr>
            <a:xfrm>
              <a:off x="5573152" y="5351988"/>
              <a:ext cx="23717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Hacer promociones para conservar a los clientes leales al segundo y tercer año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1CBF3E3-CD28-47DA-AD27-DEBD2D947D67}"/>
                </a:ext>
              </a:extLst>
            </p:cNvPr>
            <p:cNvSpPr txBox="1"/>
            <p:nvPr/>
          </p:nvSpPr>
          <p:spPr>
            <a:xfrm>
              <a:off x="9892441" y="1113604"/>
              <a:ext cx="20826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Hacer promociones para usuarios de uso frecuente con más minutos y SMS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Soluciones Propuestas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Se proponen las siguientes soluciones para seguir mejorando 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10861358" cy="4558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Validación de datos de abandono del Cliente.</a:t>
            </a: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  <a:t>Realización estudios de mercado enfocados validar las causas de abandono de los clientes que han abandonado nuestro servicio.</a:t>
            </a: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</a:b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Arial" panose="020B0604020202020204" pitchFamily="34" charset="0"/>
              </a:rPr>
            </a:br>
            <a:r>
              <a:rPr lang="es-ES" sz="1400" b="1" dirty="0">
                <a:cs typeface="Arial" panose="020B0604020202020204" pitchFamily="34" charset="0"/>
              </a:rPr>
              <a:t>Validación de fallas técnicas y operacionales.</a:t>
            </a:r>
            <a:br>
              <a:rPr lang="es-ES" sz="1400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Realizar un estudio técnico para validar porque se dan las fallas en las llamadas.</a:t>
            </a:r>
            <a:br>
              <a:rPr lang="es-ES" sz="1400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Validar si tenemos la posibilidad de dar servicio a todos los clientes que tenemos.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1400" b="1" dirty="0">
                <a:cs typeface="Arial" panose="020B0604020202020204" pitchFamily="34" charset="0"/>
              </a:rPr>
              <a:t>Acciones Correctivas y Preventivas para mejorar nuestro servicio</a:t>
            </a:r>
            <a:br>
              <a:rPr lang="es-ES" sz="1400" b="1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Con los resultados de los estudios de mercado y de nuestro servicio técnico, realizar </a:t>
            </a:r>
            <a:r>
              <a:rPr lang="es-ES" sz="1400" b="1" dirty="0">
                <a:cs typeface="Arial" panose="020B0604020202020204" pitchFamily="34" charset="0"/>
              </a:rPr>
              <a:t>Acciones Correctivas</a:t>
            </a:r>
            <a:r>
              <a:rPr lang="es-ES" sz="1400" dirty="0">
                <a:cs typeface="Arial" panose="020B0604020202020204" pitchFamily="34" charset="0"/>
              </a:rPr>
              <a:t>: mejorar tecnología actual, contratar más personal para monitoreo, reparaciones, atención al cliente.</a:t>
            </a:r>
            <a:br>
              <a:rPr lang="es-ES" sz="1400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Aplicar </a:t>
            </a:r>
            <a:r>
              <a:rPr lang="es-ES" sz="1400" b="1" dirty="0">
                <a:cs typeface="Arial" panose="020B0604020202020204" pitchFamily="34" charset="0"/>
              </a:rPr>
              <a:t>Acciones Preventivas</a:t>
            </a:r>
            <a:r>
              <a:rPr lang="es-ES" sz="1400" dirty="0">
                <a:cs typeface="Arial" panose="020B0604020202020204" pitchFamily="34" charset="0"/>
              </a:rPr>
              <a:t>, alimentando el modelo que desarrollamos de manera recurrente para irlo mejorando y tener en el radar posibles abandonos próximos.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1400" b="1" dirty="0">
                <a:cs typeface="Arial" panose="020B0604020202020204" pitchFamily="34" charset="0"/>
              </a:rPr>
              <a:t>Campañas de Marketing</a:t>
            </a:r>
            <a:br>
              <a:rPr lang="es-ES" sz="1400" b="1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Realizar campaña promoviendo las mejoras en nuestro servicio.</a:t>
            </a:r>
            <a:br>
              <a:rPr lang="es-ES" sz="1400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Compensar a nuestros clientes afectados por fallas en el servicio.</a:t>
            </a:r>
            <a:br>
              <a:rPr lang="es-ES" sz="1400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Realizar Promociones de Fidelidad para clientes que conserven su servicio de 1 a 3 años. Ej. más SMS por prepagos realizados.</a:t>
            </a:r>
            <a:br>
              <a:rPr lang="es-ES" sz="1400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Reactivar a los usuarios inactivos, ofreciendo precios especiales en llamadas nocturnas.</a:t>
            </a:r>
            <a:br>
              <a:rPr lang="es-ES" sz="1400" dirty="0">
                <a:cs typeface="Arial" panose="020B0604020202020204" pitchFamily="34" charset="0"/>
              </a:rPr>
            </a:br>
            <a:r>
              <a:rPr lang="es-ES" sz="1400" dirty="0">
                <a:cs typeface="Arial" panose="020B0604020202020204" pitchFamily="34" charset="0"/>
              </a:rPr>
              <a:t>Ofrecer promociones para clientes con pocos contactos, como precios especiales para hablar con tus personas favoritas de manera recurrente.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29024" y="2615918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6631234" y="1359606"/>
            <a:ext cx="5019157" cy="1242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n-US" sz="1200" dirty="0"/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29024" y="3354345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2" y="3946177"/>
            <a:ext cx="4957571" cy="1988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s-MX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498332" y="4590411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6686552" y="2739509"/>
            <a:ext cx="5231319" cy="3456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endParaRPr lang="es-MX" sz="1200" dirty="0"/>
          </a:p>
        </p:txBody>
      </p:sp>
      <p:pic>
        <p:nvPicPr>
          <p:cNvPr id="29" name="Graphic 28" descr="Call center with solid fill">
            <a:extLst>
              <a:ext uri="{FF2B5EF4-FFF2-40B4-BE49-F238E27FC236}">
                <a16:creationId xmlns:a16="http://schemas.microsoft.com/office/drawing/2014/main" id="{7EC0FCC4-8276-4259-8B54-47EA2D4B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5401" y="450271"/>
            <a:ext cx="643154" cy="643154"/>
          </a:xfrm>
          <a:prstGeom prst="rect">
            <a:avLst/>
          </a:prstGeom>
        </p:spPr>
      </p:pic>
      <p:pic>
        <p:nvPicPr>
          <p:cNvPr id="58" name="Graphic 57" descr="Marketing with solid fill">
            <a:extLst>
              <a:ext uri="{FF2B5EF4-FFF2-40B4-BE49-F238E27FC236}">
                <a16:creationId xmlns:a16="http://schemas.microsoft.com/office/drawing/2014/main" id="{D2D09DD1-5EDC-4E25-8333-401C02A12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8370" y="380459"/>
            <a:ext cx="772423" cy="772423"/>
          </a:xfrm>
          <a:prstGeom prst="rect">
            <a:avLst/>
          </a:prstGeom>
        </p:spPr>
      </p:pic>
      <p:pic>
        <p:nvPicPr>
          <p:cNvPr id="60" name="Graphic 59" descr="Smart Phone with solid fill">
            <a:extLst>
              <a:ext uri="{FF2B5EF4-FFF2-40B4-BE49-F238E27FC236}">
                <a16:creationId xmlns:a16="http://schemas.microsoft.com/office/drawing/2014/main" id="{4E7BCDEF-D71D-487C-88B4-BB102EBC2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4177" y="418722"/>
            <a:ext cx="651409" cy="651409"/>
          </a:xfrm>
          <a:prstGeom prst="rect">
            <a:avLst/>
          </a:prstGeom>
        </p:spPr>
      </p:pic>
      <p:pic>
        <p:nvPicPr>
          <p:cNvPr id="62" name="Graphic 61" descr="Person with idea with solid fill">
            <a:extLst>
              <a:ext uri="{FF2B5EF4-FFF2-40B4-BE49-F238E27FC236}">
                <a16:creationId xmlns:a16="http://schemas.microsoft.com/office/drawing/2014/main" id="{BE66BB37-962B-4629-A3A6-DD3011E1AB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2045" y="2384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Beneficios de negocio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Aplicar las propuestas permitirá obtener los siguientes beneficios: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10603935" cy="4451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Validación de datos de abandono del Cliente.</a:t>
            </a: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Validar nuestra hipótesis para dar validez a nuestras propuestas.</a:t>
            </a: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Utilizar los resultados del estudio para agregar nuevas variables a nuestro modelo.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1400" b="1" dirty="0"/>
              <a:t>Validación de fallas Técnicas y Operacionales.</a:t>
            </a:r>
            <a:br>
              <a:rPr lang="es-ES" sz="1400" dirty="0"/>
            </a:br>
            <a:r>
              <a:rPr lang="es-ES" sz="1400" dirty="0"/>
              <a:t>Identificar las fallas actuales y tener un plan de acción para eliminarlas o en su defecto controlarlas.</a:t>
            </a:r>
            <a:br>
              <a:rPr lang="es-ES" sz="1400" dirty="0"/>
            </a:br>
            <a:r>
              <a:rPr lang="es-ES" sz="1400" dirty="0"/>
              <a:t>Tener claro donde debe invertirse para mejorar el servicio y garantizar el ancho de banda para poder seguir ofreciendo junto nuestros clientes.</a:t>
            </a:r>
            <a:endParaRPr lang="es-ES" sz="14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1400" b="1" dirty="0">
                <a:cs typeface="Arial" panose="020B0604020202020204" pitchFamily="34" charset="0"/>
              </a:rPr>
              <a:t>Acciones Correctivas y Preventivas para mejorar nuestro servicio</a:t>
            </a:r>
            <a:br>
              <a:rPr lang="es-E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Existe una correlación de abandono por las quejas de usuarios, y el mal servicio, realizar las </a:t>
            </a:r>
            <a:r>
              <a:rPr lang="es-E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acciones correctivas</a:t>
            </a: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en el servicio es importante para mantenernos competitivos y reducir el abandono.</a:t>
            </a: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Seguir utilizando los modelos predictivos e incorporando nuevos procesos nos garantizaran poder tener cierto grado de control y previsión rumbo a una mejora continua, así como realizar </a:t>
            </a:r>
            <a:r>
              <a:rPr lang="es-E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acciones preventivas</a:t>
            </a: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Campañas de Marketing</a:t>
            </a:r>
            <a:br>
              <a:rPr lang="es-E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Recuperar la confianza de los clientes que abandonaron y de clientes nuevos.</a:t>
            </a: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Las campañas de fidelidad ayudarán a reducir las tendencias de abandono de clientes que abandonan al año o a los dos y tres años respectivamente.</a:t>
            </a: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Promociones de más tiempo aire para clientes con plan de uso, ayudará a reducir la falta de uso.</a:t>
            </a:r>
            <a:b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</a:br>
            <a:r>
              <a:rPr lang="es-ES" sz="14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Los clientes con pocos contactos son población que abandona, promociones para ellos nos ayudarán a generar un nuevo mercado.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s-ES" sz="14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06366" y="2725196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6631233" y="1569659"/>
            <a:ext cx="5019157" cy="1859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s-ES" sz="1200" dirty="0"/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20266" y="3762322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946178"/>
            <a:ext cx="4957571" cy="246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endParaRPr lang="es-MX" b="0" dirty="0"/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498334" y="4992671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5506F645-DA96-41C8-BF3E-C07D53A9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285" y="275070"/>
            <a:ext cx="870288" cy="870288"/>
          </a:xfrm>
          <a:prstGeom prst="rect">
            <a:avLst/>
          </a:prstGeom>
        </p:spPr>
      </p:pic>
      <p:pic>
        <p:nvPicPr>
          <p:cNvPr id="26" name="Graphic 25" descr="Tools with solid fill">
            <a:extLst>
              <a:ext uri="{FF2B5EF4-FFF2-40B4-BE49-F238E27FC236}">
                <a16:creationId xmlns:a16="http://schemas.microsoft.com/office/drawing/2014/main" id="{61256B1B-76DC-468A-AACC-C920EE4889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8754" y="394756"/>
            <a:ext cx="630917" cy="630917"/>
          </a:xfrm>
          <a:prstGeom prst="rect">
            <a:avLst/>
          </a:prstGeom>
        </p:spPr>
      </p:pic>
      <p:pic>
        <p:nvPicPr>
          <p:cNvPr id="41" name="Graphic 40" descr="Gauge with solid fill">
            <a:extLst>
              <a:ext uri="{FF2B5EF4-FFF2-40B4-BE49-F238E27FC236}">
                <a16:creationId xmlns:a16="http://schemas.microsoft.com/office/drawing/2014/main" id="{F6AB4907-045A-48A8-A98C-F2C382648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0630" y="394756"/>
            <a:ext cx="775301" cy="775301"/>
          </a:xfrm>
          <a:prstGeom prst="rect">
            <a:avLst/>
          </a:prstGeom>
        </p:spPr>
      </p:pic>
      <p:pic>
        <p:nvPicPr>
          <p:cNvPr id="42" name="Graphic 41" descr="Upward trend with solid fill">
            <a:extLst>
              <a:ext uri="{FF2B5EF4-FFF2-40B4-BE49-F238E27FC236}">
                <a16:creationId xmlns:a16="http://schemas.microsoft.com/office/drawing/2014/main" id="{A15495DD-9E72-4BD1-BFA7-CF876D248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96890" y="395568"/>
            <a:ext cx="712527" cy="71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{6189E72F-48E6-4BA4-AC22-9F83CCA8792C}tf10001108_win32</Template>
  <TotalTime>454</TotalTime>
  <Words>780</Words>
  <Application>Microsoft Office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Custom</vt:lpstr>
      <vt:lpstr>INFORME DE RESULTADOS DE UN ANÁLISIS PREDICTIVO DE ABANDONO EN UNA EMPRESA DE TELEFONÍA</vt:lpstr>
      <vt:lpstr>Retos del negocio</vt:lpstr>
      <vt:lpstr>Soluciones Propuestas</vt:lpstr>
      <vt:lpstr>Beneficios de negocio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Gerardo Rodríguez</dc:creator>
  <cp:keywords/>
  <cp:lastModifiedBy>Gerardo Rodríguez</cp:lastModifiedBy>
  <cp:revision>22</cp:revision>
  <dcterms:created xsi:type="dcterms:W3CDTF">2024-08-10T22:31:45Z</dcterms:created>
  <dcterms:modified xsi:type="dcterms:W3CDTF">2024-08-14T03:44:17Z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