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handoutMasterIdLst>
    <p:handoutMasterId r:id="rId11"/>
  </p:handoutMasterIdLst>
  <p:sldIdLst>
    <p:sldId id="256" r:id="rId5"/>
    <p:sldId id="279" r:id="rId6"/>
    <p:sldId id="283" r:id="rId7"/>
    <p:sldId id="284" r:id="rId8"/>
    <p:sldId id="2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79"/>
            <p14:sldId id="283"/>
            <p14:sldId id="284"/>
            <p14:sldId id="2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241" autoAdjust="0"/>
  </p:normalViewPr>
  <p:slideViewPr>
    <p:cSldViewPr snapToGrid="0">
      <p:cViewPr varScale="1">
        <p:scale>
          <a:sx n="85" d="100"/>
          <a:sy n="85" d="100"/>
        </p:scale>
        <p:origin x="456"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2/13/2024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2/13/2024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2/13/2024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err="1">
                <a:solidFill>
                  <a:schemeClr val="bg1"/>
                </a:solidFill>
              </a:rPr>
              <a:t>Diplomado</a:t>
            </a:r>
            <a:r>
              <a:rPr lang="en-US" sz="4800" dirty="0">
                <a:solidFill>
                  <a:schemeClr val="bg1"/>
                </a:solidFill>
              </a:rPr>
              <a:t> </a:t>
            </a:r>
            <a:r>
              <a:rPr lang="en-US" sz="4800" dirty="0" err="1">
                <a:solidFill>
                  <a:schemeClr val="bg1"/>
                </a:solidFill>
              </a:rPr>
              <a:t>Ciencia</a:t>
            </a:r>
            <a:r>
              <a:rPr lang="en-US" sz="4800" dirty="0">
                <a:solidFill>
                  <a:schemeClr val="bg1"/>
                </a:solidFill>
              </a:rPr>
              <a:t> de </a:t>
            </a:r>
            <a:r>
              <a:rPr lang="en-US" sz="4800" dirty="0" err="1">
                <a:solidFill>
                  <a:schemeClr val="bg1"/>
                </a:solidFill>
              </a:rPr>
              <a:t>Datos</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fontScale="85000" lnSpcReduction="20000"/>
          </a:bodyPr>
          <a:lstStyle/>
          <a:p>
            <a:pPr marL="0" indent="0">
              <a:buNone/>
            </a:pPr>
            <a:r>
              <a:rPr lang="en-US" sz="2400" dirty="0" err="1">
                <a:solidFill>
                  <a:schemeClr val="bg1"/>
                </a:solidFill>
                <a:latin typeface="+mj-lt"/>
              </a:rPr>
              <a:t>Módulo</a:t>
            </a:r>
            <a:r>
              <a:rPr lang="en-US" sz="2400" dirty="0">
                <a:solidFill>
                  <a:schemeClr val="bg1"/>
                </a:solidFill>
                <a:latin typeface="+mj-lt"/>
              </a:rPr>
              <a:t> 1 – </a:t>
            </a:r>
            <a:r>
              <a:rPr lang="en-US" sz="2400" dirty="0" err="1">
                <a:solidFill>
                  <a:schemeClr val="bg1"/>
                </a:solidFill>
                <a:latin typeface="+mj-lt"/>
              </a:rPr>
              <a:t>Ejercicio</a:t>
            </a:r>
            <a:r>
              <a:rPr lang="en-US" sz="2400" dirty="0">
                <a:solidFill>
                  <a:schemeClr val="bg1"/>
                </a:solidFill>
                <a:latin typeface="+mj-lt"/>
              </a:rPr>
              <a:t> </a:t>
            </a:r>
            <a:r>
              <a:rPr lang="en-US" sz="2400" dirty="0" err="1">
                <a:solidFill>
                  <a:schemeClr val="bg1"/>
                </a:solidFill>
                <a:latin typeface="+mj-lt"/>
              </a:rPr>
              <a:t>Semana</a:t>
            </a:r>
            <a:r>
              <a:rPr lang="en-US" sz="2400" dirty="0">
                <a:solidFill>
                  <a:schemeClr val="bg1"/>
                </a:solidFill>
                <a:latin typeface="+mj-lt"/>
              </a:rPr>
              <a:t> 2</a:t>
            </a:r>
          </a:p>
          <a:p>
            <a:pPr marL="0" indent="0">
              <a:buNone/>
            </a:pPr>
            <a:r>
              <a:rPr lang="en-US" sz="2400" dirty="0">
                <a:solidFill>
                  <a:schemeClr val="bg1"/>
                </a:solidFill>
                <a:latin typeface="+mj-lt"/>
              </a:rPr>
              <a:t>Gerardo Rodríguez</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s-ES" dirty="0">
                <a:effectLst/>
              </a:rPr>
              <a:t>Recibes un conjunto de datos para analizar y modelar los clientes que abandonan la empresa</a:t>
            </a:r>
            <a:endParaRPr lang="en-US" dirty="0">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s-ES" sz="2100" dirty="0">
                <a:effectLst/>
              </a:rPr>
              <a:t>¿</a:t>
            </a:r>
            <a:r>
              <a:rPr lang="es-ES" sz="2100" dirty="0">
                <a:solidFill>
                  <a:schemeClr val="bg2">
                    <a:lumMod val="25000"/>
                  </a:schemeClr>
                </a:solidFill>
                <a:latin typeface="+mj-lt"/>
                <a:ea typeface="+mj-ea"/>
                <a:cs typeface="+mj-cs"/>
              </a:rPr>
              <a:t>Qué sería lo primero que harías con ellos?</a:t>
            </a:r>
            <a:endParaRPr lang="en-US" sz="2100" dirty="0">
              <a:solidFill>
                <a:schemeClr val="bg2">
                  <a:lumMod val="25000"/>
                </a:schemeClr>
              </a:solidFill>
              <a:latin typeface="+mj-lt"/>
              <a:ea typeface="+mj-ea"/>
              <a:cs typeface="+mj-cs"/>
            </a:endParaRP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10603935"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Validar </a:t>
            </a:r>
            <a:r>
              <a:rPr lang="en-US" sz="1800" dirty="0" err="1">
                <a:solidFill>
                  <a:prstClr val="black">
                    <a:lumMod val="75000"/>
                    <a:lumOff val="25000"/>
                  </a:prstClr>
                </a:solidFill>
                <a:latin typeface="Segoe UI" panose="020B0502040204020203" pitchFamily="34" charset="0"/>
                <a:cs typeface="Segoe UI" panose="020B0502040204020203" pitchFamily="34" charset="0"/>
              </a:rPr>
              <a:t>su</a:t>
            </a:r>
            <a:r>
              <a:rPr lang="en-US" sz="1800" dirty="0">
                <a:solidFill>
                  <a:prstClr val="black">
                    <a:lumMod val="75000"/>
                    <a:lumOff val="25000"/>
                  </a:prstClr>
                </a:solidFill>
                <a:latin typeface="Segoe UI" panose="020B0502040204020203" pitchFamily="34" charset="0"/>
                <a:cs typeface="Segoe UI" panose="020B0502040204020203" pitchFamily="34" charset="0"/>
              </a:rPr>
              <a:t> Fuente: </a:t>
            </a:r>
            <a:r>
              <a:rPr lang="en-US" sz="1800" dirty="0" err="1">
                <a:solidFill>
                  <a:prstClr val="black">
                    <a:lumMod val="75000"/>
                    <a:lumOff val="25000"/>
                  </a:prstClr>
                </a:solidFill>
                <a:latin typeface="Segoe UI" panose="020B0502040204020203" pitchFamily="34" charset="0"/>
                <a:cs typeface="Segoe UI" panose="020B0502040204020203" pitchFamily="34" charset="0"/>
              </a:rPr>
              <a:t>validez</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confiabilidad</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permiso</a:t>
            </a:r>
            <a:r>
              <a:rPr lang="en-US" sz="1800" dirty="0">
                <a:solidFill>
                  <a:prstClr val="black">
                    <a:lumMod val="75000"/>
                    <a:lumOff val="25000"/>
                  </a:prstClr>
                </a:solidFill>
                <a:latin typeface="Segoe UI" panose="020B0502040204020203" pitchFamily="34" charset="0"/>
                <a:cs typeface="Segoe UI" panose="020B0502040204020203" pitchFamily="34" charset="0"/>
              </a:rPr>
              <a:t> de </a:t>
            </a:r>
            <a:r>
              <a:rPr lang="en-US" sz="1800" dirty="0" err="1">
                <a:solidFill>
                  <a:prstClr val="black">
                    <a:lumMod val="75000"/>
                    <a:lumOff val="25000"/>
                  </a:prstClr>
                </a:solidFill>
                <a:latin typeface="Segoe UI" panose="020B0502040204020203" pitchFamily="34" charset="0"/>
                <a:cs typeface="Segoe UI" panose="020B0502040204020203" pitchFamily="34" charset="0"/>
              </a:rPr>
              <a:t>utilización</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formato</a:t>
            </a:r>
            <a:r>
              <a:rPr lang="en-US" sz="1800" dirty="0">
                <a:solidFill>
                  <a:prstClr val="black">
                    <a:lumMod val="75000"/>
                    <a:lumOff val="25000"/>
                  </a:prstClr>
                </a:solidFill>
                <a:latin typeface="Segoe UI" panose="020B0502040204020203" pitchFamily="34" charset="0"/>
                <a:cs typeface="Segoe UI" panose="020B0502040204020203" pitchFamily="34" charset="0"/>
              </a:rPr>
              <a:t> accessible (</a:t>
            </a:r>
            <a:r>
              <a:rPr lang="en-US" sz="1800" dirty="0" err="1">
                <a:solidFill>
                  <a:prstClr val="black">
                    <a:lumMod val="75000"/>
                    <a:lumOff val="25000"/>
                  </a:prstClr>
                </a:solidFill>
                <a:latin typeface="Segoe UI" panose="020B0502040204020203" pitchFamily="34" charset="0"/>
                <a:cs typeface="Segoe UI" panose="020B0502040204020203" pitchFamily="34" charset="0"/>
              </a:rPr>
              <a:t>tipo</a:t>
            </a:r>
            <a:r>
              <a:rPr lang="en-US" sz="1800" dirty="0">
                <a:solidFill>
                  <a:prstClr val="black">
                    <a:lumMod val="75000"/>
                    <a:lumOff val="25000"/>
                  </a:prstClr>
                </a:solidFill>
                <a:latin typeface="Segoe UI" panose="020B0502040204020203" pitchFamily="34" charset="0"/>
                <a:cs typeface="Segoe UI" panose="020B0502040204020203" pitchFamily="34" charset="0"/>
              </a:rPr>
              <a:t> de </a:t>
            </a:r>
            <a:r>
              <a:rPr lang="en-US" sz="1800" dirty="0" err="1">
                <a:solidFill>
                  <a:prstClr val="black">
                    <a:lumMod val="75000"/>
                    <a:lumOff val="25000"/>
                  </a:prstClr>
                </a:solidFill>
                <a:latin typeface="Segoe UI" panose="020B0502040204020203" pitchFamily="34" charset="0"/>
                <a:cs typeface="Segoe UI" panose="020B0502040204020203" pitchFamily="34" charset="0"/>
              </a:rPr>
              <a:t>archivo</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codificación</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formato</a:t>
            </a:r>
            <a:r>
              <a:rPr lang="en-US" sz="1800" dirty="0">
                <a:solidFill>
                  <a:prstClr val="black">
                    <a:lumMod val="75000"/>
                    <a:lumOff val="25000"/>
                  </a:prstClr>
                </a:solidFill>
                <a:latin typeface="Segoe UI" panose="020B0502040204020203" pitchFamily="34" charset="0"/>
                <a:cs typeface="Segoe UI" panose="020B0502040204020203" pitchFamily="34" charset="0"/>
              </a:rPr>
              <a:t> del </a:t>
            </a:r>
            <a:r>
              <a:rPr lang="en-US" sz="1800" dirty="0" err="1">
                <a:solidFill>
                  <a:prstClr val="black">
                    <a:lumMod val="75000"/>
                    <a:lumOff val="25000"/>
                  </a:prstClr>
                </a:solidFill>
                <a:latin typeface="Segoe UI" panose="020B0502040204020203" pitchFamily="34" charset="0"/>
                <a:cs typeface="Segoe UI" panose="020B0502040204020203" pitchFamily="34" charset="0"/>
              </a:rPr>
              <a:t>texto</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actualización</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adecuada</a:t>
            </a:r>
            <a:r>
              <a:rPr lang="en-US" sz="1800" dirty="0">
                <a:solidFill>
                  <a:prstClr val="black">
                    <a:lumMod val="75000"/>
                    <a:lumOff val="25000"/>
                  </a:prstClr>
                </a:solidFill>
                <a:latin typeface="Segoe UI" panose="020B0502040204020203" pitchFamily="34" charset="0"/>
                <a:cs typeface="Segoe UI" panose="020B0502040204020203" pitchFamily="34" charset="0"/>
              </a:rPr>
              <a:t> para lo que </a:t>
            </a:r>
            <a:r>
              <a:rPr lang="en-US" sz="1800" dirty="0" err="1">
                <a:solidFill>
                  <a:prstClr val="black">
                    <a:lumMod val="75000"/>
                    <a:lumOff val="25000"/>
                  </a:prstClr>
                </a:solidFill>
                <a:latin typeface="Segoe UI" panose="020B0502040204020203" pitchFamily="34" charset="0"/>
                <a:cs typeface="Segoe UI" panose="020B0502040204020203" pitchFamily="34" charset="0"/>
              </a:rPr>
              <a:t>estamos</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investigando</a:t>
            </a:r>
            <a:endParaRPr lang="en-US" sz="18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1053229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Si </a:t>
            </a:r>
            <a:r>
              <a:rPr lang="en-US" sz="1800" dirty="0" err="1">
                <a:solidFill>
                  <a:prstClr val="black">
                    <a:lumMod val="75000"/>
                    <a:lumOff val="25000"/>
                  </a:prstClr>
                </a:solidFill>
                <a:latin typeface="Segoe UI" panose="020B0502040204020203" pitchFamily="34" charset="0"/>
                <a:cs typeface="Segoe UI" panose="020B0502040204020203" pitchFamily="34" charset="0"/>
              </a:rPr>
              <a:t>el</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formato</a:t>
            </a:r>
            <a:r>
              <a:rPr lang="en-US" sz="1800" dirty="0">
                <a:solidFill>
                  <a:prstClr val="black">
                    <a:lumMod val="75000"/>
                    <a:lumOff val="25000"/>
                  </a:prstClr>
                </a:solidFill>
                <a:latin typeface="Segoe UI" panose="020B0502040204020203" pitchFamily="34" charset="0"/>
                <a:cs typeface="Segoe UI" panose="020B0502040204020203" pitchFamily="34" charset="0"/>
              </a:rPr>
              <a:t> es </a:t>
            </a:r>
            <a:r>
              <a:rPr lang="en-US" sz="1800" dirty="0" err="1">
                <a:solidFill>
                  <a:prstClr val="black">
                    <a:lumMod val="75000"/>
                    <a:lumOff val="25000"/>
                  </a:prstClr>
                </a:solidFill>
                <a:latin typeface="Segoe UI" panose="020B0502040204020203" pitchFamily="34" charset="0"/>
                <a:cs typeface="Segoe UI" panose="020B0502040204020203" pitchFamily="34" charset="0"/>
              </a:rPr>
              <a:t>incorrecto</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procedería</a:t>
            </a:r>
            <a:r>
              <a:rPr lang="en-US" sz="1800" dirty="0">
                <a:solidFill>
                  <a:prstClr val="black">
                    <a:lumMod val="75000"/>
                    <a:lumOff val="25000"/>
                  </a:prstClr>
                </a:solidFill>
                <a:latin typeface="Segoe UI" panose="020B0502040204020203" pitchFamily="34" charset="0"/>
                <a:cs typeface="Segoe UI" panose="020B0502040204020203" pitchFamily="34" charset="0"/>
              </a:rPr>
              <a:t> a </a:t>
            </a:r>
            <a:r>
              <a:rPr lang="en-US" sz="1800" dirty="0" err="1">
                <a:solidFill>
                  <a:prstClr val="black">
                    <a:lumMod val="75000"/>
                    <a:lumOff val="25000"/>
                  </a:prstClr>
                </a:solidFill>
                <a:latin typeface="Segoe UI" panose="020B0502040204020203" pitchFamily="34" charset="0"/>
                <a:cs typeface="Segoe UI" panose="020B0502040204020203" pitchFamily="34" charset="0"/>
              </a:rPr>
              <a:t>ajustar</a:t>
            </a:r>
            <a:r>
              <a:rPr lang="en-US" sz="1800" dirty="0">
                <a:solidFill>
                  <a:prstClr val="black">
                    <a:lumMod val="75000"/>
                    <a:lumOff val="25000"/>
                  </a:prstClr>
                </a:solidFill>
                <a:latin typeface="Segoe UI" panose="020B0502040204020203" pitchFamily="34" charset="0"/>
                <a:cs typeface="Segoe UI" panose="020B0502040204020203" pitchFamily="34" charset="0"/>
              </a:rPr>
              <a:t> la data a las </a:t>
            </a:r>
            <a:r>
              <a:rPr lang="en-US" sz="1800" dirty="0" err="1">
                <a:solidFill>
                  <a:prstClr val="black">
                    <a:lumMod val="75000"/>
                    <a:lumOff val="25000"/>
                  </a:prstClr>
                </a:solidFill>
                <a:latin typeface="Segoe UI" panose="020B0502040204020203" pitchFamily="34" charset="0"/>
                <a:cs typeface="Segoe UI" panose="020B0502040204020203" pitchFamily="34" charset="0"/>
              </a:rPr>
              <a:t>necesidades</a:t>
            </a:r>
            <a:r>
              <a:rPr lang="en-US" sz="1800" dirty="0">
                <a:solidFill>
                  <a:prstClr val="black">
                    <a:lumMod val="75000"/>
                    <a:lumOff val="25000"/>
                  </a:prstClr>
                </a:solidFill>
                <a:latin typeface="Segoe UI" panose="020B0502040204020203" pitchFamily="34" charset="0"/>
                <a:cs typeface="Segoe UI" panose="020B0502040204020203" pitchFamily="34" charset="0"/>
              </a:rPr>
              <a:t> de </a:t>
            </a:r>
            <a:r>
              <a:rPr lang="en-US" sz="1800" dirty="0" err="1">
                <a:solidFill>
                  <a:prstClr val="black">
                    <a:lumMod val="75000"/>
                    <a:lumOff val="25000"/>
                  </a:prstClr>
                </a:solidFill>
                <a:latin typeface="Segoe UI" panose="020B0502040204020203" pitchFamily="34" charset="0"/>
                <a:cs typeface="Segoe UI" panose="020B0502040204020203" pitchFamily="34" charset="0"/>
              </a:rPr>
              <a:t>procesamiento</a:t>
            </a:r>
            <a:r>
              <a:rPr lang="en-US" sz="1800" dirty="0">
                <a:solidFill>
                  <a:prstClr val="black">
                    <a:lumMod val="75000"/>
                    <a:lumOff val="25000"/>
                  </a:prstClr>
                </a:solidFill>
                <a:latin typeface="Segoe UI" panose="020B0502040204020203" pitchFamily="34" charset="0"/>
                <a:cs typeface="Segoe UI" panose="020B0502040204020203" pitchFamily="34" charset="0"/>
              </a:rPr>
              <a:t> que </a:t>
            </a:r>
            <a:r>
              <a:rPr lang="en-US" sz="1800" dirty="0" err="1">
                <a:solidFill>
                  <a:prstClr val="black">
                    <a:lumMod val="75000"/>
                    <a:lumOff val="25000"/>
                  </a:prstClr>
                </a:solidFill>
                <a:latin typeface="Segoe UI" panose="020B0502040204020203" pitchFamily="34" charset="0"/>
                <a:cs typeface="Segoe UI" panose="020B0502040204020203" pitchFamily="34" charset="0"/>
              </a:rPr>
              <a:t>tendremos</a:t>
            </a:r>
            <a:endParaRPr lang="en-US" sz="1800" dirty="0">
              <a:solidFill>
                <a:prstClr val="black">
                  <a:lumMod val="75000"/>
                  <a:lumOff val="25000"/>
                </a:prstClr>
              </a:solidFill>
              <a:cs typeface="Segoe UI"/>
            </a:endParaRPr>
          </a:p>
        </p:txBody>
      </p:sp>
      <p:grpSp>
        <p:nvGrpSpPr>
          <p:cNvPr id="22" name="Group 21" descr="Small circle with number 3 inside  indicating step 3"/>
          <p:cNvGrpSpPr/>
          <p:nvPr/>
        </p:nvGrpSpPr>
        <p:grpSpPr bwMode="blackWhite">
          <a:xfrm>
            <a:off x="531552" y="3805176"/>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3833337"/>
            <a:ext cx="10078974"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Si </a:t>
            </a:r>
            <a:r>
              <a:rPr lang="en-US" sz="1800" dirty="0" err="1">
                <a:solidFill>
                  <a:prstClr val="black">
                    <a:lumMod val="75000"/>
                    <a:lumOff val="25000"/>
                  </a:prstClr>
                </a:solidFill>
                <a:latin typeface="Segoe UI" panose="020B0502040204020203" pitchFamily="34" charset="0"/>
                <a:cs typeface="Segoe UI" panose="020B0502040204020203" pitchFamily="34" charset="0"/>
              </a:rPr>
              <a:t>el</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dato</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necesita</a:t>
            </a:r>
            <a:r>
              <a:rPr lang="en-US" sz="1800" dirty="0">
                <a:solidFill>
                  <a:prstClr val="black">
                    <a:lumMod val="75000"/>
                    <a:lumOff val="25000"/>
                  </a:prstClr>
                </a:solidFill>
                <a:latin typeface="Segoe UI" panose="020B0502040204020203" pitchFamily="34" charset="0"/>
                <a:cs typeface="Segoe UI" panose="020B0502040204020203" pitchFamily="34" charset="0"/>
              </a:rPr>
              <a:t> ser </a:t>
            </a:r>
            <a:r>
              <a:rPr lang="en-US" sz="1800" dirty="0" err="1">
                <a:solidFill>
                  <a:prstClr val="black">
                    <a:lumMod val="75000"/>
                    <a:lumOff val="25000"/>
                  </a:prstClr>
                </a:solidFill>
                <a:latin typeface="Segoe UI" panose="020B0502040204020203" pitchFamily="34" charset="0"/>
                <a:cs typeface="Segoe UI" panose="020B0502040204020203" pitchFamily="34" charset="0"/>
              </a:rPr>
              <a:t>procesado</a:t>
            </a:r>
            <a:r>
              <a:rPr lang="en-US" sz="1800" dirty="0">
                <a:solidFill>
                  <a:prstClr val="black">
                    <a:lumMod val="75000"/>
                    <a:lumOff val="25000"/>
                  </a:prstClr>
                </a:solidFill>
                <a:latin typeface="Segoe UI" panose="020B0502040204020203" pitchFamily="34" charset="0"/>
                <a:cs typeface="Segoe UI" panose="020B0502040204020203" pitchFamily="34" charset="0"/>
              </a:rPr>
              <a:t> para </a:t>
            </a:r>
            <a:r>
              <a:rPr lang="en-US" sz="1800" dirty="0" err="1">
                <a:solidFill>
                  <a:prstClr val="black">
                    <a:lumMod val="75000"/>
                    <a:lumOff val="25000"/>
                  </a:prstClr>
                </a:solidFill>
                <a:latin typeface="Segoe UI" panose="020B0502040204020203" pitchFamily="34" charset="0"/>
                <a:cs typeface="Segoe UI" panose="020B0502040204020203" pitchFamily="34" charset="0"/>
              </a:rPr>
              <a:t>obntener</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otro</a:t>
            </a:r>
            <a:r>
              <a:rPr lang="en-US" sz="1800" dirty="0">
                <a:solidFill>
                  <a:prstClr val="black">
                    <a:lumMod val="75000"/>
                    <a:lumOff val="25000"/>
                  </a:prstClr>
                </a:solidFill>
                <a:latin typeface="Segoe UI" panose="020B0502040204020203" pitchFamily="34" charset="0"/>
                <a:cs typeface="Segoe UI" panose="020B0502040204020203" pitchFamily="34" charset="0"/>
              </a:rPr>
              <a:t> valor, </a:t>
            </a:r>
            <a:r>
              <a:rPr lang="en-US" sz="1800" dirty="0" err="1">
                <a:solidFill>
                  <a:prstClr val="black">
                    <a:lumMod val="75000"/>
                    <a:lumOff val="25000"/>
                  </a:prstClr>
                </a:solidFill>
                <a:latin typeface="Segoe UI" panose="020B0502040204020203" pitchFamily="34" charset="0"/>
                <a:cs typeface="Segoe UI" panose="020B0502040204020203" pitchFamily="34" charset="0"/>
              </a:rPr>
              <a:t>debemos</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hacer</a:t>
            </a:r>
            <a:r>
              <a:rPr lang="en-US" sz="1800" dirty="0">
                <a:solidFill>
                  <a:prstClr val="black">
                    <a:lumMod val="75000"/>
                    <a:lumOff val="25000"/>
                  </a:prstClr>
                </a:solidFill>
                <a:latin typeface="Segoe UI" panose="020B0502040204020203" pitchFamily="34" charset="0"/>
                <a:cs typeface="Segoe UI" panose="020B0502040204020203" pitchFamily="34" charset="0"/>
              </a:rPr>
              <a:t> la conversion </a:t>
            </a:r>
            <a:r>
              <a:rPr lang="en-US" sz="1800" dirty="0" err="1">
                <a:solidFill>
                  <a:prstClr val="black">
                    <a:lumMod val="75000"/>
                    <a:lumOff val="25000"/>
                  </a:prstClr>
                </a:solidFill>
                <a:latin typeface="Segoe UI" panose="020B0502040204020203" pitchFamily="34" charset="0"/>
                <a:cs typeface="Segoe UI" panose="020B0502040204020203" pitchFamily="34" charset="0"/>
              </a:rPr>
              <a:t>requerida</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p>
        </p:txBody>
      </p:sp>
      <p:grpSp>
        <p:nvGrpSpPr>
          <p:cNvPr id="37" name="Group 36" descr="Small circle with number 4 inside  indicating step 4"/>
          <p:cNvGrpSpPr/>
          <p:nvPr/>
        </p:nvGrpSpPr>
        <p:grpSpPr bwMode="blackWhite">
          <a:xfrm>
            <a:off x="531552" y="4748667"/>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26" name="Content Placeholder 17">
            <a:extLst>
              <a:ext uri="{FF2B5EF4-FFF2-40B4-BE49-F238E27FC236}">
                <a16:creationId xmlns:a16="http://schemas.microsoft.com/office/drawing/2014/main" id="{6862242D-C2EF-46E9-B0F6-42411A338D46}"/>
              </a:ext>
            </a:extLst>
          </p:cNvPr>
          <p:cNvSpPr txBox="1">
            <a:spLocks/>
          </p:cNvSpPr>
          <p:nvPr/>
        </p:nvSpPr>
        <p:spPr>
          <a:xfrm>
            <a:off x="1084676" y="4764957"/>
            <a:ext cx="10078974"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Es </a:t>
            </a:r>
            <a:r>
              <a:rPr lang="en-US" sz="1800" dirty="0" err="1">
                <a:solidFill>
                  <a:prstClr val="black">
                    <a:lumMod val="75000"/>
                    <a:lumOff val="25000"/>
                  </a:prstClr>
                </a:solidFill>
                <a:latin typeface="Segoe UI" panose="020B0502040204020203" pitchFamily="34" charset="0"/>
                <a:cs typeface="Segoe UI" panose="020B0502040204020203" pitchFamily="34" charset="0"/>
              </a:rPr>
              <a:t>conveniente</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limpiar</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aquellos</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valores</a:t>
            </a:r>
            <a:r>
              <a:rPr lang="en-US" sz="1800" dirty="0">
                <a:solidFill>
                  <a:prstClr val="black">
                    <a:lumMod val="75000"/>
                    <a:lumOff val="25000"/>
                  </a:prstClr>
                </a:solidFill>
                <a:latin typeface="Segoe UI" panose="020B0502040204020203" pitchFamily="34" charset="0"/>
                <a:cs typeface="Segoe UI" panose="020B0502040204020203" pitchFamily="34" charset="0"/>
              </a:rPr>
              <a:t> que no </a:t>
            </a:r>
            <a:r>
              <a:rPr lang="en-US" sz="1800" dirty="0" err="1">
                <a:solidFill>
                  <a:prstClr val="black">
                    <a:lumMod val="75000"/>
                    <a:lumOff val="25000"/>
                  </a:prstClr>
                </a:solidFill>
                <a:latin typeface="Segoe UI" panose="020B0502040204020203" pitchFamily="34" charset="0"/>
                <a:cs typeface="Segoe UI" panose="020B0502040204020203" pitchFamily="34" charset="0"/>
              </a:rPr>
              <a:t>nos</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aportan</a:t>
            </a:r>
            <a:r>
              <a:rPr lang="en-US" sz="1800" dirty="0">
                <a:solidFill>
                  <a:prstClr val="black">
                    <a:lumMod val="75000"/>
                    <a:lumOff val="25000"/>
                  </a:prstClr>
                </a:solidFill>
                <a:latin typeface="Segoe UI" panose="020B0502040204020203" pitchFamily="34" charset="0"/>
                <a:cs typeface="Segoe UI" panose="020B0502040204020203" pitchFamily="34" charset="0"/>
              </a:rPr>
              <a:t> nada a </a:t>
            </a:r>
            <a:r>
              <a:rPr lang="en-US" sz="1800" dirty="0" err="1">
                <a:solidFill>
                  <a:prstClr val="black">
                    <a:lumMod val="75000"/>
                    <a:lumOff val="25000"/>
                  </a:prstClr>
                </a:solidFill>
                <a:latin typeface="Segoe UI" panose="020B0502040204020203" pitchFamily="34" charset="0"/>
                <a:cs typeface="Segoe UI" panose="020B0502040204020203" pitchFamily="34" charset="0"/>
              </a:rPr>
              <a:t>nuestra</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investigación</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s-ES" dirty="0">
                <a:effectLst/>
              </a:rPr>
              <a:t>Recibes un conjunto de datos para analizar y modelar los clientes que abandonan la empresa</a:t>
            </a:r>
            <a:endParaRPr lang="en-US" dirty="0">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541609" y="1455491"/>
            <a:ext cx="9438133" cy="47114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s-ES" sz="2100" dirty="0">
                <a:effectLst/>
              </a:rPr>
              <a:t>¿Cómo sabes que los datos están listos para ser analizados?</a:t>
            </a:r>
            <a:endParaRPr lang="en-US" sz="2100" dirty="0">
              <a:solidFill>
                <a:schemeClr val="bg2">
                  <a:lumMod val="25000"/>
                </a:schemeClr>
              </a:solidFill>
              <a:latin typeface="+mj-lt"/>
              <a:ea typeface="+mj-ea"/>
              <a:cs typeface="+mj-cs"/>
            </a:endParaRP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10603935"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err="1">
                <a:solidFill>
                  <a:prstClr val="black">
                    <a:lumMod val="75000"/>
                    <a:lumOff val="25000"/>
                  </a:prstClr>
                </a:solidFill>
                <a:latin typeface="Segoe UI" panose="020B0502040204020203" pitchFamily="34" charset="0"/>
                <a:cs typeface="Segoe UI" panose="020B0502040204020203" pitchFamily="34" charset="0"/>
              </a:rPr>
              <a:t>Cumplimos</a:t>
            </a:r>
            <a:r>
              <a:rPr lang="en-US" sz="1800" dirty="0">
                <a:solidFill>
                  <a:prstClr val="black">
                    <a:lumMod val="75000"/>
                    <a:lumOff val="25000"/>
                  </a:prstClr>
                </a:solidFill>
                <a:latin typeface="Segoe UI" panose="020B0502040204020203" pitchFamily="34" charset="0"/>
                <a:cs typeface="Segoe UI" panose="020B0502040204020203" pitchFamily="34" charset="0"/>
              </a:rPr>
              <a:t> con los </a:t>
            </a:r>
            <a:r>
              <a:rPr lang="en-US" sz="1800" dirty="0" err="1">
                <a:solidFill>
                  <a:prstClr val="black">
                    <a:lumMod val="75000"/>
                    <a:lumOff val="25000"/>
                  </a:prstClr>
                </a:solidFill>
                <a:latin typeface="Segoe UI" panose="020B0502040204020203" pitchFamily="34" charset="0"/>
                <a:cs typeface="Segoe UI" panose="020B0502040204020203" pitchFamily="34" charset="0"/>
              </a:rPr>
              <a:t>requerimientos</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definidos</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en</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el</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proceso</a:t>
            </a:r>
            <a:r>
              <a:rPr lang="en-US" sz="1800" dirty="0">
                <a:solidFill>
                  <a:prstClr val="black">
                    <a:lumMod val="75000"/>
                    <a:lumOff val="25000"/>
                  </a:prstClr>
                </a:solidFill>
                <a:latin typeface="Segoe UI" panose="020B0502040204020203" pitchFamily="34" charset="0"/>
                <a:cs typeface="Segoe UI" panose="020B0502040204020203" pitchFamily="34" charset="0"/>
              </a:rPr>
              <a:t> anterior</a:t>
            </a:r>
            <a:endParaRPr lang="en-US" sz="18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1053229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Son </a:t>
            </a:r>
            <a:r>
              <a:rPr lang="en-US" sz="1800" dirty="0" err="1">
                <a:solidFill>
                  <a:prstClr val="black">
                    <a:lumMod val="75000"/>
                    <a:lumOff val="25000"/>
                  </a:prstClr>
                </a:solidFill>
                <a:latin typeface="Segoe UI" panose="020B0502040204020203" pitchFamily="34" charset="0"/>
                <a:cs typeface="Segoe UI" panose="020B0502040204020203" pitchFamily="34" charset="0"/>
              </a:rPr>
              <a:t>datos</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actualizados</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relevantes</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en</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formato</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correcto</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legales</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conforme</a:t>
            </a:r>
            <a:r>
              <a:rPr lang="en-US" sz="1800" dirty="0">
                <a:solidFill>
                  <a:prstClr val="black">
                    <a:lumMod val="75000"/>
                    <a:lumOff val="25000"/>
                  </a:prstClr>
                </a:solidFill>
                <a:latin typeface="Segoe UI" panose="020B0502040204020203" pitchFamily="34" charset="0"/>
                <a:cs typeface="Segoe UI" panose="020B0502040204020203" pitchFamily="34" charset="0"/>
              </a:rPr>
              <a:t> la ley, y </a:t>
            </a:r>
            <a:r>
              <a:rPr lang="en-US" sz="1800" dirty="0" err="1">
                <a:solidFill>
                  <a:prstClr val="black">
                    <a:lumMod val="75000"/>
                    <a:lumOff val="25000"/>
                  </a:prstClr>
                </a:solidFill>
                <a:latin typeface="Segoe UI" panose="020B0502040204020203" pitchFamily="34" charset="0"/>
                <a:cs typeface="Segoe UI" panose="020B0502040204020203" pitchFamily="34" charset="0"/>
              </a:rPr>
              <a:t>depurados</a:t>
            </a:r>
            <a:r>
              <a:rPr lang="en-US" sz="1800" dirty="0">
                <a:solidFill>
                  <a:prstClr val="black">
                    <a:lumMod val="75000"/>
                    <a:lumOff val="25000"/>
                  </a:prstClr>
                </a:solidFill>
                <a:latin typeface="Segoe UI" panose="020B0502040204020203" pitchFamily="34" charset="0"/>
                <a:cs typeface="Segoe UI" panose="020B0502040204020203" pitchFamily="34" charset="0"/>
              </a:rPr>
              <a:t> de </a:t>
            </a:r>
            <a:r>
              <a:rPr lang="en-US" sz="1800" dirty="0" err="1">
                <a:solidFill>
                  <a:prstClr val="black">
                    <a:lumMod val="75000"/>
                    <a:lumOff val="25000"/>
                  </a:prstClr>
                </a:solidFill>
                <a:latin typeface="Segoe UI" panose="020B0502040204020203" pitchFamily="34" charset="0"/>
                <a:cs typeface="Segoe UI" panose="020B0502040204020203" pitchFamily="34" charset="0"/>
              </a:rPr>
              <a:t>basura</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innecesaria</a:t>
            </a:r>
            <a:r>
              <a:rPr lang="en-US" sz="1800" dirty="0">
                <a:solidFill>
                  <a:prstClr val="black">
                    <a:lumMod val="75000"/>
                    <a:lumOff val="25000"/>
                  </a:prstClr>
                </a:solidFill>
                <a:latin typeface="Segoe UI" panose="020B0502040204020203" pitchFamily="34" charset="0"/>
                <a:cs typeface="Segoe UI" panose="020B0502040204020203" pitchFamily="34" charset="0"/>
              </a:rPr>
              <a:t>.</a:t>
            </a:r>
            <a:endParaRPr lang="en-US" sz="1800" dirty="0">
              <a:solidFill>
                <a:prstClr val="black">
                  <a:lumMod val="75000"/>
                  <a:lumOff val="25000"/>
                </a:prstClr>
              </a:solidFill>
              <a:cs typeface="Segoe UI"/>
            </a:endParaRPr>
          </a:p>
        </p:txBody>
      </p:sp>
    </p:spTree>
    <p:extLst>
      <p:ext uri="{BB962C8B-B14F-4D97-AF65-F5344CB8AC3E}">
        <p14:creationId xmlns:p14="http://schemas.microsoft.com/office/powerpoint/2010/main" val="33319587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s-ES" dirty="0">
                <a:effectLst/>
              </a:rPr>
              <a:t>Recibes un conjunto de datos para analizar y modelar los clientes que abandonan la empresa</a:t>
            </a:r>
            <a:endParaRPr lang="en-US" dirty="0">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541609" y="1455491"/>
            <a:ext cx="10431191" cy="47114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s-ES" sz="2100" dirty="0">
                <a:effectLst/>
              </a:rPr>
              <a:t>¿Sería un modelo supervisado o no supervisado?</a:t>
            </a:r>
            <a:endParaRPr lang="en-US" sz="2100" dirty="0">
              <a:solidFill>
                <a:schemeClr val="bg2">
                  <a:lumMod val="25000"/>
                </a:schemeClr>
              </a:solidFill>
              <a:latin typeface="+mj-lt"/>
              <a:ea typeface="+mj-ea"/>
              <a:cs typeface="+mj-cs"/>
            </a:endParaRP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10603935"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err="1">
                <a:solidFill>
                  <a:prstClr val="black">
                    <a:lumMod val="75000"/>
                    <a:lumOff val="25000"/>
                  </a:prstClr>
                </a:solidFill>
                <a:latin typeface="Segoe UI" panose="020B0502040204020203" pitchFamily="34" charset="0"/>
                <a:cs typeface="Segoe UI" panose="020B0502040204020203" pitchFamily="34" charset="0"/>
              </a:rPr>
              <a:t>Dependerá</a:t>
            </a:r>
            <a:r>
              <a:rPr lang="en-US" sz="1800" dirty="0">
                <a:solidFill>
                  <a:prstClr val="black">
                    <a:lumMod val="75000"/>
                    <a:lumOff val="25000"/>
                  </a:prstClr>
                </a:solidFill>
                <a:latin typeface="Segoe UI" panose="020B0502040204020203" pitchFamily="34" charset="0"/>
                <a:cs typeface="Segoe UI" panose="020B0502040204020203" pitchFamily="34" charset="0"/>
              </a:rPr>
              <a:t> de la </a:t>
            </a:r>
            <a:r>
              <a:rPr lang="en-US" sz="1800" dirty="0" err="1">
                <a:solidFill>
                  <a:prstClr val="black">
                    <a:lumMod val="75000"/>
                    <a:lumOff val="25000"/>
                  </a:prstClr>
                </a:solidFill>
                <a:latin typeface="Segoe UI" panose="020B0502040204020203" pitchFamily="34" charset="0"/>
                <a:cs typeface="Segoe UI" panose="020B0502040204020203" pitchFamily="34" charset="0"/>
              </a:rPr>
              <a:t>madurez</a:t>
            </a:r>
            <a:r>
              <a:rPr lang="en-US" sz="1800" dirty="0">
                <a:solidFill>
                  <a:prstClr val="black">
                    <a:lumMod val="75000"/>
                    <a:lumOff val="25000"/>
                  </a:prstClr>
                </a:solidFill>
                <a:latin typeface="Segoe UI" panose="020B0502040204020203" pitchFamily="34" charset="0"/>
                <a:cs typeface="Segoe UI" panose="020B0502040204020203" pitchFamily="34" charset="0"/>
              </a:rPr>
              <a:t> del </a:t>
            </a:r>
            <a:r>
              <a:rPr lang="en-US" sz="1800" dirty="0" err="1">
                <a:solidFill>
                  <a:prstClr val="black">
                    <a:lumMod val="75000"/>
                    <a:lumOff val="25000"/>
                  </a:prstClr>
                </a:solidFill>
                <a:latin typeface="Segoe UI" panose="020B0502040204020203" pitchFamily="34" charset="0"/>
                <a:cs typeface="Segoe UI" panose="020B0502040204020203" pitchFamily="34" charset="0"/>
              </a:rPr>
              <a:t>modelo</a:t>
            </a:r>
            <a:r>
              <a:rPr lang="en-US" sz="1800" dirty="0">
                <a:solidFill>
                  <a:prstClr val="black">
                    <a:lumMod val="75000"/>
                    <a:lumOff val="25000"/>
                  </a:prstClr>
                </a:solidFill>
                <a:latin typeface="Segoe UI" panose="020B0502040204020203" pitchFamily="34" charset="0"/>
                <a:cs typeface="Segoe UI" panose="020B0502040204020203" pitchFamily="34" charset="0"/>
              </a:rPr>
              <a:t> que </a:t>
            </a:r>
            <a:r>
              <a:rPr lang="en-US" sz="1800" dirty="0" err="1">
                <a:solidFill>
                  <a:prstClr val="black">
                    <a:lumMod val="75000"/>
                    <a:lumOff val="25000"/>
                  </a:prstClr>
                </a:solidFill>
                <a:latin typeface="Segoe UI" panose="020B0502040204020203" pitchFamily="34" charset="0"/>
                <a:cs typeface="Segoe UI" panose="020B0502040204020203" pitchFamily="34" charset="0"/>
              </a:rPr>
              <a:t>definamos</a:t>
            </a:r>
            <a:r>
              <a:rPr lang="en-US" sz="1800" dirty="0">
                <a:solidFill>
                  <a:prstClr val="black">
                    <a:lumMod val="75000"/>
                    <a:lumOff val="25000"/>
                  </a:prstClr>
                </a:solidFill>
                <a:latin typeface="Segoe UI" panose="020B0502040204020203" pitchFamily="34" charset="0"/>
                <a:cs typeface="Segoe UI" panose="020B0502040204020203" pitchFamily="34" charset="0"/>
              </a:rPr>
              <a:t> y </a:t>
            </a:r>
            <a:r>
              <a:rPr lang="en-US" sz="1800" dirty="0" err="1">
                <a:solidFill>
                  <a:prstClr val="black">
                    <a:lumMod val="75000"/>
                    <a:lumOff val="25000"/>
                  </a:prstClr>
                </a:solidFill>
                <a:latin typeface="Segoe UI" panose="020B0502040204020203" pitchFamily="34" charset="0"/>
                <a:cs typeface="Segoe UI" panose="020B0502040204020203" pitchFamily="34" charset="0"/>
              </a:rPr>
              <a:t>el</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tipo</a:t>
            </a:r>
            <a:r>
              <a:rPr lang="en-US" sz="1800" dirty="0">
                <a:solidFill>
                  <a:prstClr val="black">
                    <a:lumMod val="75000"/>
                    <a:lumOff val="25000"/>
                  </a:prstClr>
                </a:solidFill>
                <a:latin typeface="Segoe UI" panose="020B0502040204020203" pitchFamily="34" charset="0"/>
                <a:cs typeface="Segoe UI" panose="020B0502040204020203" pitchFamily="34" charset="0"/>
              </a:rPr>
              <a:t> de </a:t>
            </a:r>
            <a:r>
              <a:rPr lang="en-US" sz="1800" dirty="0" err="1">
                <a:solidFill>
                  <a:prstClr val="black">
                    <a:lumMod val="75000"/>
                    <a:lumOff val="25000"/>
                  </a:prstClr>
                </a:solidFill>
                <a:latin typeface="Segoe UI" panose="020B0502040204020203" pitchFamily="34" charset="0"/>
                <a:cs typeface="Segoe UI" panose="020B0502040204020203" pitchFamily="34" charset="0"/>
              </a:rPr>
              <a:t>etiquetado</a:t>
            </a:r>
            <a:r>
              <a:rPr lang="en-US" sz="1800" dirty="0">
                <a:solidFill>
                  <a:prstClr val="black">
                    <a:lumMod val="75000"/>
                    <a:lumOff val="25000"/>
                  </a:prstClr>
                </a:solidFill>
                <a:latin typeface="Segoe UI" panose="020B0502040204020203" pitchFamily="34" charset="0"/>
                <a:cs typeface="Segoe UI" panose="020B0502040204020203" pitchFamily="34" charset="0"/>
              </a:rPr>
              <a:t> que </a:t>
            </a:r>
            <a:r>
              <a:rPr lang="en-US" sz="1800" dirty="0" err="1">
                <a:solidFill>
                  <a:prstClr val="black">
                    <a:lumMod val="75000"/>
                    <a:lumOff val="25000"/>
                  </a:prstClr>
                </a:solidFill>
                <a:latin typeface="Segoe UI" panose="020B0502040204020203" pitchFamily="34" charset="0"/>
                <a:cs typeface="Segoe UI" panose="020B0502040204020203" pitchFamily="34" charset="0"/>
              </a:rPr>
              <a:t>tengan</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nuestros</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datos</a:t>
            </a:r>
            <a:r>
              <a:rPr lang="en-US" sz="1800" dirty="0">
                <a:solidFill>
                  <a:prstClr val="black">
                    <a:lumMod val="75000"/>
                    <a:lumOff val="25000"/>
                  </a:prstClr>
                </a:solidFill>
                <a:latin typeface="Segoe UI" panose="020B0502040204020203" pitchFamily="34" charset="0"/>
                <a:cs typeface="Segoe UI" panose="020B0502040204020203" pitchFamily="34" charset="0"/>
              </a:rPr>
              <a:t>.</a:t>
            </a:r>
            <a:endParaRPr lang="en-US" sz="18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1053229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err="1">
                <a:solidFill>
                  <a:prstClr val="black">
                    <a:lumMod val="75000"/>
                    <a:lumOff val="25000"/>
                  </a:prstClr>
                </a:solidFill>
                <a:latin typeface="Segoe UI" panose="020B0502040204020203" pitchFamily="34" charset="0"/>
                <a:cs typeface="Segoe UI" panose="020B0502040204020203" pitchFamily="34" charset="0"/>
              </a:rPr>
              <a:t>Puede</a:t>
            </a:r>
            <a:r>
              <a:rPr lang="en-US" sz="1800" dirty="0">
                <a:solidFill>
                  <a:prstClr val="black">
                    <a:lumMod val="75000"/>
                    <a:lumOff val="25000"/>
                  </a:prstClr>
                </a:solidFill>
                <a:latin typeface="Segoe UI" panose="020B0502040204020203" pitchFamily="34" charset="0"/>
                <a:cs typeface="Segoe UI" panose="020B0502040204020203" pitchFamily="34" charset="0"/>
              </a:rPr>
              <a:t> ser </a:t>
            </a:r>
            <a:r>
              <a:rPr lang="en-US" sz="1800" dirty="0" err="1">
                <a:solidFill>
                  <a:prstClr val="black">
                    <a:lumMod val="75000"/>
                    <a:lumOff val="25000"/>
                  </a:prstClr>
                </a:solidFill>
                <a:latin typeface="Segoe UI" panose="020B0502040204020203" pitchFamily="34" charset="0"/>
                <a:cs typeface="Segoe UI" panose="020B0502040204020203" pitchFamily="34" charset="0"/>
              </a:rPr>
              <a:t>más</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sencillo</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en</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este</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caso</a:t>
            </a: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a:solidFill>
                  <a:prstClr val="black">
                    <a:lumMod val="75000"/>
                    <a:lumOff val="25000"/>
                  </a:prstClr>
                </a:solidFill>
                <a:latin typeface="Segoe UI" panose="020B0502040204020203" pitchFamily="34" charset="0"/>
                <a:cs typeface="Segoe UI" panose="020B0502040204020203" pitchFamily="34" charset="0"/>
              </a:rPr>
              <a:t>clasificar</a:t>
            </a:r>
            <a:r>
              <a:rPr lang="en-US" sz="1800" dirty="0">
                <a:solidFill>
                  <a:prstClr val="black">
                    <a:lumMod val="75000"/>
                    <a:lumOff val="25000"/>
                  </a:prstClr>
                </a:solidFill>
                <a:latin typeface="Segoe UI" panose="020B0502040204020203" pitchFamily="34" charset="0"/>
                <a:cs typeface="Segoe UI" panose="020B0502040204020203" pitchFamily="34" charset="0"/>
              </a:rPr>
              <a:t> la data (</a:t>
            </a:r>
            <a:r>
              <a:rPr lang="en-US" sz="1800" dirty="0" err="1">
                <a:solidFill>
                  <a:prstClr val="black">
                    <a:lumMod val="75000"/>
                    <a:lumOff val="25000"/>
                  </a:prstClr>
                </a:solidFill>
                <a:latin typeface="Segoe UI" panose="020B0502040204020203" pitchFamily="34" charset="0"/>
                <a:cs typeface="Segoe UI" panose="020B0502040204020203" pitchFamily="34" charset="0"/>
              </a:rPr>
              <a:t>etiquetarla</a:t>
            </a:r>
            <a:r>
              <a:rPr lang="en-US" sz="1800" dirty="0">
                <a:solidFill>
                  <a:prstClr val="black">
                    <a:lumMod val="75000"/>
                    <a:lumOff val="25000"/>
                  </a:prstClr>
                </a:solidFill>
                <a:latin typeface="Segoe UI" panose="020B0502040204020203" pitchFamily="34" charset="0"/>
                <a:cs typeface="Segoe UI" panose="020B0502040204020203" pitchFamily="34" charset="0"/>
              </a:rPr>
              <a:t>) y </a:t>
            </a:r>
            <a:r>
              <a:rPr lang="en-US" sz="1800" dirty="0" err="1">
                <a:solidFill>
                  <a:prstClr val="black">
                    <a:lumMod val="75000"/>
                    <a:lumOff val="25000"/>
                  </a:prstClr>
                </a:solidFill>
                <a:latin typeface="Segoe UI" panose="020B0502040204020203" pitchFamily="34" charset="0"/>
                <a:cs typeface="Segoe UI" panose="020B0502040204020203" pitchFamily="34" charset="0"/>
              </a:rPr>
              <a:t>entrenar</a:t>
            </a:r>
            <a:r>
              <a:rPr lang="en-US" sz="1800" dirty="0">
                <a:solidFill>
                  <a:prstClr val="black">
                    <a:lumMod val="75000"/>
                    <a:lumOff val="25000"/>
                  </a:prstClr>
                </a:solidFill>
                <a:latin typeface="Segoe UI" panose="020B0502040204020203" pitchFamily="34" charset="0"/>
                <a:cs typeface="Segoe UI" panose="020B0502040204020203" pitchFamily="34" charset="0"/>
              </a:rPr>
              <a:t> al </a:t>
            </a:r>
            <a:r>
              <a:rPr lang="en-US" sz="1800" dirty="0" err="1">
                <a:solidFill>
                  <a:prstClr val="black">
                    <a:lumMod val="75000"/>
                    <a:lumOff val="25000"/>
                  </a:prstClr>
                </a:solidFill>
                <a:latin typeface="Segoe UI" panose="020B0502040204020203" pitchFamily="34" charset="0"/>
                <a:cs typeface="Segoe UI" panose="020B0502040204020203" pitchFamily="34" charset="0"/>
              </a:rPr>
              <a:t>algoritmo</a:t>
            </a:r>
            <a:r>
              <a:rPr lang="en-US" sz="1800" dirty="0">
                <a:solidFill>
                  <a:prstClr val="black">
                    <a:lumMod val="75000"/>
                    <a:lumOff val="25000"/>
                  </a:prstClr>
                </a:solidFill>
                <a:latin typeface="Segoe UI" panose="020B0502040204020203" pitchFamily="34" charset="0"/>
                <a:cs typeface="Segoe UI" panose="020B0502040204020203" pitchFamily="34" charset="0"/>
              </a:rPr>
              <a:t> para </a:t>
            </a:r>
            <a:r>
              <a:rPr lang="en-US" sz="1800" dirty="0" err="1">
                <a:solidFill>
                  <a:prstClr val="black">
                    <a:lumMod val="75000"/>
                    <a:lumOff val="25000"/>
                  </a:prstClr>
                </a:solidFill>
                <a:latin typeface="Segoe UI" panose="020B0502040204020203" pitchFamily="34" charset="0"/>
                <a:cs typeface="Segoe UI" panose="020B0502040204020203" pitchFamily="34" charset="0"/>
              </a:rPr>
              <a:t>operar</a:t>
            </a:r>
            <a:r>
              <a:rPr lang="en-US" sz="1800" dirty="0">
                <a:solidFill>
                  <a:prstClr val="black">
                    <a:lumMod val="75000"/>
                    <a:lumOff val="25000"/>
                  </a:prstClr>
                </a:solidFill>
                <a:latin typeface="Segoe UI" panose="020B0502040204020203" pitchFamily="34" charset="0"/>
                <a:cs typeface="Segoe UI" panose="020B0502040204020203" pitchFamily="34" charset="0"/>
              </a:rPr>
              <a:t> los </a:t>
            </a:r>
            <a:r>
              <a:rPr lang="en-US" sz="1800" dirty="0" err="1">
                <a:solidFill>
                  <a:prstClr val="black">
                    <a:lumMod val="75000"/>
                    <a:lumOff val="25000"/>
                  </a:prstClr>
                </a:solidFill>
                <a:latin typeface="Segoe UI" panose="020B0502040204020203" pitchFamily="34" charset="0"/>
                <a:cs typeface="Segoe UI" panose="020B0502040204020203" pitchFamily="34" charset="0"/>
              </a:rPr>
              <a:t>datos</a:t>
            </a:r>
            <a:r>
              <a:rPr lang="en-US" sz="1800" dirty="0">
                <a:solidFill>
                  <a:prstClr val="black">
                    <a:lumMod val="75000"/>
                    <a:lumOff val="25000"/>
                  </a:prstClr>
                </a:solidFill>
                <a:latin typeface="Segoe UI" panose="020B0502040204020203" pitchFamily="34" charset="0"/>
                <a:cs typeface="Segoe UI" panose="020B0502040204020203" pitchFamily="34" charset="0"/>
              </a:rPr>
              <a:t>.</a:t>
            </a:r>
            <a:endParaRPr lang="en-US" sz="1800" dirty="0">
              <a:solidFill>
                <a:prstClr val="black">
                  <a:lumMod val="75000"/>
                  <a:lumOff val="25000"/>
                </a:prstClr>
              </a:solidFill>
              <a:cs typeface="Segoe UI"/>
            </a:endParaRPr>
          </a:p>
        </p:txBody>
      </p:sp>
    </p:spTree>
    <p:extLst>
      <p:ext uri="{BB962C8B-B14F-4D97-AF65-F5344CB8AC3E}">
        <p14:creationId xmlns:p14="http://schemas.microsoft.com/office/powerpoint/2010/main" val="3302510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s-ES" dirty="0">
                <a:effectLst/>
              </a:rPr>
              <a:t>Recibes un conjunto de datos para analizar y modelar los clientes que abandonan la empresa</a:t>
            </a:r>
            <a:endParaRPr lang="en-US" dirty="0">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s-ES" sz="2100" dirty="0">
                <a:effectLst/>
              </a:rPr>
              <a:t>Menciona un algoritmo que podrías usar</a:t>
            </a:r>
            <a:endParaRPr lang="en-US" sz="2100" dirty="0">
              <a:solidFill>
                <a:schemeClr val="bg2">
                  <a:lumMod val="25000"/>
                </a:schemeClr>
              </a:solidFill>
              <a:latin typeface="+mj-lt"/>
              <a:ea typeface="+mj-ea"/>
              <a:cs typeface="+mj-cs"/>
            </a:endParaRP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69329" y="1718188"/>
            <a:ext cx="10603935"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s-ES" sz="1800" dirty="0">
                <a:solidFill>
                  <a:prstClr val="black">
                    <a:lumMod val="75000"/>
                    <a:lumOff val="25000"/>
                  </a:prstClr>
                </a:solidFill>
                <a:cs typeface="Segoe UI"/>
              </a:rPr>
              <a:t>La regresión múltiple puede ser utilizada para predecir el abandono del cliente. En este contexto, el abandono del cliente puede tratarse como la variable dependiente, mientras que diversas variables independientes como la satisfacción del cliente, la percepción de la marca, la calidad del servicio, el precio y otros factores relevantes pueden incluirse en el modelo de regresión. </a:t>
            </a:r>
            <a:endParaRPr lang="en-US" sz="1800" dirty="0">
              <a:solidFill>
                <a:prstClr val="black">
                  <a:lumMod val="75000"/>
                  <a:lumOff val="25000"/>
                </a:prstClr>
              </a:solidFill>
              <a:cs typeface="Segoe UI"/>
            </a:endParaRPr>
          </a:p>
        </p:txBody>
      </p:sp>
      <p:sp>
        <p:nvSpPr>
          <p:cNvPr id="27" name="Content Placeholder 17">
            <a:extLst>
              <a:ext uri="{FF2B5EF4-FFF2-40B4-BE49-F238E27FC236}">
                <a16:creationId xmlns:a16="http://schemas.microsoft.com/office/drawing/2014/main" id="{6B493D45-3193-41AC-9CBE-61AE1D44B069}"/>
              </a:ext>
            </a:extLst>
          </p:cNvPr>
          <p:cNvSpPr txBox="1">
            <a:spLocks/>
          </p:cNvSpPr>
          <p:nvPr/>
        </p:nvSpPr>
        <p:spPr>
          <a:xfrm>
            <a:off x="521207" y="2796693"/>
            <a:ext cx="9999309" cy="47114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s-ES" sz="2100" dirty="0"/>
              <a:t>¿</a:t>
            </a:r>
            <a:r>
              <a:rPr lang="es-ES" sz="2100" dirty="0">
                <a:effectLst/>
              </a:rPr>
              <a:t>Que información obtendrías como resultado del modelo?</a:t>
            </a:r>
            <a:endParaRPr lang="en-US" sz="2100" dirty="0">
              <a:solidFill>
                <a:schemeClr val="bg2">
                  <a:lumMod val="25000"/>
                </a:schemeClr>
              </a:solidFill>
              <a:latin typeface="+mj-lt"/>
              <a:ea typeface="+mj-ea"/>
              <a:cs typeface="+mj-cs"/>
            </a:endParaRPr>
          </a:p>
        </p:txBody>
      </p:sp>
      <p:grpSp>
        <p:nvGrpSpPr>
          <p:cNvPr id="28" name="Group 27" descr="Small circle with number 1 inside  indicating step 1">
            <a:extLst>
              <a:ext uri="{FF2B5EF4-FFF2-40B4-BE49-F238E27FC236}">
                <a16:creationId xmlns:a16="http://schemas.microsoft.com/office/drawing/2014/main" id="{A588E7AE-B386-41A6-9D8A-73F0661CFFB0}"/>
              </a:ext>
            </a:extLst>
          </p:cNvPr>
          <p:cNvGrpSpPr/>
          <p:nvPr/>
        </p:nvGrpSpPr>
        <p:grpSpPr bwMode="blackWhite">
          <a:xfrm>
            <a:off x="511150" y="3259199"/>
            <a:ext cx="558179" cy="409838"/>
            <a:chOff x="6953426" y="711274"/>
            <a:chExt cx="558179" cy="409838"/>
          </a:xfrm>
        </p:grpSpPr>
        <p:sp>
          <p:nvSpPr>
            <p:cNvPr id="29" name="Oval 28" descr="Small circle">
              <a:extLst>
                <a:ext uri="{FF2B5EF4-FFF2-40B4-BE49-F238E27FC236}">
                  <a16:creationId xmlns:a16="http://schemas.microsoft.com/office/drawing/2014/main" id="{B21619DE-DB2F-40E1-821C-2ADA31CB9BA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descr="Number 1">
              <a:extLst>
                <a:ext uri="{FF2B5EF4-FFF2-40B4-BE49-F238E27FC236}">
                  <a16:creationId xmlns:a16="http://schemas.microsoft.com/office/drawing/2014/main" id="{25DE4D4E-7B53-47C8-989D-6D439111E911}"/>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0" name="Content Placeholder 17">
            <a:extLst>
              <a:ext uri="{FF2B5EF4-FFF2-40B4-BE49-F238E27FC236}">
                <a16:creationId xmlns:a16="http://schemas.microsoft.com/office/drawing/2014/main" id="{338673FA-5156-45B8-B56A-8576419C6B3C}"/>
              </a:ext>
            </a:extLst>
          </p:cNvPr>
          <p:cNvSpPr txBox="1">
            <a:spLocks/>
          </p:cNvSpPr>
          <p:nvPr/>
        </p:nvSpPr>
        <p:spPr>
          <a:xfrm>
            <a:off x="1036111" y="3161879"/>
            <a:ext cx="10603935"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s-MX" sz="1800" dirty="0">
                <a:solidFill>
                  <a:prstClr val="black">
                    <a:lumMod val="75000"/>
                    <a:lumOff val="25000"/>
                  </a:prstClr>
                </a:solidFill>
                <a:cs typeface="Segoe UI"/>
              </a:rPr>
              <a:t>Depende como se plantee el modelo puede ser un porcentaje con la probabilidad de abandono del cliente.</a:t>
            </a:r>
            <a:endParaRPr lang="en-US" sz="1800" dirty="0">
              <a:solidFill>
                <a:prstClr val="black">
                  <a:lumMod val="75000"/>
                  <a:lumOff val="25000"/>
                </a:prstClr>
              </a:solidFill>
              <a:cs typeface="Segoe UI"/>
            </a:endParaRPr>
          </a:p>
        </p:txBody>
      </p:sp>
      <p:sp>
        <p:nvSpPr>
          <p:cNvPr id="41" name="Content Placeholder 17">
            <a:extLst>
              <a:ext uri="{FF2B5EF4-FFF2-40B4-BE49-F238E27FC236}">
                <a16:creationId xmlns:a16="http://schemas.microsoft.com/office/drawing/2014/main" id="{54E8CB16-E186-43C6-BD0F-79988B0BA546}"/>
              </a:ext>
            </a:extLst>
          </p:cNvPr>
          <p:cNvSpPr txBox="1">
            <a:spLocks/>
          </p:cNvSpPr>
          <p:nvPr/>
        </p:nvSpPr>
        <p:spPr>
          <a:xfrm>
            <a:off x="521207" y="3844982"/>
            <a:ext cx="9999309" cy="47114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s-ES" sz="2100" dirty="0"/>
              <a:t>¿Qué harías con esa información?</a:t>
            </a:r>
            <a:endParaRPr lang="en-US" sz="2100" dirty="0">
              <a:solidFill>
                <a:schemeClr val="bg2">
                  <a:lumMod val="25000"/>
                </a:schemeClr>
              </a:solidFill>
              <a:latin typeface="+mj-lt"/>
              <a:ea typeface="+mj-ea"/>
              <a:cs typeface="+mj-cs"/>
            </a:endParaRPr>
          </a:p>
        </p:txBody>
      </p:sp>
      <p:grpSp>
        <p:nvGrpSpPr>
          <p:cNvPr id="42" name="Group 41" descr="Small circle with number 1 inside  indicating step 1">
            <a:extLst>
              <a:ext uri="{FF2B5EF4-FFF2-40B4-BE49-F238E27FC236}">
                <a16:creationId xmlns:a16="http://schemas.microsoft.com/office/drawing/2014/main" id="{9308249F-F3F9-48C7-BB3C-960992061F5D}"/>
              </a:ext>
            </a:extLst>
          </p:cNvPr>
          <p:cNvGrpSpPr/>
          <p:nvPr/>
        </p:nvGrpSpPr>
        <p:grpSpPr bwMode="blackWhite">
          <a:xfrm>
            <a:off x="511150" y="4307488"/>
            <a:ext cx="558179" cy="409838"/>
            <a:chOff x="6953426" y="711274"/>
            <a:chExt cx="558179" cy="409838"/>
          </a:xfrm>
        </p:grpSpPr>
        <p:sp>
          <p:nvSpPr>
            <p:cNvPr id="43" name="Oval 42" descr="Small circle">
              <a:extLst>
                <a:ext uri="{FF2B5EF4-FFF2-40B4-BE49-F238E27FC236}">
                  <a16:creationId xmlns:a16="http://schemas.microsoft.com/office/drawing/2014/main" id="{974EAA88-6908-4D80-96FA-02C5B18902E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descr="Number 1">
              <a:extLst>
                <a:ext uri="{FF2B5EF4-FFF2-40B4-BE49-F238E27FC236}">
                  <a16:creationId xmlns:a16="http://schemas.microsoft.com/office/drawing/2014/main" id="{5CBF375F-9DEE-4AC1-B5D1-74B70479C32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5" name="Content Placeholder 17">
            <a:extLst>
              <a:ext uri="{FF2B5EF4-FFF2-40B4-BE49-F238E27FC236}">
                <a16:creationId xmlns:a16="http://schemas.microsoft.com/office/drawing/2014/main" id="{59465F05-4A69-491A-A7FA-6C5C788D6728}"/>
              </a:ext>
            </a:extLst>
          </p:cNvPr>
          <p:cNvSpPr txBox="1">
            <a:spLocks/>
          </p:cNvSpPr>
          <p:nvPr/>
        </p:nvSpPr>
        <p:spPr>
          <a:xfrm>
            <a:off x="1036111" y="4229696"/>
            <a:ext cx="10603935"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s-MX" sz="1800" dirty="0">
                <a:solidFill>
                  <a:prstClr val="black">
                    <a:lumMod val="75000"/>
                    <a:lumOff val="25000"/>
                  </a:prstClr>
                </a:solidFill>
                <a:cs typeface="Segoe UI"/>
              </a:rPr>
              <a:t>Rastrear las causas principales de abandono, y crear un programa que nos permita minimizar que se incrementen</a:t>
            </a:r>
            <a:endParaRPr lang="en-US" sz="1800" dirty="0">
              <a:solidFill>
                <a:prstClr val="black">
                  <a:lumMod val="75000"/>
                  <a:lumOff val="25000"/>
                </a:prstClr>
              </a:solidFill>
              <a:cs typeface="Segoe UI"/>
            </a:endParaRPr>
          </a:p>
        </p:txBody>
      </p:sp>
      <p:sp>
        <p:nvSpPr>
          <p:cNvPr id="46" name="Content Placeholder 17">
            <a:extLst>
              <a:ext uri="{FF2B5EF4-FFF2-40B4-BE49-F238E27FC236}">
                <a16:creationId xmlns:a16="http://schemas.microsoft.com/office/drawing/2014/main" id="{3E4E3622-632B-47F2-9106-F8DF7351480D}"/>
              </a:ext>
            </a:extLst>
          </p:cNvPr>
          <p:cNvSpPr txBox="1">
            <a:spLocks/>
          </p:cNvSpPr>
          <p:nvPr/>
        </p:nvSpPr>
        <p:spPr>
          <a:xfrm>
            <a:off x="511150" y="4922722"/>
            <a:ext cx="9999309" cy="47114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s-ES" sz="2100" dirty="0"/>
              <a:t>¿</a:t>
            </a:r>
            <a:r>
              <a:rPr lang="es-ES" sz="2100" dirty="0">
                <a:effectLst/>
              </a:rPr>
              <a:t>A quién más le sería útil esa información y qué haría con ella?</a:t>
            </a:r>
            <a:endParaRPr lang="en-US" sz="2100" dirty="0">
              <a:solidFill>
                <a:schemeClr val="bg2">
                  <a:lumMod val="25000"/>
                </a:schemeClr>
              </a:solidFill>
              <a:latin typeface="+mj-lt"/>
              <a:ea typeface="+mj-ea"/>
              <a:cs typeface="+mj-cs"/>
            </a:endParaRPr>
          </a:p>
        </p:txBody>
      </p:sp>
      <p:grpSp>
        <p:nvGrpSpPr>
          <p:cNvPr id="47" name="Group 46" descr="Small circle with number 1 inside  indicating step 1">
            <a:extLst>
              <a:ext uri="{FF2B5EF4-FFF2-40B4-BE49-F238E27FC236}">
                <a16:creationId xmlns:a16="http://schemas.microsoft.com/office/drawing/2014/main" id="{FC20E0AC-4F5F-47E3-9E85-9C3699D172A8}"/>
              </a:ext>
            </a:extLst>
          </p:cNvPr>
          <p:cNvGrpSpPr/>
          <p:nvPr/>
        </p:nvGrpSpPr>
        <p:grpSpPr bwMode="blackWhite">
          <a:xfrm>
            <a:off x="501093" y="5385228"/>
            <a:ext cx="558179" cy="409838"/>
            <a:chOff x="6953426" y="711274"/>
            <a:chExt cx="558179" cy="409838"/>
          </a:xfrm>
        </p:grpSpPr>
        <p:sp>
          <p:nvSpPr>
            <p:cNvPr id="48" name="Oval 47" descr="Small circle">
              <a:extLst>
                <a:ext uri="{FF2B5EF4-FFF2-40B4-BE49-F238E27FC236}">
                  <a16:creationId xmlns:a16="http://schemas.microsoft.com/office/drawing/2014/main" id="{06FA9EFD-8D13-409A-95AE-8B7BCBDE31D4}"/>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descr="Number 1">
              <a:extLst>
                <a:ext uri="{FF2B5EF4-FFF2-40B4-BE49-F238E27FC236}">
                  <a16:creationId xmlns:a16="http://schemas.microsoft.com/office/drawing/2014/main" id="{6E180245-05FD-4201-AA2A-8322BC2876C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50" name="Content Placeholder 17">
            <a:extLst>
              <a:ext uri="{FF2B5EF4-FFF2-40B4-BE49-F238E27FC236}">
                <a16:creationId xmlns:a16="http://schemas.microsoft.com/office/drawing/2014/main" id="{8907924F-6FEA-4AB6-B105-E5FA06211D4C}"/>
              </a:ext>
            </a:extLst>
          </p:cNvPr>
          <p:cNvSpPr txBox="1">
            <a:spLocks/>
          </p:cNvSpPr>
          <p:nvPr/>
        </p:nvSpPr>
        <p:spPr>
          <a:xfrm>
            <a:off x="1026054" y="5317267"/>
            <a:ext cx="10603935"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s-MX" sz="1800" dirty="0">
                <a:solidFill>
                  <a:prstClr val="black">
                    <a:lumMod val="75000"/>
                    <a:lumOff val="25000"/>
                  </a:prstClr>
                </a:solidFill>
                <a:cs typeface="Segoe UI"/>
              </a:rPr>
              <a:t>Toda la cadena de valor involucrada con estas variables debe ser informada, desde diseño de producto, ventas, marketing, hasta el </a:t>
            </a:r>
            <a:r>
              <a:rPr lang="es-MX" sz="1800" dirty="0" err="1">
                <a:solidFill>
                  <a:prstClr val="black">
                    <a:lumMod val="75000"/>
                    <a:lumOff val="25000"/>
                  </a:prstClr>
                </a:solidFill>
                <a:cs typeface="Segoe UI"/>
              </a:rPr>
              <a:t>delivery</a:t>
            </a:r>
            <a:r>
              <a:rPr lang="es-MX" sz="1800" dirty="0">
                <a:solidFill>
                  <a:prstClr val="black">
                    <a:lumMod val="75000"/>
                    <a:lumOff val="25000"/>
                  </a:prstClr>
                </a:solidFill>
                <a:cs typeface="Segoe UI"/>
              </a:rPr>
              <a:t> en la logística o el soporte técnico.</a:t>
            </a:r>
          </a:p>
          <a:p>
            <a:pPr marL="0" lvl="0" indent="0">
              <a:spcAft>
                <a:spcPts val="600"/>
              </a:spcAft>
              <a:buNone/>
              <a:defRPr/>
            </a:pPr>
            <a:r>
              <a:rPr lang="es-MX" sz="1800" dirty="0">
                <a:solidFill>
                  <a:prstClr val="black">
                    <a:lumMod val="75000"/>
                    <a:lumOff val="25000"/>
                  </a:prstClr>
                </a:solidFill>
                <a:cs typeface="Segoe UI"/>
              </a:rPr>
              <a:t>Sin mencionar a la alta dirección que debiese hacer políticas radicales para realizar cambios: acciones correctivas y preventivas.</a:t>
            </a:r>
            <a:endParaRPr lang="en-US" sz="1800" dirty="0">
              <a:solidFill>
                <a:prstClr val="black">
                  <a:lumMod val="75000"/>
                  <a:lumOff val="25000"/>
                </a:prstClr>
              </a:solidFill>
              <a:cs typeface="Segoe UI"/>
            </a:endParaRPr>
          </a:p>
        </p:txBody>
      </p:sp>
    </p:spTree>
    <p:extLst>
      <p:ext uri="{BB962C8B-B14F-4D97-AF65-F5344CB8AC3E}">
        <p14:creationId xmlns:p14="http://schemas.microsoft.com/office/powerpoint/2010/main" val="632496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{BC1A9C79-896C-4011-8CE0-3781FAF904B7}tf10001108_win32</Template>
  <TotalTime>107</TotalTime>
  <Words>454</Words>
  <Application>Microsoft Office PowerPoint</Application>
  <PresentationFormat>Widescreen</PresentationFormat>
  <Paragraphs>40</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Segoe UI</vt:lpstr>
      <vt:lpstr>Segoe UI Light</vt:lpstr>
      <vt:lpstr>Segoe UI Semibold</vt:lpstr>
      <vt:lpstr>Custom</vt:lpstr>
      <vt:lpstr>Diplomado Ciencia de Datos</vt:lpstr>
      <vt:lpstr>Recibes un conjunto de datos para analizar y modelar los clientes que abandonan la empresa</vt:lpstr>
      <vt:lpstr>Recibes un conjunto de datos para analizar y modelar los clientes que abandonan la empresa</vt:lpstr>
      <vt:lpstr>Recibes un conjunto de datos para analizar y modelar los clientes que abandonan la empresa</vt:lpstr>
      <vt:lpstr>Recibes un conjunto de datos para analizar y modelar los clientes que abandonan la empresa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Gerardo Rodríguez</dc:creator>
  <cp:keywords/>
  <cp:lastModifiedBy>Gerardo Rodríguez</cp:lastModifiedBy>
  <cp:revision>10</cp:revision>
  <dcterms:created xsi:type="dcterms:W3CDTF">2024-02-14T02:41:09Z</dcterms:created>
  <dcterms:modified xsi:type="dcterms:W3CDTF">2024-02-14T04:30:43Z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