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D1EAC-7206-4483-8994-FD4AAD3C21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660E9-25D9-405D-9AD6-883EDAE15B2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En este trabajo se usó técnicas de clustering para analizar la relación entre la edad de los vehículos, la distancia recorrida y la velocidad, y agrupar los vehículos en diferentes grupos según su nivel de desgaste. </a:t>
          </a:r>
          <a:endParaRPr lang="en-US"/>
        </a:p>
      </dgm:t>
    </dgm:pt>
    <dgm:pt modelId="{5F092018-9E8A-40F8-9C46-DF3C8542E964}" type="parTrans" cxnId="{CF5BBD1D-C7E5-4B4A-A848-86F1115596F1}">
      <dgm:prSet/>
      <dgm:spPr/>
      <dgm:t>
        <a:bodyPr/>
        <a:lstStyle/>
        <a:p>
          <a:endParaRPr lang="en-US"/>
        </a:p>
      </dgm:t>
    </dgm:pt>
    <dgm:pt modelId="{AEBA59E3-B81F-4DD6-9914-A07A2A49DFE2}" type="sibTrans" cxnId="{CF5BBD1D-C7E5-4B4A-A848-86F1115596F1}">
      <dgm:prSet/>
      <dgm:spPr/>
      <dgm:t>
        <a:bodyPr/>
        <a:lstStyle/>
        <a:p>
          <a:endParaRPr lang="en-US"/>
        </a:p>
      </dgm:t>
    </dgm:pt>
    <dgm:pt modelId="{ACCAFC63-9921-4BC1-8816-2B0BF06F9D0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Para determinar el número óptimo de grupos, se implementa técnicas de codo y silueta para seleccionar la cantidad de clusters que mejor se ajustara a los datos</a:t>
          </a:r>
          <a:endParaRPr lang="en-US"/>
        </a:p>
      </dgm:t>
    </dgm:pt>
    <dgm:pt modelId="{C16670F1-4D4A-4A51-9D5A-1EF3EADEF831}" type="parTrans" cxnId="{7695CF58-00F6-4609-93F6-DC699A58F0CB}">
      <dgm:prSet/>
      <dgm:spPr/>
      <dgm:t>
        <a:bodyPr/>
        <a:lstStyle/>
        <a:p>
          <a:endParaRPr lang="en-US"/>
        </a:p>
      </dgm:t>
    </dgm:pt>
    <dgm:pt modelId="{563E5361-8117-4990-88F8-0D8CCADC4C9B}" type="sibTrans" cxnId="{7695CF58-00F6-4609-93F6-DC699A58F0CB}">
      <dgm:prSet/>
      <dgm:spPr/>
      <dgm:t>
        <a:bodyPr/>
        <a:lstStyle/>
        <a:p>
          <a:endParaRPr lang="en-US"/>
        </a:p>
      </dgm:t>
    </dgm:pt>
    <dgm:pt modelId="{D459AC10-9C7B-4573-8BEE-5404835441D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usó el algoritmo de k-means y dbscan para realizar la clusterización y determinar el número óptimo de grupos. La técnica de clustering se aplicó en la etapa de preprocesamiento de datos, con el objetivo de tener una mejor comprensión de los datos.</a:t>
          </a:r>
          <a:endParaRPr lang="en-US"/>
        </a:p>
      </dgm:t>
    </dgm:pt>
    <dgm:pt modelId="{0D1F0E6C-6218-47B9-97D0-BDAC7BAB3975}" type="parTrans" cxnId="{F8132E41-4F43-491C-A142-17B37C1DDCDE}">
      <dgm:prSet/>
      <dgm:spPr/>
      <dgm:t>
        <a:bodyPr/>
        <a:lstStyle/>
        <a:p>
          <a:endParaRPr lang="en-US"/>
        </a:p>
      </dgm:t>
    </dgm:pt>
    <dgm:pt modelId="{3FA00A25-87E3-49B6-B227-AF108C22C0EA}" type="sibTrans" cxnId="{F8132E41-4F43-491C-A142-17B37C1DDCDE}">
      <dgm:prSet/>
      <dgm:spPr/>
      <dgm:t>
        <a:bodyPr/>
        <a:lstStyle/>
        <a:p>
          <a:endParaRPr lang="en-US"/>
        </a:p>
      </dgm:t>
    </dgm:pt>
    <dgm:pt modelId="{F4B2692C-C36E-40F0-865C-24A882485274}" type="pres">
      <dgm:prSet presAssocID="{F44D1EAC-7206-4483-8994-FD4AAD3C21E9}" presName="root" presStyleCnt="0">
        <dgm:presLayoutVars>
          <dgm:dir/>
          <dgm:resizeHandles val="exact"/>
        </dgm:presLayoutVars>
      </dgm:prSet>
      <dgm:spPr/>
    </dgm:pt>
    <dgm:pt modelId="{D70C6A5A-9334-4A49-9F77-51ABD0D8705C}" type="pres">
      <dgm:prSet presAssocID="{706660E9-25D9-405D-9AD6-883EDAE15B26}" presName="compNode" presStyleCnt="0"/>
      <dgm:spPr/>
    </dgm:pt>
    <dgm:pt modelId="{0B7C26E5-A6D4-4724-AE8F-75707533914F}" type="pres">
      <dgm:prSet presAssocID="{706660E9-25D9-405D-9AD6-883EDAE15B26}" presName="bgRect" presStyleLbl="bgShp" presStyleIdx="0" presStyleCnt="3"/>
      <dgm:spPr/>
    </dgm:pt>
    <dgm:pt modelId="{CD6F4958-8DD3-44DD-88EB-7B78EA4F70A1}" type="pres">
      <dgm:prSet presAssocID="{706660E9-25D9-405D-9AD6-883EDAE15B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1F5199-9F28-4F3A-ABA5-F889986392AB}" type="pres">
      <dgm:prSet presAssocID="{706660E9-25D9-405D-9AD6-883EDAE15B26}" presName="spaceRect" presStyleCnt="0"/>
      <dgm:spPr/>
    </dgm:pt>
    <dgm:pt modelId="{2CDAB7B3-0F7B-44EC-9AA3-4858FD5FE912}" type="pres">
      <dgm:prSet presAssocID="{706660E9-25D9-405D-9AD6-883EDAE15B26}" presName="parTx" presStyleLbl="revTx" presStyleIdx="0" presStyleCnt="3">
        <dgm:presLayoutVars>
          <dgm:chMax val="0"/>
          <dgm:chPref val="0"/>
        </dgm:presLayoutVars>
      </dgm:prSet>
      <dgm:spPr/>
    </dgm:pt>
    <dgm:pt modelId="{7BAD8C79-E5C4-41C6-8028-4ED693A02025}" type="pres">
      <dgm:prSet presAssocID="{AEBA59E3-B81F-4DD6-9914-A07A2A49DFE2}" presName="sibTrans" presStyleCnt="0"/>
      <dgm:spPr/>
    </dgm:pt>
    <dgm:pt modelId="{1B2147CD-5D66-48AE-A194-06988778A946}" type="pres">
      <dgm:prSet presAssocID="{ACCAFC63-9921-4BC1-8816-2B0BF06F9D03}" presName="compNode" presStyleCnt="0"/>
      <dgm:spPr/>
    </dgm:pt>
    <dgm:pt modelId="{3296800A-27D0-4016-9D4E-10B3601CDF0C}" type="pres">
      <dgm:prSet presAssocID="{ACCAFC63-9921-4BC1-8816-2B0BF06F9D03}" presName="bgRect" presStyleLbl="bgShp" presStyleIdx="1" presStyleCnt="3"/>
      <dgm:spPr/>
    </dgm:pt>
    <dgm:pt modelId="{39E3E96B-5219-4440-B3FA-97ACEEE0843A}" type="pres">
      <dgm:prSet presAssocID="{ACCAFC63-9921-4BC1-8816-2B0BF06F9D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CD8167-5A74-450B-81E3-49AAA8746DFD}" type="pres">
      <dgm:prSet presAssocID="{ACCAFC63-9921-4BC1-8816-2B0BF06F9D03}" presName="spaceRect" presStyleCnt="0"/>
      <dgm:spPr/>
    </dgm:pt>
    <dgm:pt modelId="{A28A2974-BFFB-450C-992E-1A996D0AC0F5}" type="pres">
      <dgm:prSet presAssocID="{ACCAFC63-9921-4BC1-8816-2B0BF06F9D03}" presName="parTx" presStyleLbl="revTx" presStyleIdx="1" presStyleCnt="3">
        <dgm:presLayoutVars>
          <dgm:chMax val="0"/>
          <dgm:chPref val="0"/>
        </dgm:presLayoutVars>
      </dgm:prSet>
      <dgm:spPr/>
    </dgm:pt>
    <dgm:pt modelId="{E677DF38-7B33-4130-8B3F-724C607AF9AF}" type="pres">
      <dgm:prSet presAssocID="{563E5361-8117-4990-88F8-0D8CCADC4C9B}" presName="sibTrans" presStyleCnt="0"/>
      <dgm:spPr/>
    </dgm:pt>
    <dgm:pt modelId="{EC7FAAFC-AA7C-4EA5-8838-C224D9B2E6F9}" type="pres">
      <dgm:prSet presAssocID="{D459AC10-9C7B-4573-8BEE-5404835441D3}" presName="compNode" presStyleCnt="0"/>
      <dgm:spPr/>
    </dgm:pt>
    <dgm:pt modelId="{60A96105-E6B5-4563-BAD3-C7ACB1DE4A0B}" type="pres">
      <dgm:prSet presAssocID="{D459AC10-9C7B-4573-8BEE-5404835441D3}" presName="bgRect" presStyleLbl="bgShp" presStyleIdx="2" presStyleCnt="3"/>
      <dgm:spPr/>
    </dgm:pt>
    <dgm:pt modelId="{3F0CAD82-33E0-48C9-BA2E-86E3B96A0C8E}" type="pres">
      <dgm:prSet presAssocID="{D459AC10-9C7B-4573-8BEE-5404835441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22231F2-3612-447D-A1A4-FB6A5F6C6034}" type="pres">
      <dgm:prSet presAssocID="{D459AC10-9C7B-4573-8BEE-5404835441D3}" presName="spaceRect" presStyleCnt="0"/>
      <dgm:spPr/>
    </dgm:pt>
    <dgm:pt modelId="{35EA106B-FC74-407C-91E2-0A0B4CE8D603}" type="pres">
      <dgm:prSet presAssocID="{D459AC10-9C7B-4573-8BEE-5404835441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5BBD1D-C7E5-4B4A-A848-86F1115596F1}" srcId="{F44D1EAC-7206-4483-8994-FD4AAD3C21E9}" destId="{706660E9-25D9-405D-9AD6-883EDAE15B26}" srcOrd="0" destOrd="0" parTransId="{5F092018-9E8A-40F8-9C46-DF3C8542E964}" sibTransId="{AEBA59E3-B81F-4DD6-9914-A07A2A49DFE2}"/>
    <dgm:cxn modelId="{26BAC822-605F-402D-8418-6D860D8A2DDD}" type="presOf" srcId="{ACCAFC63-9921-4BC1-8816-2B0BF06F9D03}" destId="{A28A2974-BFFB-450C-992E-1A996D0AC0F5}" srcOrd="0" destOrd="0" presId="urn:microsoft.com/office/officeart/2018/2/layout/IconVerticalSolidList"/>
    <dgm:cxn modelId="{F8132E41-4F43-491C-A142-17B37C1DDCDE}" srcId="{F44D1EAC-7206-4483-8994-FD4AAD3C21E9}" destId="{D459AC10-9C7B-4573-8BEE-5404835441D3}" srcOrd="2" destOrd="0" parTransId="{0D1F0E6C-6218-47B9-97D0-BDAC7BAB3975}" sibTransId="{3FA00A25-87E3-49B6-B227-AF108C22C0EA}"/>
    <dgm:cxn modelId="{E9AB2362-7A63-48F4-B2EB-4673A04944AA}" type="presOf" srcId="{F44D1EAC-7206-4483-8994-FD4AAD3C21E9}" destId="{F4B2692C-C36E-40F0-865C-24A882485274}" srcOrd="0" destOrd="0" presId="urn:microsoft.com/office/officeart/2018/2/layout/IconVerticalSolidList"/>
    <dgm:cxn modelId="{67849E45-2963-4777-99BA-6C52A752258D}" type="presOf" srcId="{D459AC10-9C7B-4573-8BEE-5404835441D3}" destId="{35EA106B-FC74-407C-91E2-0A0B4CE8D603}" srcOrd="0" destOrd="0" presId="urn:microsoft.com/office/officeart/2018/2/layout/IconVerticalSolidList"/>
    <dgm:cxn modelId="{BF8F4E4F-66F6-4E56-AA13-25EE46548A65}" type="presOf" srcId="{706660E9-25D9-405D-9AD6-883EDAE15B26}" destId="{2CDAB7B3-0F7B-44EC-9AA3-4858FD5FE912}" srcOrd="0" destOrd="0" presId="urn:microsoft.com/office/officeart/2018/2/layout/IconVerticalSolidList"/>
    <dgm:cxn modelId="{7695CF58-00F6-4609-93F6-DC699A58F0CB}" srcId="{F44D1EAC-7206-4483-8994-FD4AAD3C21E9}" destId="{ACCAFC63-9921-4BC1-8816-2B0BF06F9D03}" srcOrd="1" destOrd="0" parTransId="{C16670F1-4D4A-4A51-9D5A-1EF3EADEF831}" sibTransId="{563E5361-8117-4990-88F8-0D8CCADC4C9B}"/>
    <dgm:cxn modelId="{1C7E4D04-0795-4B20-9E7B-5508933FB6D0}" type="presParOf" srcId="{F4B2692C-C36E-40F0-865C-24A882485274}" destId="{D70C6A5A-9334-4A49-9F77-51ABD0D8705C}" srcOrd="0" destOrd="0" presId="urn:microsoft.com/office/officeart/2018/2/layout/IconVerticalSolidList"/>
    <dgm:cxn modelId="{0F7D47DB-CDB0-46B0-ABBC-21674458F779}" type="presParOf" srcId="{D70C6A5A-9334-4A49-9F77-51ABD0D8705C}" destId="{0B7C26E5-A6D4-4724-AE8F-75707533914F}" srcOrd="0" destOrd="0" presId="urn:microsoft.com/office/officeart/2018/2/layout/IconVerticalSolidList"/>
    <dgm:cxn modelId="{9D66EE30-B6E9-4ED2-9C88-7B963274E56F}" type="presParOf" srcId="{D70C6A5A-9334-4A49-9F77-51ABD0D8705C}" destId="{CD6F4958-8DD3-44DD-88EB-7B78EA4F70A1}" srcOrd="1" destOrd="0" presId="urn:microsoft.com/office/officeart/2018/2/layout/IconVerticalSolidList"/>
    <dgm:cxn modelId="{E3F22F9A-29EA-4E02-8C19-CF57D7DF1CC4}" type="presParOf" srcId="{D70C6A5A-9334-4A49-9F77-51ABD0D8705C}" destId="{231F5199-9F28-4F3A-ABA5-F889986392AB}" srcOrd="2" destOrd="0" presId="urn:microsoft.com/office/officeart/2018/2/layout/IconVerticalSolidList"/>
    <dgm:cxn modelId="{85EDBB73-EAAC-4F07-B9FC-BE5D2CC45203}" type="presParOf" srcId="{D70C6A5A-9334-4A49-9F77-51ABD0D8705C}" destId="{2CDAB7B3-0F7B-44EC-9AA3-4858FD5FE912}" srcOrd="3" destOrd="0" presId="urn:microsoft.com/office/officeart/2018/2/layout/IconVerticalSolidList"/>
    <dgm:cxn modelId="{2167C639-7E85-48D9-9896-84B377890620}" type="presParOf" srcId="{F4B2692C-C36E-40F0-865C-24A882485274}" destId="{7BAD8C79-E5C4-41C6-8028-4ED693A02025}" srcOrd="1" destOrd="0" presId="urn:microsoft.com/office/officeart/2018/2/layout/IconVerticalSolidList"/>
    <dgm:cxn modelId="{2F7DEE36-4BF0-4C39-A383-C709F5273E4A}" type="presParOf" srcId="{F4B2692C-C36E-40F0-865C-24A882485274}" destId="{1B2147CD-5D66-48AE-A194-06988778A946}" srcOrd="2" destOrd="0" presId="urn:microsoft.com/office/officeart/2018/2/layout/IconVerticalSolidList"/>
    <dgm:cxn modelId="{5C733CBB-77D8-4390-A214-B90598A0B32B}" type="presParOf" srcId="{1B2147CD-5D66-48AE-A194-06988778A946}" destId="{3296800A-27D0-4016-9D4E-10B3601CDF0C}" srcOrd="0" destOrd="0" presId="urn:microsoft.com/office/officeart/2018/2/layout/IconVerticalSolidList"/>
    <dgm:cxn modelId="{2617A3E8-3FEE-4D39-A55B-A1A972B1CEE1}" type="presParOf" srcId="{1B2147CD-5D66-48AE-A194-06988778A946}" destId="{39E3E96B-5219-4440-B3FA-97ACEEE0843A}" srcOrd="1" destOrd="0" presId="urn:microsoft.com/office/officeart/2018/2/layout/IconVerticalSolidList"/>
    <dgm:cxn modelId="{386A8AC0-E29B-43E4-B703-F439750C555A}" type="presParOf" srcId="{1B2147CD-5D66-48AE-A194-06988778A946}" destId="{51CD8167-5A74-450B-81E3-49AAA8746DFD}" srcOrd="2" destOrd="0" presId="urn:microsoft.com/office/officeart/2018/2/layout/IconVerticalSolidList"/>
    <dgm:cxn modelId="{1BBBC711-2245-4B77-969C-60B1654944E4}" type="presParOf" srcId="{1B2147CD-5D66-48AE-A194-06988778A946}" destId="{A28A2974-BFFB-450C-992E-1A996D0AC0F5}" srcOrd="3" destOrd="0" presId="urn:microsoft.com/office/officeart/2018/2/layout/IconVerticalSolidList"/>
    <dgm:cxn modelId="{0CA8DA8A-9617-44B6-A70C-E0ABE5091D7A}" type="presParOf" srcId="{F4B2692C-C36E-40F0-865C-24A882485274}" destId="{E677DF38-7B33-4130-8B3F-724C607AF9AF}" srcOrd="3" destOrd="0" presId="urn:microsoft.com/office/officeart/2018/2/layout/IconVerticalSolidList"/>
    <dgm:cxn modelId="{9BB6C20D-AB94-4D57-AC1A-861FF44A8083}" type="presParOf" srcId="{F4B2692C-C36E-40F0-865C-24A882485274}" destId="{EC7FAAFC-AA7C-4EA5-8838-C224D9B2E6F9}" srcOrd="4" destOrd="0" presId="urn:microsoft.com/office/officeart/2018/2/layout/IconVerticalSolidList"/>
    <dgm:cxn modelId="{EF3BA8FE-55C0-4587-8412-B8CA4DDF6FA7}" type="presParOf" srcId="{EC7FAAFC-AA7C-4EA5-8838-C224D9B2E6F9}" destId="{60A96105-E6B5-4563-BAD3-C7ACB1DE4A0B}" srcOrd="0" destOrd="0" presId="urn:microsoft.com/office/officeart/2018/2/layout/IconVerticalSolidList"/>
    <dgm:cxn modelId="{D8BD92D7-B3DF-4E69-A2E4-402B7182D635}" type="presParOf" srcId="{EC7FAAFC-AA7C-4EA5-8838-C224D9B2E6F9}" destId="{3F0CAD82-33E0-48C9-BA2E-86E3B96A0C8E}" srcOrd="1" destOrd="0" presId="urn:microsoft.com/office/officeart/2018/2/layout/IconVerticalSolidList"/>
    <dgm:cxn modelId="{4407862F-8005-4F57-AF1C-42ABAC1E3860}" type="presParOf" srcId="{EC7FAAFC-AA7C-4EA5-8838-C224D9B2E6F9}" destId="{522231F2-3612-447D-A1A4-FB6A5F6C6034}" srcOrd="2" destOrd="0" presId="urn:microsoft.com/office/officeart/2018/2/layout/IconVerticalSolidList"/>
    <dgm:cxn modelId="{4CA1E56F-F726-48A1-A9B2-BBC1F687554A}" type="presParOf" srcId="{EC7FAAFC-AA7C-4EA5-8838-C224D9B2E6F9}" destId="{35EA106B-FC74-407C-91E2-0A0B4CE8D6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26E5-A6D4-4724-AE8F-75707533914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F4958-8DD3-44DD-88EB-7B78EA4F70A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AB7B3-0F7B-44EC-9AA3-4858FD5FE91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En este trabajo se usó técnicas de clustering para analizar la relación entre la edad de los vehículos, la distancia recorrida y la velocidad, y agrupar los vehículos en diferentes grupos según su nivel de desgaste. </a:t>
          </a:r>
          <a:endParaRPr lang="en-US" sz="1800" kern="1200"/>
        </a:p>
      </dsp:txBody>
      <dsp:txXfrm>
        <a:off x="1435590" y="531"/>
        <a:ext cx="9080009" cy="1242935"/>
      </dsp:txXfrm>
    </dsp:sp>
    <dsp:sp modelId="{3296800A-27D0-4016-9D4E-10B3601CDF0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3E96B-5219-4440-B3FA-97ACEEE0843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A2974-BFFB-450C-992E-1A996D0AC0F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Para determinar el número óptimo de grupos, se implementa técnicas de codo y silueta para seleccionar la cantidad de clusters que mejor se ajustara a los datos</a:t>
          </a:r>
          <a:endParaRPr lang="en-US" sz="1800" kern="1200"/>
        </a:p>
      </dsp:txBody>
      <dsp:txXfrm>
        <a:off x="1435590" y="1554201"/>
        <a:ext cx="9080009" cy="1242935"/>
      </dsp:txXfrm>
    </dsp:sp>
    <dsp:sp modelId="{60A96105-E6B5-4563-BAD3-C7ACB1DE4A0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CAD82-33E0-48C9-BA2E-86E3B96A0C8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A106B-FC74-407C-91E2-0A0B4CE8D60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 usó el algoritmo de k-means y dbscan para realizar la clusterización y determinar el número óptimo de grupos. La técnica de clustering se aplicó en la etapa de preprocesamiento de datos, con el objetivo de tener una mejor comprensión de los datos.</a:t>
          </a:r>
          <a:endParaRPr lang="en-US" sz="18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49B3-1C93-21D9-1F6D-FB0B7AC3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D8587-734B-412F-3B98-FB289114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5619-5E14-CF71-FF4C-1E82EC26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D514-4B74-F62B-FC67-601AF8C7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5114-372C-02B3-48F3-A07A6B38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43A6-A2B7-3F87-E454-B055644C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B62EE-0FA6-50A2-95A5-ADC1104FA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D53E-5344-9D5E-D196-DECE09C9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FBB8-CA72-917F-8BD2-C0B45AA9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6043-D74C-BBA4-5E05-2B640488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5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2B3F0-CAF3-B4E1-988C-FB86CED50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F3D1C-ACA7-125E-75E9-807FE83C4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A685-4657-58FC-8615-5BA2D220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0E3A-B954-AC01-2FB6-367C5B7C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DF63-18B5-D075-5314-B9140104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FE31-D8A3-88CA-642E-99478B42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F191-D833-FEB1-7988-1105F51B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6CF1-CE1C-2955-43DC-41E499B8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7B30-3613-7DEE-7DB1-11214AA2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627B-D2CB-5140-F2B2-976A2269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E75-B0C7-EADC-DA23-6909468E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9034-789B-BE5A-BD0E-D7D1749AF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D85E-0537-9634-12C2-5D9405D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87DE-149F-FACB-2921-7C078856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81F7-5344-FCC2-A806-8AA8602A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030D-B2F3-8F70-C03B-78C346F0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F8A1-958B-D7E1-E8B2-38CD81102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A7B0-04DC-5E3A-B60D-8484B7FA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4CB5E-A846-B769-D1E9-F625179F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3CD77-1A9E-FF55-575D-5ADA94D9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BF3-F361-2477-1F3B-952CF9DC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0125-5D30-021B-A156-F3394A17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A6DE9-DACB-A261-E92A-BF9A66E8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9A62-7692-C97F-107E-D05CF868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34DBE-850C-3DCF-E710-298F4E7BD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1E268-9948-A4D8-5CB0-A9CE7EB9F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DB784-5DDF-0177-7FFD-F4C6AAE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64DA7-8127-FD04-8837-6FEDB072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3D211-52C8-1D6C-89CA-22A6208B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E2DD-72B3-3BD6-1290-2EB41F6D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7AC58-CCFE-A109-A2CD-2507E4FA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E567A-67ED-E872-4093-58F78D69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BE467-7CB7-1506-4D48-88389374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9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54749-BFCA-E7E0-33BA-833BD080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78C37-B0E1-8F58-CF62-36E8F76D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CB5CE-5643-EF59-6D09-78CBBF31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88D3-4740-6406-7FD8-99B0C16F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CEA4-DC43-BEFD-3903-7DBAF426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C080A-85C5-F5EF-D006-48CF1EFE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0B46-6B1B-F5CC-78F0-A30DCE62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B2D85-6D62-2862-6796-5DD4CBA3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78830-6B8F-E840-4FFE-D0DEB7E0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CD5D-6DC5-2AED-7F89-E0C40AE2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F1686-DED5-A863-9B8A-87DA83CF0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9D86-4A46-F93E-819E-39794DA02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DC06-2E44-2162-CBC7-73058081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73D4-B204-5F34-CAF6-FA47EC63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1C90-1BB0-3090-EF09-56F61172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8ADCE-8505-3403-C500-C4EAD29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D8A95-E25B-2D0B-8DCF-20255C24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0D7E-E1AE-548E-E063-D4DB73DD5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E5B4-094C-267E-4B85-A43314A85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54C1-2AF7-66EB-3185-8009104EF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FA1C1-920D-CD65-71EF-EEDFEC3E9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ES" sz="5000"/>
              <a:t>Clustering para análisis de datos para la toma de decisiones de una empresa de transporte terrestre</a:t>
            </a:r>
            <a:endParaRPr lang="es-CO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22D97-BBDB-14AA-FB0D-7B7AD5727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Ronald Akerman Ortiz Garc</a:t>
            </a:r>
            <a:r>
              <a:rPr lang="es-CO" sz="2800"/>
              <a:t>ía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F2976-1043-9A14-FAA2-1F389D34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s-CO"/>
              <a:t>Problema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5A78-4A43-4EAF-F76C-B76FB145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s-CO" sz="2000"/>
              <a:t>Teniendo en cuenta que la idea es determinar algún posible pronóstico en términos de costos y gastos de la flota vehicular de la empresa, la idea, antes que todo es mirar un análisis previo de clustering de los datos de la flota vehicular.</a:t>
            </a:r>
          </a:p>
          <a:p>
            <a:pPr marL="0" indent="0">
              <a:buNone/>
            </a:pP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188549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AA01-BEC0-222F-96DF-0F920ED0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31015-BDEA-7C2C-1D99-DF4B6AD453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4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B123-0AFE-1EAC-430E-026174CE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del modelo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510CE-90B3-235D-E275-B5CCF8427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942B3-D2E9-987B-AC99-52E42B284A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98" y="2851149"/>
            <a:ext cx="3888712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E4A1B-D003-3711-A5A7-36403333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Silueta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788598-C766-977A-6478-AA9C10CADC4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132898"/>
            <a:ext cx="5183188" cy="2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0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B123-0AFE-1EAC-430E-026174CE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Resultados del modelo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E4A1B-D003-3711-A5A7-36403333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Agrupamiento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DF1975-ED2F-3D4F-1DC4-CD50C77BD12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815" y="2873829"/>
            <a:ext cx="6072699" cy="226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E9BCA-0B2E-DF12-7DAA-BB54126E7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3508" y="2099025"/>
            <a:ext cx="4832348" cy="42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AA01-BEC0-222F-96DF-0F920ED0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Puesta en producción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8C5D-205A-8701-820A-D4E460E7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momento, nuestro modelo se encuentra en una etapa experimental en </a:t>
            </a:r>
            <a:r>
              <a:rPr lang="es-ES" dirty="0" err="1"/>
              <a:t>Colab</a:t>
            </a:r>
            <a:r>
              <a:rPr lang="es-ES" dirty="0"/>
              <a:t>. Para ponerlo en producción, se necesita crear un flujo de trabajo automatizado que permita recibir datos de la flota vehicular, procesarlos y hacer predicciones utilizando nuestro modelo de </a:t>
            </a:r>
            <a:r>
              <a:rPr lang="es-ES" dirty="0" err="1"/>
              <a:t>clustering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/>
              <a:t>Podría </a:t>
            </a:r>
            <a:r>
              <a:rPr lang="es-ES" dirty="0"/>
              <a:t>optar por una solución de infraestructura de nube como AWS (</a:t>
            </a:r>
            <a:r>
              <a:rPr lang="es-ES" dirty="0" err="1"/>
              <a:t>glue</a:t>
            </a:r>
            <a:r>
              <a:rPr lang="es-ES" dirty="0"/>
              <a:t>) o Google Cloud para alojar nuestro modelo y configurar una API para hacer predicciones en tiempo real.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54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3CC64-B81C-05F1-4A9C-3B72C9F7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PREGUNTAS?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275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Clustering para análisis de datos para la toma de decisiones de una empresa de transporte terrestre</vt:lpstr>
      <vt:lpstr>Problema</vt:lpstr>
      <vt:lpstr>Técnicas</vt:lpstr>
      <vt:lpstr>Resultados del modelo</vt:lpstr>
      <vt:lpstr>Resultados del modelo</vt:lpstr>
      <vt:lpstr>Puesta en producción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para análisis de datos para la toma de decisiones de una empresa de transporte terrestre</dc:title>
  <dc:creator>Ronald Akerman Ortiz Garcia</dc:creator>
  <cp:lastModifiedBy>Ronald Akerman Ortiz Garcia</cp:lastModifiedBy>
  <cp:revision>1</cp:revision>
  <dcterms:created xsi:type="dcterms:W3CDTF">2023-04-28T15:58:08Z</dcterms:created>
  <dcterms:modified xsi:type="dcterms:W3CDTF">2023-04-28T17:15:51Z</dcterms:modified>
</cp:coreProperties>
</file>