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>
        <p:scale>
          <a:sx n="97" d="100"/>
          <a:sy n="97" d="100"/>
        </p:scale>
        <p:origin x="72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DeepLabCut/DeepLabCut" TargetMode="External"/><Relationship Id="rId5" Type="http://schemas.openxmlformats.org/officeDocument/2006/relationships/hyperlink" Target="https://mouselab.org/deeplabcut" TargetMode="External"/><Relationship Id="rId4" Type="http://schemas.openxmlformats.org/officeDocument/2006/relationships/hyperlink" Target="http://rstudi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DeepLabCut/DeepLabCut" TargetMode="External"/><Relationship Id="rId5" Type="http://schemas.openxmlformats.org/officeDocument/2006/relationships/hyperlink" Target="https://mouselab.org/deeplabcut" TargetMode="External"/><Relationship Id="rId4" Type="http://schemas.openxmlformats.org/officeDocument/2006/relationships/hyperlink" Target="http://rstudio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420585" y="-98982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17120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dirty="0" err="1">
                <a:solidFill>
                  <a:srgbClr val="7030A0"/>
                </a:solidFill>
              </a:rPr>
              <a:t>Introduction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da-DK" sz="4000" err="1">
                <a:solidFill>
                  <a:schemeClr val="accent6">
                    <a:lumMod val="75000"/>
                  </a:schemeClr>
                </a:solidFill>
              </a:rPr>
              <a:t>DeepLabCut</a:t>
            </a:r>
            <a:r>
              <a:rPr sz="4000">
                <a:solidFill>
                  <a:schemeClr val="accent6">
                    <a:lumMod val="75000"/>
                  </a:schemeClr>
                </a:solidFill>
              </a:rPr>
              <a:t> : : </a:t>
            </a:r>
            <a:r>
              <a:rPr sz="2800">
                <a:solidFill>
                  <a:schemeClr val="accent6">
                    <a:lumMod val="7500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400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</a:t>
            </a:r>
            <a:r>
              <a:rPr lang="da-DK"/>
              <a:t>Mikkel Roald-</a:t>
            </a:r>
            <a:r>
              <a:rPr lang="da-DK" err="1"/>
              <a:t>Arbøl</a:t>
            </a:r>
            <a:r>
              <a:t> •  </a:t>
            </a:r>
            <a:r>
              <a:rPr lang="da-DK" err="1"/>
              <a:t>mikkel_roald@hotmail.com</a:t>
            </a:r>
            <a:r>
              <a:t>  •  844-448-1212 • </a:t>
            </a:r>
            <a:r>
              <a:rPr>
                <a:hlinkClick r:id="rId4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a-DK" b="1" err="1"/>
              <a:t>DeepLabCut</a:t>
            </a:r>
            <a:r>
              <a:rPr lang="da-DK" b="1"/>
              <a:t> </a:t>
            </a:r>
            <a:r>
              <a:rPr lang="da-DK" b="0"/>
              <a:t>is an open source </a:t>
            </a:r>
            <a:r>
              <a:rPr lang="da-DK" b="0" err="1"/>
              <a:t>automated</a:t>
            </a:r>
            <a:r>
              <a:rPr lang="da-DK" b="0"/>
              <a:t> </a:t>
            </a:r>
            <a:r>
              <a:rPr lang="da-DK" b="0" err="1"/>
              <a:t>animal</a:t>
            </a:r>
            <a:r>
              <a:rPr lang="da-DK" b="0"/>
              <a:t> pose </a:t>
            </a:r>
            <a:r>
              <a:rPr lang="da-DK" b="0" err="1"/>
              <a:t>estimation</a:t>
            </a:r>
            <a:r>
              <a:rPr lang="da-DK" b="0"/>
              <a:t> software </a:t>
            </a:r>
            <a:r>
              <a:rPr lang="da-DK" b="0" err="1"/>
              <a:t>using</a:t>
            </a:r>
            <a:r>
              <a:rPr lang="da-DK" b="0"/>
              <a:t> </a:t>
            </a:r>
            <a:r>
              <a:rPr lang="da-DK" b="0" err="1"/>
              <a:t>deep</a:t>
            </a:r>
            <a:r>
              <a:rPr lang="da-DK" b="0"/>
              <a:t> </a:t>
            </a:r>
            <a:r>
              <a:rPr lang="da-DK" b="0" err="1"/>
              <a:t>learning</a:t>
            </a:r>
            <a:r>
              <a:rPr lang="da-DK" b="0"/>
              <a:t>.</a:t>
            </a:r>
            <a:endParaRPr/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2"/>
            <a:ext cx="2496254" cy="139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da-DK" err="1"/>
              <a:t>Many</a:t>
            </a:r>
            <a:r>
              <a:rPr lang="da-DK"/>
              <a:t> excellent </a:t>
            </a:r>
            <a:r>
              <a:rPr lang="da-DK" err="1"/>
              <a:t>rescources</a:t>
            </a:r>
            <a:r>
              <a:rPr lang="da-DK"/>
              <a:t> </a:t>
            </a:r>
            <a:r>
              <a:rPr lang="da-DK" err="1"/>
              <a:t>exist</a:t>
            </a:r>
            <a:r>
              <a:rPr lang="da-DK"/>
              <a:t> for </a:t>
            </a:r>
            <a:r>
              <a:rPr lang="da-DK" err="1"/>
              <a:t>learning</a:t>
            </a:r>
            <a:r>
              <a:rPr lang="da-DK"/>
              <a:t> </a:t>
            </a:r>
            <a:r>
              <a:rPr lang="da-DK" err="1"/>
              <a:t>how</a:t>
            </a:r>
            <a:r>
              <a:rPr lang="da-DK"/>
              <a:t> to </a:t>
            </a:r>
            <a:r>
              <a:rPr lang="da-DK" err="1"/>
              <a:t>install</a:t>
            </a:r>
            <a:r>
              <a:rPr lang="da-DK"/>
              <a:t> and </a:t>
            </a:r>
            <a:r>
              <a:rPr lang="da-DK" err="1"/>
              <a:t>use</a:t>
            </a:r>
            <a:r>
              <a:rPr lang="da-DK"/>
              <a:t> </a:t>
            </a:r>
            <a:r>
              <a:rPr lang="da-DK" err="1"/>
              <a:t>DeepLabCut</a:t>
            </a:r>
            <a:r>
              <a:rPr lang="da-DK"/>
              <a:t> – </a:t>
            </a:r>
            <a:r>
              <a:rPr lang="da-DK" err="1"/>
              <a:t>this</a:t>
            </a:r>
            <a:r>
              <a:rPr lang="da-DK"/>
              <a:t> is </a:t>
            </a:r>
            <a:r>
              <a:rPr lang="da-DK" err="1"/>
              <a:t>only</a:t>
            </a:r>
            <a:r>
              <a:rPr lang="da-DK"/>
              <a:t> </a:t>
            </a:r>
            <a:r>
              <a:rPr lang="da-DK" err="1"/>
              <a:t>intended</a:t>
            </a:r>
            <a:r>
              <a:rPr lang="da-DK"/>
              <a:t> as a </a:t>
            </a:r>
            <a:r>
              <a:rPr lang="da-DK" err="1"/>
              <a:t>quick</a:t>
            </a:r>
            <a:r>
              <a:rPr lang="da-DK"/>
              <a:t> </a:t>
            </a:r>
            <a:r>
              <a:rPr lang="da-DK" err="1"/>
              <a:t>overview</a:t>
            </a:r>
            <a:r>
              <a:rPr lang="da-DK"/>
              <a:t>. For more, </a:t>
            </a:r>
            <a:r>
              <a:rPr lang="da-DK" err="1"/>
              <a:t>see</a:t>
            </a:r>
            <a:r>
              <a:rPr lang="da-DK"/>
              <a:t> </a:t>
            </a:r>
            <a:r>
              <a:rPr lang="da-DK">
                <a:hlinkClick r:id="rId5"/>
              </a:rPr>
              <a:t>https://mouselab.org/deeplabcut</a:t>
            </a:r>
            <a:r>
              <a:rPr lang="da-DK"/>
              <a:t>  and </a:t>
            </a:r>
            <a:r>
              <a:rPr lang="da-DK">
                <a:hlinkClick r:id="rId6"/>
              </a:rPr>
              <a:t>https://github.com/DeepLabCut/DeepLabCut</a:t>
            </a:r>
            <a:r>
              <a:rPr lang="da-DK"/>
              <a:t> </a:t>
            </a:r>
            <a:endParaRPr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65085"/>
            <a:ext cx="270106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>
                <a:solidFill>
                  <a:srgbClr val="7030A0"/>
                </a:solidFill>
              </a:rPr>
              <a:t>Command </a:t>
            </a:r>
            <a:r>
              <a:rPr lang="da-DK" err="1">
                <a:solidFill>
                  <a:srgbClr val="7030A0"/>
                </a:solidFill>
              </a:rPr>
              <a:t>overview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2BF189C-9CA9-4942-A2E1-80AFCFE36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79" y="91593"/>
            <a:ext cx="4174497" cy="1043624"/>
          </a:xfrm>
          <a:prstGeom prst="rect">
            <a:avLst/>
          </a:prstGeom>
        </p:spPr>
      </p:pic>
      <p:sp>
        <p:nvSpPr>
          <p:cNvPr id="292" name="Line">
            <a:extLst>
              <a:ext uri="{FF2B5EF4-FFF2-40B4-BE49-F238E27FC236}">
                <a16:creationId xmlns:a16="http://schemas.microsoft.com/office/drawing/2014/main" id="{6B23DAFE-CCF0-AA4E-9690-010DE1CD0E82}"/>
              </a:ext>
            </a:extLst>
          </p:cNvPr>
          <p:cNvSpPr/>
          <p:nvPr/>
        </p:nvSpPr>
        <p:spPr>
          <a:xfrm>
            <a:off x="3707856" y="1214532"/>
            <a:ext cx="9904799" cy="2221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86B914-9654-874E-9F94-53F04D230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27373"/>
              </p:ext>
            </p:extLst>
          </p:nvPr>
        </p:nvGraphicFramePr>
        <p:xfrm>
          <a:off x="3707856" y="1782856"/>
          <a:ext cx="9861163" cy="4297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9203">
                  <a:extLst>
                    <a:ext uri="{9D8B030D-6E8A-4147-A177-3AD203B41FA5}">
                      <a16:colId xmlns:a16="http://schemas.microsoft.com/office/drawing/2014/main" val="2074722992"/>
                    </a:ext>
                  </a:extLst>
                </a:gridCol>
                <a:gridCol w="7021960">
                  <a:extLst>
                    <a:ext uri="{9D8B030D-6E8A-4147-A177-3AD203B41FA5}">
                      <a16:colId xmlns:a16="http://schemas.microsoft.com/office/drawing/2014/main" val="1922229300"/>
                    </a:ext>
                  </a:extLst>
                </a:gridCol>
              </a:tblGrid>
              <a:tr h="178384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b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b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682323"/>
                  </a:ext>
                </a:extLst>
              </a:tr>
              <a:tr h="178384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Open IPython and </a:t>
                      </a:r>
                      <a:b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import DeepLabCut (Step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ipython </a:t>
                      </a:r>
                      <a:b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import deeplabcut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00858"/>
                  </a:ext>
                </a:extLst>
              </a:tr>
              <a:tr h="203601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Create a new project (Step 2)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deeplabcut.create_new_project(‘project_name’,‘experimenter’, [‘path of video 1’,‘path of video2’,...])</a:t>
                      </a:r>
                      <a:endParaRPr lang="en-DK" sz="9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80378"/>
                  </a:ext>
                </a:extLst>
              </a:tr>
              <a:tr h="13691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Set a config_path variable for ease of use (Step 3)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config_path = ‘/yourdirectory/project_name/config.yaml’</a:t>
                      </a:r>
                      <a:endParaRPr lang="en-DK" sz="900" b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8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Extract frames (Step 4)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cap="none" spc="0" baseline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deeplabcut.extract_frames</a:t>
                      </a:r>
                      <a:r>
                        <a:rPr lang="en-GB" sz="9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(</a:t>
                      </a:r>
                      <a:r>
                        <a:rPr lang="en-GB" sz="900" b="0" i="0" u="none" strike="noStrike" cap="none" spc="0" baseline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config_path</a:t>
                      </a:r>
                      <a:r>
                        <a:rPr lang="en-GB" sz="9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, mode='automatic', algo='</a:t>
                      </a:r>
                      <a:r>
                        <a:rPr lang="en-GB" sz="900" b="0" i="0" u="none" strike="noStrike" cap="none" spc="0" baseline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kmeans</a:t>
                      </a:r>
                      <a:r>
                        <a:rPr lang="en-GB" sz="9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', crop=True/False)</a:t>
                      </a:r>
                      <a:endParaRPr lang="en-DK" sz="900" b="0" i="0" u="none" strike="noStrike" cap="none" spc="0" baseline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6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Label frames (Steps 5 and 6) 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deeplabcut.label_frames(config_path) </a:t>
                      </a:r>
                      <a:endParaRPr lang="en-DK" sz="900" b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9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Check labels (optional)(Step 7) </a:t>
                      </a:r>
                      <a:endParaRPr lang="en-DK" sz="1000" b="0" i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deeplabcut.check_labels(config_path)</a:t>
                      </a:r>
                      <a:endParaRPr lang="en-DK" sz="900" b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98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Create training dataset (Step 8) 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deeplabcut.create_training_dataset(config_path)</a:t>
                      </a:r>
                      <a:endParaRPr lang="en-DK" sz="900" b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2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Train the network (Step 9)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deeplabcut.train_network(config_path) </a:t>
                      </a:r>
                      <a:endParaRPr lang="en-DK" sz="900" b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33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Evaluate the trained network (Step 10) 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deeplabcut.evaluate_network(config_path)</a:t>
                      </a:r>
                      <a:endParaRPr lang="en-DK" sz="900" b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19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Video analysis and plotting results (Step 11)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deeplabcut.analyze_videos(config_path,[‘path of video 1 or folder’,‘path of video2’,…])</a:t>
                      </a:r>
                      <a:endParaRPr lang="en-DK" sz="900" b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8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Video analysis and plotting results (Step 12) 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deeplabcut.plot_trajectories(config_path,[‘path of video 1’, ‘path of video2’,...])</a:t>
                      </a:r>
                      <a:endParaRPr lang="en-DK" sz="900" b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25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Video analysis and plotting results (Step 13) 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deeplabcut.create_labeled_video(config_path,[‘path of video 1’, ‘path of video2’,...])</a:t>
                      </a:r>
                      <a:endParaRPr lang="en-DK" sz="900" b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23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Refinement: extract outlier frames (Step 14) 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deeplabcut.extract_outlier_frames(config_path,[‘path of video 1’, ‘path of video 2’])</a:t>
                      </a:r>
                      <a:endParaRPr lang="en-DK" sz="900" b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2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Refine labels (Step 15) 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DK" sz="9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deeplabcut.refine_labels(config_path) </a:t>
                      </a:r>
                      <a:endParaRPr lang="en-DK" sz="900" b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05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Combine datasets (Step 16) </a:t>
                      </a:r>
                      <a:endParaRPr lang="en-DK" sz="10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deeplabcut.merge_datasets(config_path)</a:t>
                      </a:r>
                    </a:p>
                    <a:p>
                      <a:pPr algn="l"/>
                      <a:endParaRPr lang="en-DK" sz="9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683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420585" y="-98982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noProof="1"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noProof="1"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noProof="1"/>
          </a:p>
        </p:txBody>
      </p:sp>
      <p:sp>
        <p:nvSpPr>
          <p:cNvPr id="149" name="Basics"/>
          <p:cNvSpPr txBox="1"/>
          <p:nvPr/>
        </p:nvSpPr>
        <p:spPr>
          <a:xfrm>
            <a:off x="275721" y="1330547"/>
            <a:ext cx="17120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noProof="1">
                <a:solidFill>
                  <a:srgbClr val="7030A0"/>
                </a:solidFill>
              </a:rPr>
              <a:t>Introduction</a:t>
            </a:r>
            <a:endParaRPr noProof="1">
              <a:solidFill>
                <a:srgbClr val="7030A0"/>
              </a:solidFill>
            </a:endParaRP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noProof="1"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da-DK" sz="4000" noProof="1">
                <a:solidFill>
                  <a:schemeClr val="accent6">
                    <a:lumMod val="75000"/>
                  </a:schemeClr>
                </a:solidFill>
              </a:rPr>
              <a:t>maDeepLabCut ::</a:t>
            </a:r>
            <a:r>
              <a:rPr sz="4000" noProof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2800" noProof="1">
                <a:solidFill>
                  <a:schemeClr val="accent6">
                    <a:lumMod val="7500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4000" noProof="1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noProof="1"/>
              <a:t>RStudio® is a trademark of RStudio, Inc.  •  </a:t>
            </a:r>
            <a:r>
              <a:rPr noProof="1">
                <a:hlinkClick r:id="rId3"/>
              </a:rPr>
              <a:t>CC BY SA</a:t>
            </a:r>
            <a:r>
              <a:rPr noProof="1"/>
              <a:t> </a:t>
            </a:r>
            <a:r>
              <a:rPr lang="da-DK" noProof="1"/>
              <a:t>Mikkel Roald-Arbøl</a:t>
            </a:r>
            <a:r>
              <a:rPr noProof="1"/>
              <a:t> •  </a:t>
            </a:r>
            <a:r>
              <a:rPr lang="da-DK" noProof="1"/>
              <a:t>mikkel_roald@hotmail.com</a:t>
            </a:r>
            <a:r>
              <a:rPr noProof="1"/>
              <a:t>  •  844-448-1212 • </a:t>
            </a:r>
            <a:r>
              <a:rPr noProof="1">
                <a:hlinkClick r:id="rId4"/>
              </a:rPr>
              <a:t>your.website.com</a:t>
            </a:r>
            <a:r>
              <a:rPr noProof="1"/>
              <a:t> •  Learn more at </a:t>
            </a:r>
            <a:r>
              <a:rPr b="1" noProof="1"/>
              <a:t>webpage or vignette</a:t>
            </a:r>
            <a:r>
              <a:rPr noProof="1"/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noProof="1"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a-DK" b="1" noProof="1"/>
              <a:t>DeepLabCut </a:t>
            </a:r>
            <a:r>
              <a:rPr lang="da-DK" b="0" noProof="1"/>
              <a:t>is an open source automated animal pose estimation software using deep learning.</a:t>
            </a:r>
            <a:endParaRPr noProof="1"/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2"/>
            <a:ext cx="2496254" cy="139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da-DK" noProof="1"/>
              <a:t>Many excellent rescources exist for learning how to install and use DeepLabCut – this is only intended as a quick overview. For more, see </a:t>
            </a:r>
            <a:r>
              <a:rPr lang="da-DK" noProof="1">
                <a:hlinkClick r:id="rId5"/>
              </a:rPr>
              <a:t>https://mouselab.org/deeplabcut</a:t>
            </a:r>
            <a:r>
              <a:rPr lang="da-DK" noProof="1"/>
              <a:t>  and </a:t>
            </a:r>
            <a:r>
              <a:rPr lang="da-DK" noProof="1">
                <a:hlinkClick r:id="rId6"/>
              </a:rPr>
              <a:t>https://github.com/DeepLabCut/DeepLabCut</a:t>
            </a:r>
            <a:r>
              <a:rPr lang="da-DK" noProof="1"/>
              <a:t> </a:t>
            </a:r>
            <a:endParaRPr noProof="1"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noProof="1"/>
              <a:t>Use a </a:t>
            </a:r>
            <a:r>
              <a:rPr b="1" noProof="1"/>
              <a:t>layout</a:t>
            </a:r>
            <a:r>
              <a:rPr noProof="1"/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rPr noProof="1"/>
              <a:t>Use </a:t>
            </a:r>
            <a:r>
              <a:rPr b="1" noProof="1"/>
              <a:t>visualizations</a:t>
            </a:r>
            <a:r>
              <a:rPr noProof="1"/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rPr noProof="1"/>
              <a:t>Use visual elements to make the sheet </a:t>
            </a:r>
            <a:r>
              <a:rPr b="1" noProof="1"/>
              <a:t>scannable</a:t>
            </a:r>
            <a:r>
              <a:rPr noProof="1"/>
              <a:t>.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07856" y="1330548"/>
            <a:ext cx="270106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noProof="1">
                <a:solidFill>
                  <a:srgbClr val="7030A0"/>
                </a:solidFill>
              </a:rPr>
              <a:t>Command overview</a:t>
            </a:r>
            <a:endParaRPr noProof="1">
              <a:solidFill>
                <a:srgbClr val="7030A0"/>
              </a:solidFill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72BF189C-9CA9-4942-A2E1-80AFCFE36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79" y="91593"/>
            <a:ext cx="4174497" cy="1043624"/>
          </a:xfrm>
          <a:prstGeom prst="rect">
            <a:avLst/>
          </a:prstGeom>
        </p:spPr>
      </p:pic>
      <p:sp>
        <p:nvSpPr>
          <p:cNvPr id="292" name="Line">
            <a:extLst>
              <a:ext uri="{FF2B5EF4-FFF2-40B4-BE49-F238E27FC236}">
                <a16:creationId xmlns:a16="http://schemas.microsoft.com/office/drawing/2014/main" id="{6B23DAFE-CCF0-AA4E-9690-010DE1CD0E82}"/>
              </a:ext>
            </a:extLst>
          </p:cNvPr>
          <p:cNvSpPr/>
          <p:nvPr/>
        </p:nvSpPr>
        <p:spPr>
          <a:xfrm>
            <a:off x="3707856" y="1214532"/>
            <a:ext cx="9904799" cy="2221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noProof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86B914-9654-874E-9F94-53F04D230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12180"/>
              </p:ext>
            </p:extLst>
          </p:nvPr>
        </p:nvGraphicFramePr>
        <p:xfrm>
          <a:off x="3707856" y="1782856"/>
          <a:ext cx="9861163" cy="515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9203">
                  <a:extLst>
                    <a:ext uri="{9D8B030D-6E8A-4147-A177-3AD203B41FA5}">
                      <a16:colId xmlns:a16="http://schemas.microsoft.com/office/drawing/2014/main" val="2074722992"/>
                    </a:ext>
                  </a:extLst>
                </a:gridCol>
                <a:gridCol w="7021960">
                  <a:extLst>
                    <a:ext uri="{9D8B030D-6E8A-4147-A177-3AD203B41FA5}">
                      <a16:colId xmlns:a16="http://schemas.microsoft.com/office/drawing/2014/main" val="1922229300"/>
                    </a:ext>
                  </a:extLst>
                </a:gridCol>
              </a:tblGrid>
              <a:tr h="178384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b="1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b="1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682323"/>
                  </a:ext>
                </a:extLst>
              </a:tr>
              <a:tr h="178384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Open IPython and </a:t>
                      </a:r>
                      <a:b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import DeepLabCut (Step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ipython </a:t>
                      </a:r>
                      <a:b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import deeplabcut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00858"/>
                  </a:ext>
                </a:extLst>
              </a:tr>
              <a:tr h="203601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Create a new project (Step 2)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cap="none" spc="0" baseline="0" noProof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deeplabcut.create_new_project('ProjectName','YourName', ['/usr/FullPath/OfVideo1.avi', '/usr/FullPath/OfVideo2.avi', '/usr/FullPath/OfVideo1.avi'], copy_videos=True, multianimal=True)</a:t>
                      </a:r>
                      <a:endParaRPr lang="en-DK" sz="900" b="0" i="0" u="none" strike="noStrike" cap="none" spc="0" baseline="0" noProof="1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80378"/>
                  </a:ext>
                </a:extLst>
              </a:tr>
              <a:tr h="13691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Set a config_path variable for ease of use (Step 3)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config_path = ‘/yourdirectory/project_name/config.yaml’</a:t>
                      </a:r>
                      <a:endParaRPr lang="en-DK" sz="900" b="0" noProof="1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8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Extract frames (Step 4)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cap="none" spc="0" baseline="0" noProof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deeplabcut.extract_frames(config_path, mode='automatic', algo='kmeans', crop=True/False)</a:t>
                      </a:r>
                      <a:endParaRPr lang="en-DK" sz="900" b="0" i="0" u="none" strike="noStrike" cap="none" spc="0" baseline="0" noProof="1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6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Label frames (Steps 5 and 6) 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deeplabcut.label_frames(config_path)</a:t>
                      </a:r>
                      <a:endParaRPr lang="en-DK" sz="900" b="0" noProof="1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9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Check labels (optional)(Step 7) </a:t>
                      </a:r>
                      <a:endParaRPr lang="en-DK" sz="1000" b="0" i="1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deeplabcut.check_labels(</a:t>
                      </a:r>
                      <a:r>
                        <a:rPr lang="en-DK" sz="900" b="0" i="0" u="none" strike="noStrike" cap="none" spc="0" baseline="0" noProof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config_path, </a:t>
                      </a:r>
                      <a:r>
                        <a:rPr lang="en-GB" sz="900" b="0" i="0" u="none" strike="noStrike" cap="none" spc="0" baseline="0" noProof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visualizeindividuals=True</a:t>
                      </a:r>
                      <a:r>
                        <a:rPr lang="en-DK" sz="900" b="0" i="0" u="none" strike="noStrike" cap="none" spc="0" baseline="0" noProof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98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b="0" i="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Build skeleton (Step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cap="none" spc="0" baseline="0" noProof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deeplabcut.SkeletonBuilder(config_path)</a:t>
                      </a:r>
                      <a:endParaRPr lang="en-DK" sz="900" b="0" i="0" u="none" strike="noStrike" cap="none" spc="0" baseline="0" noProof="1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9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K" sz="1000" b="0" i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cap="none" spc="0" baseline="0" noProof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deeplabcut.cropimagesandlabels(config_path)</a:t>
                      </a:r>
                      <a:endParaRPr lang="en-DK" sz="900" b="0" i="0" u="none" strike="noStrike" cap="none" spc="0" baseline="0" noProof="1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85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Create training dataset (Step 8) 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cap="none" spc="0" baseline="0" noProof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deeplabcut.create_multianimaltraining_dataset(config_path)</a:t>
                      </a:r>
                      <a:endParaRPr lang="en-DK" sz="900" b="0" i="0" u="none" strike="noStrike" cap="none" spc="0" baseline="0" noProof="1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2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Train the network (Step 9)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deeplabcut.train_network(config_path) </a:t>
                      </a:r>
                      <a:endParaRPr lang="en-DK" sz="900" b="0" noProof="1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33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Evaluate the trained network (Step 10) 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deeplabcut.evaluate_network</a:t>
                      </a:r>
                      <a:r>
                        <a:rPr lang="en-GB" sz="9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(</a:t>
                      </a:r>
                      <a:r>
                        <a:rPr lang="en-GB" sz="9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config_path,Shuffles</a:t>
                      </a:r>
                      <a:r>
                        <a:rPr lang="en-GB" sz="9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=[1], plotting=True)</a:t>
                      </a:r>
                      <a:endParaRPr lang="en-DK" sz="900" b="0" i="0" u="none" strike="noStrike" cap="none" spc="0" baseline="0" noProof="1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19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K" sz="900" b="0" i="0" u="none" strike="noStrike" cap="none" spc="0" baseline="0" noProof="1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deeplabcut.evaluate_multianimal_crossvalidate</a:t>
                      </a:r>
                      <a:r>
                        <a:rPr lang="en-GB" sz="9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(</a:t>
                      </a:r>
                      <a:r>
                        <a:rPr lang="en-GB" sz="9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config_path</a:t>
                      </a:r>
                      <a:r>
                        <a:rPr lang="en-GB" sz="9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, Shuffles=[1], </a:t>
                      </a:r>
                      <a:r>
                        <a:rPr lang="en-GB" sz="9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edgewisecondition</a:t>
                      </a:r>
                      <a:r>
                        <a:rPr lang="en-GB" sz="9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=True, </a:t>
                      </a:r>
                      <a:r>
                        <a:rPr lang="en-GB" sz="9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leastbpts</a:t>
                      </a:r>
                      <a:r>
                        <a:rPr lang="en-GB" sz="9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=1, </a:t>
                      </a:r>
                      <a:r>
                        <a:rPr lang="en-GB" sz="9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init_points</a:t>
                      </a:r>
                      <a:r>
                        <a:rPr lang="en-GB" sz="9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=20, </a:t>
                      </a:r>
                      <a:r>
                        <a:rPr lang="en-GB" sz="9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n_iter</a:t>
                      </a:r>
                      <a:r>
                        <a:rPr lang="en-GB" sz="9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Helvetica Light"/>
                        </a:rPr>
                        <a:t>=50)</a:t>
                      </a:r>
                      <a:endParaRPr lang="en-DK" sz="900" b="0" i="0" u="none" strike="noStrike" cap="none" spc="0" baseline="0" noProof="1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2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Video analysis and plotting results (Step 11)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deeplabcut.analyze_videos(config_path,[‘path of video 1 or folder’,‘path of video2’,…])</a:t>
                      </a:r>
                      <a:endParaRPr lang="en-DK" sz="900" b="0" noProof="1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8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Video analysis and plotting results (Step 12) 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deeplabcut.plot_trajectories(config_path,[‘path of video 1’, ‘path of video2’,...])</a:t>
                      </a:r>
                      <a:endParaRPr lang="en-DK" sz="900" b="0" noProof="1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25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Video analysis and plotting results (Step 13) 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deeplabcut.create_labeled_video(config_path,[‘path of video 1’, ‘path of video2’,...])</a:t>
                      </a:r>
                      <a:endParaRPr lang="en-DK" sz="900" b="0" noProof="1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23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Refinement: extract outlier frames (Step 14) 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deeplabcut.extract_outlier_frames(config_path,[‘path of video 1’, ‘path of video 2’])</a:t>
                      </a:r>
                      <a:endParaRPr lang="en-DK" sz="900" b="0" noProof="1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2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Refine labels (Step 15) 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deeplabcut.refine_labels(config_path)</a:t>
                      </a:r>
                      <a:endParaRPr lang="en-DK" sz="900" b="0" noProof="1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05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1000" noProof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Combine datasets (Step 16) </a:t>
                      </a:r>
                      <a:endParaRPr lang="en-DK" sz="1000" b="0" noProof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K" sz="900" noProof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deeplabcut.merge_datasets(config_path)</a:t>
                      </a:r>
                    </a:p>
                    <a:p>
                      <a:pPr algn="l"/>
                      <a:endParaRPr lang="en-DK" sz="900" noProof="1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6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05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 dirty="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81296" y="156320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61056"/>
            <a:ext cx="4080953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74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69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70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1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2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3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389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0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92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3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4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5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96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7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8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>
                <a:rPr/>
              </a:br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1791</Words>
  <Application>Microsoft Macintosh PowerPoint</Application>
  <PresentationFormat>Custom</PresentationFormat>
  <Paragraphs>171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Avenir</vt:lpstr>
      <vt:lpstr>ChunkFive-Roman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DeepLabCut : : CHEAT SHEET </vt:lpstr>
      <vt:lpstr>maDeepLabCut :: CHEAT SHEET </vt:lpstr>
      <vt:lpstr>Three Column Layout: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DeepLabCut : : CHEAT SHEET </dc:title>
  <cp:lastModifiedBy>Mikkel Roald-Arbøl</cp:lastModifiedBy>
  <cp:revision>25</cp:revision>
  <dcterms:modified xsi:type="dcterms:W3CDTF">2020-11-23T22:15:20Z</dcterms:modified>
</cp:coreProperties>
</file>