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278" r:id="rId5"/>
    <p:sldId id="279" r:id="rId6"/>
    <p:sldId id="294" r:id="rId7"/>
    <p:sldId id="295" r:id="rId8"/>
    <p:sldId id="296" r:id="rId9"/>
    <p:sldId id="299" r:id="rId10"/>
    <p:sldId id="300" r:id="rId11"/>
    <p:sldId id="301" r:id="rId12"/>
    <p:sldId id="297" r:id="rId13"/>
    <p:sldId id="302" r:id="rId14"/>
    <p:sldId id="303" r:id="rId15"/>
    <p:sldId id="304" r:id="rId16"/>
    <p:sldId id="298" r:id="rId17"/>
    <p:sldId id="305" r:id="rId18"/>
    <p:sldId id="282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colab.research.google.com/drive/1lrhgkT7tP4bQfJJLgeNgjOr1qaRI9YfA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NEW YORK TAXI</a:t>
            </a:r>
            <a:br>
              <a:rPr lang="en-US" dirty="0"/>
            </a:br>
            <a:r>
              <a:rPr lang="en-US" dirty="0"/>
              <a:t>TRIP DURATION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BY- ROANEK JEAN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E20B-BC7E-C24C-E235-5931C423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C0F0-DAE1-6DF2-A0E1-D64C2C09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6D8F9-E898-E33C-3C29-536F04E4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3E0700-A46D-9A9C-5A9D-D3900F0055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80ADF-1DD6-7D49-B9EF-2A6F9D2B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8" y="457199"/>
            <a:ext cx="6698560" cy="5243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B5707E-C509-930E-48FA-7901C2DBC2F1}"/>
              </a:ext>
            </a:extLst>
          </p:cNvPr>
          <p:cNvSpPr txBox="1"/>
          <p:nvPr/>
        </p:nvSpPr>
        <p:spPr>
          <a:xfrm>
            <a:off x="7560438" y="2597310"/>
            <a:ext cx="386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Printing the training dataset for x and y side</a:t>
            </a:r>
          </a:p>
        </p:txBody>
      </p:sp>
    </p:spTree>
    <p:extLst>
      <p:ext uri="{BB962C8B-B14F-4D97-AF65-F5344CB8AC3E}">
        <p14:creationId xmlns:p14="http://schemas.microsoft.com/office/powerpoint/2010/main" val="94688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23F-8FA6-D668-A358-BD8EF5C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0AEC2-B07A-9DA1-E87E-51B2717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8F0C-0ED8-04A5-E666-E16146CC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5B7AB4-929D-CB66-884F-34194C6B71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020" y="457200"/>
            <a:ext cx="6782636" cy="49466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C9DF-E722-03E1-A474-E476A7B487C0}"/>
              </a:ext>
            </a:extLst>
          </p:cNvPr>
          <p:cNvSpPr txBox="1"/>
          <p:nvPr/>
        </p:nvSpPr>
        <p:spPr>
          <a:xfrm>
            <a:off x="7543574" y="1672278"/>
            <a:ext cx="458819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i="1" u="sng" dirty="0"/>
              <a:t>Simple Linear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Simple linear regression is a statistical method that allows us to summarize and study relationships between two continuous (quantitative) variables: One variable, denoted x , is regarded as the predictor, explanatory, or independent variable. The other variable, denoted y, is regarded as the response, outcome, or dependent variable.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48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39AA-4CEC-4D46-A96E-D4E94315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55" y="0"/>
            <a:ext cx="10665089" cy="1362057"/>
          </a:xfrm>
        </p:spPr>
        <p:txBody>
          <a:bodyPr/>
          <a:lstStyle/>
          <a:p>
            <a:r>
              <a:rPr lang="en-IN" dirty="0"/>
              <a:t>Predicting trip duration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C1B3D-01D7-0282-201C-11200BDD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3EA3-ADAE-35A2-CB36-73300214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0522F-FE93-7CCD-79DC-36E37896D3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662" y="1642794"/>
            <a:ext cx="5288738" cy="50829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A1B08-C8D8-F3F5-486A-2AB6C2F2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86" y="1642794"/>
            <a:ext cx="5983705" cy="4290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8C2EF0-8E2A-CC7C-9295-C42B8763E045}"/>
              </a:ext>
            </a:extLst>
          </p:cNvPr>
          <p:cNvSpPr txBox="1"/>
          <p:nvPr/>
        </p:nvSpPr>
        <p:spPr>
          <a:xfrm>
            <a:off x="6095999" y="6079443"/>
            <a:ext cx="528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difference between the actual and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10196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B79F-8749-FAEF-FA8E-A83F830E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55" y="-101579"/>
            <a:ext cx="10665089" cy="1362057"/>
          </a:xfrm>
        </p:spPr>
        <p:txBody>
          <a:bodyPr/>
          <a:lstStyle/>
          <a:p>
            <a:r>
              <a:rPr lang="en-US" dirty="0"/>
              <a:t>TESTING THE MODEL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FA67-593F-F8CF-E144-6FC20E87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27C3-73C6-A1E1-CB42-9B2FB1DC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4C787A-A98A-A8FF-CAAF-91EDC0FBE8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37" y="1260478"/>
            <a:ext cx="8337002" cy="44733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66D6AC-9C94-E151-63F0-EC5D80FD2447}"/>
              </a:ext>
            </a:extLst>
          </p:cNvPr>
          <p:cNvSpPr txBox="1"/>
          <p:nvPr/>
        </p:nvSpPr>
        <p:spPr>
          <a:xfrm>
            <a:off x="9305365" y="3029305"/>
            <a:ext cx="2420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your linear regression model, we typically use a separate dataset, often referred to as a "test set" or "validation set," that the model has not seen during training. This allows us to evaluate how well the model generalizes to new,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9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9316-EEC2-B5E3-5EA8-E4ED5994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55" y="-101579"/>
            <a:ext cx="10665089" cy="1362057"/>
          </a:xfrm>
        </p:spPr>
        <p:txBody>
          <a:bodyPr/>
          <a:lstStyle/>
          <a:p>
            <a:r>
              <a:rPr lang="en-IN" sz="2800" dirty="0"/>
              <a:t>Preprocess the data </a:t>
            </a:r>
            <a:br>
              <a:rPr lang="en-IN" sz="2800" dirty="0"/>
            </a:br>
            <a:r>
              <a:rPr lang="en-IN" sz="2800" dirty="0"/>
              <a:t>and predict the trip duration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55F-DD51-28AC-B7C5-265308C3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26D7-0735-6303-EA3E-532ED43C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4979A-E10A-7294-1A9D-9BCA8DEF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5" y="4712589"/>
            <a:ext cx="10221675" cy="136205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BC90F-7382-5FBF-D064-07BD999AB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096" y="2103120"/>
            <a:ext cx="11119104" cy="443484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777E5D-D369-71D2-3CC6-3EB691BE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8" y="1717355"/>
            <a:ext cx="8451018" cy="2083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B6366-45D4-F663-4F7A-8F97F4EC23C3}"/>
              </a:ext>
            </a:extLst>
          </p:cNvPr>
          <p:cNvSpPr txBox="1"/>
          <p:nvPr/>
        </p:nvSpPr>
        <p:spPr>
          <a:xfrm>
            <a:off x="9395012" y="1717355"/>
            <a:ext cx="2635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Prepare the New Data: </a:t>
            </a:r>
            <a:r>
              <a:rPr lang="en-US" i="0" dirty="0">
                <a:effectLst/>
                <a:latin typeface="Söhne"/>
              </a:rPr>
              <a:t>Ensuring that my new data is in the same format as the data </a:t>
            </a:r>
            <a:r>
              <a:rPr lang="en-US" dirty="0">
                <a:latin typeface="Söhne"/>
              </a:rPr>
              <a:t>I </a:t>
            </a:r>
            <a:r>
              <a:rPr lang="en-US" i="0" dirty="0">
                <a:effectLst/>
                <a:latin typeface="Söhne"/>
              </a:rPr>
              <a:t>used to train my model. This means that it should have the same features (columns) and be preprocessed in the same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89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5"/>
            <a:ext cx="6984906" cy="1865140"/>
          </a:xfrm>
        </p:spPr>
        <p:txBody>
          <a:bodyPr/>
          <a:lstStyle/>
          <a:p>
            <a:r>
              <a:rPr lang="en-US" dirty="0"/>
              <a:t>THE PDF AND IPNYB FILE IS GIVEN BELOW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347664"/>
            <a:ext cx="768096" cy="188247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9379" y="4565866"/>
            <a:ext cx="7528150" cy="864804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NYC TRIP </a:t>
            </a:r>
            <a:r>
              <a:rPr lang="en-US" sz="1400" dirty="0" err="1">
                <a:hlinkClick r:id="rId2"/>
              </a:rPr>
              <a:t>DURATION_Roanek</a:t>
            </a:r>
            <a:r>
              <a:rPr lang="en-US" sz="1400" dirty="0">
                <a:hlinkClick r:id="rId2"/>
              </a:rPr>
              <a:t>- </a:t>
            </a:r>
            <a:r>
              <a:rPr lang="en-US" sz="1400" dirty="0" err="1">
                <a:hlinkClick r:id="rId2"/>
              </a:rPr>
              <a:t>Capabl</a:t>
            </a:r>
            <a:r>
              <a:rPr lang="en-US" sz="1400" dirty="0">
                <a:hlinkClick r:id="rId2"/>
              </a:rPr>
              <a:t> project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0616" y="3209544"/>
            <a:ext cx="768096" cy="16276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A2EB8AA-63B1-FE4B-FB0B-41B8CF122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42016"/>
              </p:ext>
            </p:extLst>
          </p:nvPr>
        </p:nvGraphicFramePr>
        <p:xfrm>
          <a:off x="4529379" y="3798460"/>
          <a:ext cx="2049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050200" imgH="453240" progId="Package">
                  <p:embed/>
                </p:oleObj>
              </mc:Choice>
              <mc:Fallback>
                <p:oleObj name="Packager Shell Object" showAsIcon="1" r:id="rId3" imgW="2050200" imgH="453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9379" y="3798460"/>
                        <a:ext cx="20494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6A3862-EAC6-1C60-CB28-290AE9058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88598"/>
              </p:ext>
            </p:extLst>
          </p:nvPr>
        </p:nvGraphicFramePr>
        <p:xfrm>
          <a:off x="8656066" y="3796347"/>
          <a:ext cx="844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845280" imgH="453240" progId="Package">
                  <p:embed/>
                </p:oleObj>
              </mc:Choice>
              <mc:Fallback>
                <p:oleObj name="Packager Shell Object" showAsIcon="1" r:id="rId5" imgW="845280" imgH="453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6066" y="3796347"/>
                        <a:ext cx="8445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Roanek Jena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37" y="-1290298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37" y="1647685"/>
            <a:ext cx="5693664" cy="46408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0449-38DF-C616-10EC-9138BEC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4A30C-7713-69BC-0D4D-4013FA93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DE797-379E-6A99-599F-5F9FF10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0035D-C383-45C8-9782-636F6A6E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315453"/>
            <a:ext cx="11119104" cy="5222507"/>
          </a:xfrm>
        </p:spPr>
        <p:txBody>
          <a:bodyPr/>
          <a:lstStyle/>
          <a:p>
            <a:r>
              <a:rPr lang="en-US" dirty="0"/>
              <a:t>Load your data into a suitable data structure like a pandas </a:t>
            </a:r>
            <a:r>
              <a:rPr lang="en-US" dirty="0" err="1"/>
              <a:t>DataFrame</a:t>
            </a:r>
            <a:r>
              <a:rPr lang="en-US" dirty="0"/>
              <a:t>. Assuming your data is stored in a CSV file, you can use the </a:t>
            </a:r>
            <a:r>
              <a:rPr lang="en-US" dirty="0" err="1"/>
              <a:t>read_csv</a:t>
            </a:r>
            <a:r>
              <a:rPr lang="en-US" dirty="0"/>
              <a:t> function: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493AA-57CB-5DD7-B301-58605283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4" y="2093577"/>
            <a:ext cx="10220907" cy="43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C06-874A-70EB-E63A-8AD28032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35085-A5E1-9E4B-4DA2-CFC191B5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4A192-29F2-379A-3C0F-6198D5DE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E41C74-9EDB-4ADA-3AE6-46BE2856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443789"/>
            <a:ext cx="11119104" cy="5094171"/>
          </a:xfrm>
        </p:spPr>
        <p:txBody>
          <a:bodyPr/>
          <a:lstStyle/>
          <a:p>
            <a:r>
              <a:rPr lang="en-US" dirty="0"/>
              <a:t>Explore your data to understand its structure and identify any missing values or anomalies. You can use functions like head(), info(), and describe():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2FF4B-93C0-1D7C-D28E-3AEC2F78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8" y="2375294"/>
            <a:ext cx="640135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A5FF-096C-1229-B0F8-F7E0B6CD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24"/>
            <a:ext cx="12192000" cy="1773537"/>
          </a:xfrm>
        </p:spPr>
        <p:txBody>
          <a:bodyPr/>
          <a:lstStyle/>
          <a:p>
            <a:r>
              <a:rPr lang="en-US" sz="4000" dirty="0"/>
              <a:t>DATA CLEANING and FEATURE SELECTION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F018E-5406-6D98-CB30-ED40FDB2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646C-34E7-6AF7-880A-9021E2EB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864962-4F65-A632-5B97-1C927823F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820861"/>
            <a:ext cx="11119104" cy="4717099"/>
          </a:xfrm>
        </p:spPr>
        <p:txBody>
          <a:bodyPr/>
          <a:lstStyle/>
          <a:p>
            <a:r>
              <a:rPr lang="en-US" dirty="0"/>
              <a:t>Handle missing values: Check for missing data using </a:t>
            </a:r>
            <a:r>
              <a:rPr lang="en-US" dirty="0" err="1"/>
              <a:t>isnull</a:t>
            </a:r>
            <a:r>
              <a:rPr lang="en-US" dirty="0"/>
              <a:t>() and sum(), and decide how to handle missing values, either by imputing them or removing rows/columns with missing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F28CF-76C3-1B1F-B08E-32DBA629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3" y="2672706"/>
            <a:ext cx="8094584" cy="195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A421D-82C1-D80B-EBC9-84F6F8CC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691" y="4416563"/>
            <a:ext cx="4351397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B5CD-6500-6376-11D7-AE70DA0D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0E5BD-CFA7-82F6-1BFD-70C0E418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AE01-82B6-13C7-41CC-645EB350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D7037-B0EC-7978-906F-5D16AF8AC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427382"/>
            <a:ext cx="11119104" cy="61105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type conversion: Ensure that columns with timestamps are of the datetime data type for easy manipulation.</a:t>
            </a:r>
          </a:p>
          <a:p>
            <a:endParaRPr lang="en-US" dirty="0"/>
          </a:p>
          <a:p>
            <a:r>
              <a:rPr lang="en-US" dirty="0"/>
              <a:t>This column contains categorical data (e.g., "Y" or "N"), you can convert it to numeric values (e.g., 1 for "Y" and 0 for "N") using encoding techniques such as one-hot encoding or label encoding. However, for linear regression, it's often better to drop or exclude categorical columns, as linear regression assumes numerical features.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776C6-2009-6183-2906-FA8AE73D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2" y="2971527"/>
            <a:ext cx="8527519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7D06-9327-D97B-D8A9-9F3AAE2E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-223830"/>
            <a:ext cx="10665089" cy="1362057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AAFD-326B-A742-B8FB-FE71411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0E8DA-6F3C-A56B-1199-092A62D6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99607-1A26-DDED-88CB-16FE1CA5A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138227"/>
            <a:ext cx="11119104" cy="5399733"/>
          </a:xfrm>
        </p:spPr>
        <p:txBody>
          <a:bodyPr/>
          <a:lstStyle/>
          <a:p>
            <a:r>
              <a:rPr lang="en-US" dirty="0"/>
              <a:t>Use data visualization libraries like Matplotlib or Seaborn to visualize patterns and relationships in your data. This can help you identify outliers and gain insights into your data.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CBBD5-9C8B-4AE8-2BFF-2041FB12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1" y="1819257"/>
            <a:ext cx="7917030" cy="4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69F9-0D8C-F59B-B2AC-93D62DF2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5095-DDD1-0ECE-D047-8AF7D131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C0344-A8D3-1754-74EA-696828E6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1447D-E20B-4B99-E921-4E4F22DA6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8721" y="201484"/>
            <a:ext cx="10089754" cy="22938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3A549-B836-F288-2CD4-0C610A15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67" y="2525120"/>
            <a:ext cx="6702530" cy="4332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B490BF-C41A-12E8-EA28-A5E41E22B204}"/>
              </a:ext>
            </a:extLst>
          </p:cNvPr>
          <p:cNvSpPr txBox="1"/>
          <p:nvPr/>
        </p:nvSpPr>
        <p:spPr>
          <a:xfrm>
            <a:off x="412377" y="3473824"/>
            <a:ext cx="4177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Using the seaborn and matplotlib library to plot the graphs</a:t>
            </a:r>
          </a:p>
        </p:txBody>
      </p:sp>
    </p:spTree>
    <p:extLst>
      <p:ext uri="{BB962C8B-B14F-4D97-AF65-F5344CB8AC3E}">
        <p14:creationId xmlns:p14="http://schemas.microsoft.com/office/powerpoint/2010/main" val="289672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9CF2-A5AE-40A6-9550-E09EA59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 and TRAINING MODEL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5BA8E-9074-3926-E292-2458F3F6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1BEF-1BC5-B044-2DA9-094B253D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ACE30-052F-5349-B66C-14D4D56ED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you're building a predictive model, split your data into training and testing sets to evaluate model performance. </a:t>
            </a:r>
          </a:p>
          <a:p>
            <a:r>
              <a:rPr lang="en-US" dirty="0"/>
              <a:t>Splitting the data into 70:30 train test split.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E56C9-D5B0-C838-7974-BEF83721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0" y="3429000"/>
            <a:ext cx="9592649" cy="17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147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{67CDC1ED-3EE1-4746-B71F-B0BBA4300BCA}tf78438558_win32</Template>
  <TotalTime>73</TotalTime>
  <Words>560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Söhne</vt:lpstr>
      <vt:lpstr>Custom</vt:lpstr>
      <vt:lpstr>Package</vt:lpstr>
      <vt:lpstr>NEW YORK TAXI TRIP DURATION</vt:lpstr>
      <vt:lpstr>AGENDA</vt:lpstr>
      <vt:lpstr>DATA LOADING </vt:lpstr>
      <vt:lpstr>DATA EXPLORATION </vt:lpstr>
      <vt:lpstr>DATA CLEANING and FEATURE SELECTION</vt:lpstr>
      <vt:lpstr> </vt:lpstr>
      <vt:lpstr>DATA VISUALIZATION</vt:lpstr>
      <vt:lpstr> </vt:lpstr>
      <vt:lpstr>DATA SPLITTING and TRAINING MODEL</vt:lpstr>
      <vt:lpstr> </vt:lpstr>
      <vt:lpstr> </vt:lpstr>
      <vt:lpstr>Predicting trip duration</vt:lpstr>
      <vt:lpstr>TESTING THE MODEL </vt:lpstr>
      <vt:lpstr>Preprocess the data  and predict the trip duration</vt:lpstr>
      <vt:lpstr>THE PDF AND IPNYB FILE IS GIVEN BELOW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TAXI TRIP DURATION</dc:title>
  <dc:subject/>
  <dc:creator>Roanek Jena</dc:creator>
  <cp:lastModifiedBy>Roanek Jena</cp:lastModifiedBy>
  <cp:revision>1</cp:revision>
  <dcterms:created xsi:type="dcterms:W3CDTF">2023-09-28T20:45:15Z</dcterms:created>
  <dcterms:modified xsi:type="dcterms:W3CDTF">2023-09-28T21:58:35Z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