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Nunito" panose="020F0502020204030204"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60eaed861b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60eaed861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60eaed861b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360eaed861b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60eaed861b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60eaed861b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5fab3aab52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5fab3aab52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61d904747e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61d904747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61d904747e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61d904747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61d904747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61d904747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61d904747e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61d904747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61d904747e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61d904747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61d904747e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61d904747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60eaed861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60eaed861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413750" y="1881925"/>
            <a:ext cx="6316500" cy="1022700"/>
          </a:xfrm>
          <a:prstGeom prst="rect">
            <a:avLst/>
          </a:prstGeom>
        </p:spPr>
        <p:txBody>
          <a:bodyPr spcFirstLastPara="1" wrap="square" lIns="91425" tIns="91425" rIns="91425" bIns="91425" anchor="ctr" anchorCtr="0">
            <a:noAutofit/>
          </a:bodyPr>
          <a:lstStyle/>
          <a:p>
            <a:pPr marL="0" lvl="0" indent="0" algn="ctr" rtl="0">
              <a:lnSpc>
                <a:spcPct val="115000"/>
              </a:lnSpc>
              <a:spcBef>
                <a:spcPts val="1800"/>
              </a:spcBef>
              <a:spcAft>
                <a:spcPts val="0"/>
              </a:spcAft>
              <a:buNone/>
            </a:pPr>
            <a:endParaRPr sz="2600" b="1">
              <a:solidFill>
                <a:srgbClr val="000000"/>
              </a:solidFill>
            </a:endParaRPr>
          </a:p>
          <a:p>
            <a:pPr marL="0" lvl="0" indent="0" algn="ctr" rtl="0">
              <a:lnSpc>
                <a:spcPct val="115000"/>
              </a:lnSpc>
              <a:spcBef>
                <a:spcPts val="1800"/>
              </a:spcBef>
              <a:spcAft>
                <a:spcPts val="0"/>
              </a:spcAft>
              <a:buNone/>
            </a:pPr>
            <a:r>
              <a:rPr lang="es" sz="2600" b="1">
                <a:solidFill>
                  <a:srgbClr val="000000"/>
                </a:solidFill>
              </a:rPr>
              <a:t>Algoritmos de Búsqueda y Ordenamiento</a:t>
            </a:r>
            <a:endParaRPr sz="2600" b="1">
              <a:solidFill>
                <a:srgbClr val="000000"/>
              </a:solidFill>
            </a:endParaRPr>
          </a:p>
          <a:p>
            <a:pPr marL="0" lvl="0" indent="0" algn="ctr" rtl="0">
              <a:spcBef>
                <a:spcPts val="400"/>
              </a:spcBef>
              <a:spcAft>
                <a:spcPts val="0"/>
              </a:spcAft>
              <a:buSzPts val="990"/>
              <a:buNone/>
            </a:pPr>
            <a:endParaRPr sz="3920" b="1">
              <a:solidFill>
                <a:schemeClr val="dk2"/>
              </a:solidFill>
            </a:endParaRPr>
          </a:p>
        </p:txBody>
      </p:sp>
      <p:sp>
        <p:nvSpPr>
          <p:cNvPr id="129" name="Google Shape;129;p13"/>
          <p:cNvSpPr txBox="1">
            <a:spLocks noGrp="1"/>
          </p:cNvSpPr>
          <p:nvPr>
            <p:ph type="subTitle" idx="1"/>
          </p:nvPr>
        </p:nvSpPr>
        <p:spPr>
          <a:xfrm>
            <a:off x="315900" y="2917650"/>
            <a:ext cx="8512200" cy="1443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br>
              <a:rPr lang="es" sz="2000" b="1">
                <a:solidFill>
                  <a:schemeClr val="dk2"/>
                </a:solidFill>
              </a:rPr>
            </a:br>
            <a:r>
              <a:rPr lang="es" sz="2000" b="1">
                <a:solidFill>
                  <a:schemeClr val="dk2"/>
                </a:solidFill>
              </a:rPr>
              <a:t>PROGRAMACIÓN I</a:t>
            </a:r>
            <a:br>
              <a:rPr lang="es" sz="2000" b="1">
                <a:solidFill>
                  <a:schemeClr val="dk2"/>
                </a:solidFill>
              </a:rPr>
            </a:br>
            <a:r>
              <a:rPr lang="es" sz="2000" b="1">
                <a:solidFill>
                  <a:schemeClr val="dk2"/>
                </a:solidFill>
              </a:rPr>
              <a:t>TECNICATURA UNIVERSITARIA A DISTANCIA - UTN</a:t>
            </a:r>
            <a:br>
              <a:rPr lang="es" sz="2000" b="1">
                <a:solidFill>
                  <a:schemeClr val="dk2"/>
                </a:solidFill>
              </a:rPr>
            </a:br>
            <a:r>
              <a:rPr lang="es" sz="2000" b="1">
                <a:solidFill>
                  <a:schemeClr val="dk2"/>
                </a:solidFill>
              </a:rPr>
              <a:t>JUNIO 2025</a:t>
            </a:r>
            <a:endParaRPr sz="2000" b="1">
              <a:solidFill>
                <a:schemeClr val="dk2"/>
              </a:solidFill>
            </a:endParaRPr>
          </a:p>
        </p:txBody>
      </p:sp>
      <p:pic>
        <p:nvPicPr>
          <p:cNvPr id="130" name="Google Shape;130;p13" descr="A black background with a black square&#10;&#10;AI-generated content may be incorrect."/>
          <p:cNvPicPr preferRelativeResize="0"/>
          <p:nvPr/>
        </p:nvPicPr>
        <p:blipFill>
          <a:blip r:embed="rId3">
            <a:alphaModFix/>
          </a:blip>
          <a:stretch>
            <a:fillRect/>
          </a:stretch>
        </p:blipFill>
        <p:spPr>
          <a:xfrm>
            <a:off x="3347538" y="595550"/>
            <a:ext cx="2448925" cy="760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a:spLocks noGrp="1"/>
          </p:cNvSpPr>
          <p:nvPr>
            <p:ph type="title"/>
          </p:nvPr>
        </p:nvSpPr>
        <p:spPr>
          <a:xfrm>
            <a:off x="497400" y="1788125"/>
            <a:ext cx="8149200" cy="145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sz="3200" b="1">
                <a:solidFill>
                  <a:schemeClr val="dk2"/>
                </a:solidFill>
              </a:rPr>
              <a:t>Demostración de funcionamiento</a:t>
            </a:r>
            <a:endParaRPr sz="3200" b="1">
              <a:solidFill>
                <a:schemeClr val="dk2"/>
              </a:solidFill>
            </a:endParaRPr>
          </a:p>
          <a:p>
            <a:pPr marL="0" lvl="0" indent="0" algn="ctr" rtl="0">
              <a:spcBef>
                <a:spcPts val="0"/>
              </a:spcBef>
              <a:spcAft>
                <a:spcPts val="0"/>
              </a:spcAft>
              <a:buNone/>
            </a:pPr>
            <a:r>
              <a:rPr lang="es" sz="3200" b="1">
                <a:solidFill>
                  <a:schemeClr val="dk2"/>
                </a:solidFill>
              </a:rPr>
              <a:t>en Python </a:t>
            </a:r>
            <a:endParaRPr sz="3200" b="1">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sz="2500" b="1">
                <a:solidFill>
                  <a:schemeClr val="dk2"/>
                </a:solidFill>
              </a:rPr>
              <a:t>Resultados de las pruebas comparativas</a:t>
            </a:r>
            <a:endParaRPr sz="2500" b="1">
              <a:solidFill>
                <a:schemeClr val="dk2"/>
              </a:solidFill>
            </a:endParaRPr>
          </a:p>
        </p:txBody>
      </p:sp>
      <p:sp>
        <p:nvSpPr>
          <p:cNvPr id="198" name="Google Shape;198;p23"/>
          <p:cNvSpPr txBox="1">
            <a:spLocks noGrp="1"/>
          </p:cNvSpPr>
          <p:nvPr>
            <p:ph type="body" idx="1"/>
          </p:nvPr>
        </p:nvSpPr>
        <p:spPr>
          <a:xfrm>
            <a:off x="629175" y="1488050"/>
            <a:ext cx="7890300" cy="2531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
                <a:solidFill>
                  <a:srgbClr val="000000"/>
                </a:solidFill>
              </a:rPr>
              <a:t>Para validar el comportamiento de los algoritmos implementados, se realizaron pruebas de rendimiento con diferentes volúmenes de datos: 1.000, 10.000, 100.000 y 1.000.000 de personas (deportistas simulados).</a:t>
            </a:r>
            <a:br>
              <a:rPr lang="es">
                <a:solidFill>
                  <a:srgbClr val="000000"/>
                </a:solidFill>
              </a:rPr>
            </a:br>
            <a:r>
              <a:rPr lang="es">
                <a:solidFill>
                  <a:srgbClr val="000000"/>
                </a:solidFill>
              </a:rPr>
              <a:t> Se midió el tiempo de ejecución de los métodos de ordenamiento y búsqueda, expresado en segundos.</a:t>
            </a:r>
            <a:br>
              <a:rPr lang="es">
                <a:solidFill>
                  <a:srgbClr val="000000"/>
                </a:solidFill>
              </a:rPr>
            </a:br>
            <a:endParaRPr sz="1500"/>
          </a:p>
        </p:txBody>
      </p:sp>
      <p:pic>
        <p:nvPicPr>
          <p:cNvPr id="199" name="Google Shape;199;p23"/>
          <p:cNvPicPr preferRelativeResize="0"/>
          <p:nvPr/>
        </p:nvPicPr>
        <p:blipFill>
          <a:blip r:embed="rId3">
            <a:alphaModFix/>
          </a:blip>
          <a:stretch>
            <a:fillRect/>
          </a:stretch>
        </p:blipFill>
        <p:spPr>
          <a:xfrm>
            <a:off x="1474450" y="2571750"/>
            <a:ext cx="5915025" cy="1447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a:spLocks noGrp="1"/>
          </p:cNvSpPr>
          <p:nvPr>
            <p:ph type="title"/>
          </p:nvPr>
        </p:nvSpPr>
        <p:spPr>
          <a:xfrm>
            <a:off x="803550" y="504500"/>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sz="2500" b="1">
                <a:solidFill>
                  <a:schemeClr val="dk2"/>
                </a:solidFill>
              </a:rPr>
              <a:t>Análisis de resultados</a:t>
            </a:r>
            <a:endParaRPr sz="2500" b="1">
              <a:solidFill>
                <a:schemeClr val="dk2"/>
              </a:solidFill>
            </a:endParaRPr>
          </a:p>
        </p:txBody>
      </p:sp>
      <p:sp>
        <p:nvSpPr>
          <p:cNvPr id="205" name="Google Shape;205;p24"/>
          <p:cNvSpPr txBox="1">
            <a:spLocks noGrp="1"/>
          </p:cNvSpPr>
          <p:nvPr>
            <p:ph type="body" idx="1"/>
          </p:nvPr>
        </p:nvSpPr>
        <p:spPr>
          <a:xfrm>
            <a:off x="184950" y="1007225"/>
            <a:ext cx="8742900" cy="3805800"/>
          </a:xfrm>
          <a:prstGeom prst="rect">
            <a:avLst/>
          </a:prstGeom>
        </p:spPr>
        <p:txBody>
          <a:bodyPr spcFirstLastPara="1" wrap="square" lIns="91425" tIns="91425" rIns="91425" bIns="91425" anchor="t" anchorCtr="0">
            <a:normAutofit/>
          </a:bodyPr>
          <a:lstStyle/>
          <a:p>
            <a:pPr marL="0" lvl="0" indent="0" rtl="0">
              <a:spcBef>
                <a:spcPts val="0"/>
              </a:spcBef>
              <a:spcAft>
                <a:spcPts val="0"/>
              </a:spcAft>
              <a:buNone/>
            </a:pPr>
            <a:r>
              <a:rPr lang="es" sz="1200" b="1" dirty="0">
                <a:solidFill>
                  <a:srgbClr val="000000"/>
                </a:solidFill>
              </a:rPr>
              <a:t>Ordenamiento</a:t>
            </a:r>
            <a:endParaRPr sz="1200" b="1" dirty="0">
              <a:solidFill>
                <a:srgbClr val="000000"/>
              </a:solidFill>
            </a:endParaRPr>
          </a:p>
          <a:p>
            <a:pPr marL="457200" lvl="0" indent="-298450" rtl="0">
              <a:spcBef>
                <a:spcPts val="0"/>
              </a:spcBef>
              <a:spcAft>
                <a:spcPts val="0"/>
              </a:spcAft>
              <a:buClr>
                <a:srgbClr val="000000"/>
              </a:buClr>
              <a:buSzPts val="1100"/>
              <a:buChar char="●"/>
            </a:pPr>
            <a:r>
              <a:rPr lang="es" sz="1100" b="1" dirty="0">
                <a:solidFill>
                  <a:srgbClr val="000000"/>
                </a:solidFill>
              </a:rPr>
              <a:t>Timsort (sorted() en Python):</a:t>
            </a:r>
            <a:r>
              <a:rPr lang="es" sz="1100" dirty="0">
                <a:solidFill>
                  <a:srgbClr val="000000"/>
                </a:solidFill>
              </a:rPr>
              <a:t> Demostró ser altamente eficiente y escalable. El tiempo de ejecución creció de forma controlada a medida que aumentaba la cantidad de datos. Incluso con 1 millón de elementos, completó el ordenamiento en menos de 0,2 segundos.</a:t>
            </a:r>
            <a:endParaRPr sz="1100" dirty="0">
              <a:solidFill>
                <a:srgbClr val="000000"/>
              </a:solidFill>
            </a:endParaRPr>
          </a:p>
          <a:p>
            <a:pPr marL="457200" lvl="0" indent="-298450" rtl="0">
              <a:spcBef>
                <a:spcPts val="0"/>
              </a:spcBef>
              <a:spcAft>
                <a:spcPts val="0"/>
              </a:spcAft>
              <a:buClr>
                <a:srgbClr val="000000"/>
              </a:buClr>
              <a:buSzPts val="1100"/>
              <a:buChar char="●"/>
            </a:pPr>
            <a:r>
              <a:rPr lang="es" sz="1100" b="1" dirty="0">
                <a:solidFill>
                  <a:srgbClr val="000000"/>
                </a:solidFill>
              </a:rPr>
              <a:t>Bubble Sort (manual): </a:t>
            </a:r>
            <a:r>
              <a:rPr lang="es" sz="1100" dirty="0">
                <a:solidFill>
                  <a:srgbClr val="000000"/>
                </a:solidFill>
              </a:rPr>
              <a:t>Fue funcional con listas pequeñas (1.000), pero extremadamente ineficiente en volúmenes mayores. Con 10.000 elementos tardó más de 5 segundos, y al alcanzar 100.000 o más, directamente colapsó el sistema (Crash) por su complejidad O(n²), lo que confirma que no es adecuado para listas grandes.</a:t>
            </a:r>
            <a:br>
              <a:rPr lang="es" sz="1100" dirty="0">
                <a:solidFill>
                  <a:srgbClr val="000000"/>
                </a:solidFill>
              </a:rPr>
            </a:br>
            <a:endParaRPr sz="1100" dirty="0">
              <a:solidFill>
                <a:srgbClr val="000000"/>
              </a:solidFill>
            </a:endParaRPr>
          </a:p>
          <a:p>
            <a:pPr marL="0" lvl="0" indent="0" rtl="0">
              <a:spcBef>
                <a:spcPts val="0"/>
              </a:spcBef>
              <a:spcAft>
                <a:spcPts val="0"/>
              </a:spcAft>
              <a:buNone/>
            </a:pPr>
            <a:r>
              <a:rPr lang="es" sz="1200" b="1" dirty="0">
                <a:solidFill>
                  <a:srgbClr val="000000"/>
                </a:solidFill>
              </a:rPr>
              <a:t>Búsqueda por DNI</a:t>
            </a:r>
            <a:endParaRPr sz="1200" b="1" dirty="0">
              <a:solidFill>
                <a:srgbClr val="000000"/>
              </a:solidFill>
            </a:endParaRPr>
          </a:p>
          <a:p>
            <a:pPr marL="457200" lvl="0" indent="-298450" rtl="0">
              <a:spcBef>
                <a:spcPts val="0"/>
              </a:spcBef>
              <a:spcAft>
                <a:spcPts val="0"/>
              </a:spcAft>
              <a:buClr>
                <a:srgbClr val="000000"/>
              </a:buClr>
              <a:buSzPts val="1100"/>
              <a:buChar char="●"/>
            </a:pPr>
            <a:r>
              <a:rPr lang="es" sz="1100" b="1" dirty="0">
                <a:solidFill>
                  <a:srgbClr val="000000"/>
                </a:solidFill>
              </a:rPr>
              <a:t>Lineal</a:t>
            </a:r>
            <a:r>
              <a:rPr lang="es" sz="1100" dirty="0">
                <a:solidFill>
                  <a:srgbClr val="000000"/>
                </a:solidFill>
              </a:rPr>
              <a:t>: Funcionó correctamente en todos los casos, pero el tiempo aumentó con la cantidad de datos. Con 1 millón de registros, tardó casi 0,01 segundos, lo que puede parecer poco, pero demuestra que su rendimiento depende del tamaño total.</a:t>
            </a:r>
            <a:endParaRPr sz="1100" dirty="0">
              <a:solidFill>
                <a:srgbClr val="000000"/>
              </a:solidFill>
            </a:endParaRPr>
          </a:p>
          <a:p>
            <a:pPr marL="457200" lvl="0" indent="-298450" rtl="0">
              <a:spcBef>
                <a:spcPts val="0"/>
              </a:spcBef>
              <a:spcAft>
                <a:spcPts val="0"/>
              </a:spcAft>
              <a:buClr>
                <a:srgbClr val="000000"/>
              </a:buClr>
              <a:buSzPts val="1100"/>
              <a:buChar char="●"/>
            </a:pPr>
            <a:r>
              <a:rPr lang="es" sz="1100" b="1" dirty="0">
                <a:solidFill>
                  <a:srgbClr val="000000"/>
                </a:solidFill>
              </a:rPr>
              <a:t>Binaria</a:t>
            </a:r>
            <a:r>
              <a:rPr lang="es" sz="1100" dirty="0">
                <a:solidFill>
                  <a:srgbClr val="000000"/>
                </a:solidFill>
              </a:rPr>
              <a:t>: Fue la más eficiente. Su tiempo de búsqueda se mantuvo prácticamente constante y mínimo incluso con 1 millón de registros, gracias a su complejidad logarítmica O(log n). Es la opción ideal cuando la lista está previamente ordenada por DNI.</a:t>
            </a:r>
            <a:br>
              <a:rPr lang="es" sz="1100" dirty="0">
                <a:solidFill>
                  <a:srgbClr val="000000"/>
                </a:solidFill>
              </a:rPr>
            </a:br>
            <a:endParaRPr sz="1100" dirty="0">
              <a:solidFill>
                <a:srgbClr val="000000"/>
              </a:solidFill>
            </a:endParaRPr>
          </a:p>
          <a:p>
            <a:pPr marL="0" lvl="0" indent="0" rtl="0">
              <a:spcBef>
                <a:spcPts val="0"/>
              </a:spcBef>
              <a:spcAft>
                <a:spcPts val="0"/>
              </a:spcAft>
              <a:buNone/>
            </a:pPr>
            <a:r>
              <a:rPr lang="es" sz="1200" b="1" dirty="0">
                <a:solidFill>
                  <a:srgbClr val="000000"/>
                </a:solidFill>
              </a:rPr>
              <a:t>Conclusión de las pruebas</a:t>
            </a:r>
            <a:endParaRPr sz="1200" b="1" dirty="0">
              <a:solidFill>
                <a:srgbClr val="000000"/>
              </a:solidFill>
            </a:endParaRPr>
          </a:p>
          <a:p>
            <a:pPr marL="0" lvl="0" indent="0" rtl="0">
              <a:spcBef>
                <a:spcPts val="0"/>
              </a:spcBef>
              <a:spcAft>
                <a:spcPts val="0"/>
              </a:spcAft>
              <a:buNone/>
            </a:pPr>
            <a:r>
              <a:rPr lang="es" sz="1100" dirty="0">
                <a:solidFill>
                  <a:srgbClr val="000000"/>
                </a:solidFill>
              </a:rPr>
              <a:t>Para ordenamiento, Timsort es claramente superior en rendimiento y estabilidad.</a:t>
            </a:r>
            <a:br>
              <a:rPr lang="es" sz="1100" dirty="0">
                <a:solidFill>
                  <a:srgbClr val="000000"/>
                </a:solidFill>
              </a:rPr>
            </a:br>
            <a:r>
              <a:rPr lang="es" sz="1100" dirty="0">
                <a:solidFill>
                  <a:srgbClr val="000000"/>
                </a:solidFill>
              </a:rPr>
              <a:t>Para búsqueda, la búsqueda binaria es significativamente más rápida que la lineal, siempre que se trabaje sobre una lista ordenada</a:t>
            </a:r>
            <a:br>
              <a:rPr lang="es" dirty="0">
                <a:solidFill>
                  <a:srgbClr val="000000"/>
                </a:solidFill>
              </a:rPr>
            </a:br>
            <a:endParaRPr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4" title="Binaria vs Lineal.gif"/>
          <p:cNvPicPr preferRelativeResize="0"/>
          <p:nvPr/>
        </p:nvPicPr>
        <p:blipFill>
          <a:blip r:embed="rId3">
            <a:alphaModFix/>
          </a:blip>
          <a:stretch>
            <a:fillRect/>
          </a:stretch>
        </p:blipFill>
        <p:spPr>
          <a:xfrm>
            <a:off x="4795175" y="2067288"/>
            <a:ext cx="3672176" cy="2448125"/>
          </a:xfrm>
          <a:prstGeom prst="rect">
            <a:avLst/>
          </a:prstGeom>
          <a:noFill/>
          <a:ln>
            <a:noFill/>
          </a:ln>
        </p:spPr>
      </p:pic>
      <p:sp>
        <p:nvSpPr>
          <p:cNvPr id="136" name="Google Shape;136;p14"/>
          <p:cNvSpPr txBox="1"/>
          <p:nvPr/>
        </p:nvSpPr>
        <p:spPr>
          <a:xfrm>
            <a:off x="5381763" y="1091500"/>
            <a:ext cx="24990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00">
                <a:solidFill>
                  <a:schemeClr val="dk2"/>
                </a:solidFill>
                <a:latin typeface="Calibri"/>
                <a:ea typeface="Calibri"/>
                <a:cs typeface="Calibri"/>
                <a:sym typeface="Calibri"/>
              </a:rPr>
              <a:t>👀 </a:t>
            </a:r>
            <a:r>
              <a:rPr lang="es" sz="1300" b="1">
                <a:solidFill>
                  <a:schemeClr val="dk2"/>
                </a:solidFill>
                <a:latin typeface="Calibri"/>
                <a:ea typeface="Calibri"/>
                <a:cs typeface="Calibri"/>
                <a:sym typeface="Calibri"/>
              </a:rPr>
              <a:t>Veámoslo en acción…</a:t>
            </a:r>
            <a:endParaRPr sz="1300" b="1">
              <a:solidFill>
                <a:schemeClr val="dk2"/>
              </a:solidFill>
              <a:latin typeface="Calibri"/>
              <a:ea typeface="Calibri"/>
              <a:cs typeface="Calibri"/>
              <a:sym typeface="Calibri"/>
            </a:endParaRPr>
          </a:p>
          <a:p>
            <a:pPr marL="0" lvl="0" indent="0" algn="l" rtl="0">
              <a:spcBef>
                <a:spcPts val="0"/>
              </a:spcBef>
              <a:spcAft>
                <a:spcPts val="0"/>
              </a:spcAft>
              <a:buNone/>
            </a:pPr>
            <a:endParaRPr sz="1300">
              <a:solidFill>
                <a:schemeClr val="dk2"/>
              </a:solidFill>
              <a:latin typeface="Calibri"/>
              <a:ea typeface="Calibri"/>
              <a:cs typeface="Calibri"/>
              <a:sym typeface="Calibri"/>
            </a:endParaRPr>
          </a:p>
        </p:txBody>
      </p:sp>
      <p:sp>
        <p:nvSpPr>
          <p:cNvPr id="137" name="Google Shape;137;p14"/>
          <p:cNvSpPr txBox="1"/>
          <p:nvPr/>
        </p:nvSpPr>
        <p:spPr>
          <a:xfrm>
            <a:off x="291575" y="336425"/>
            <a:ext cx="8500200" cy="61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600" b="1">
                <a:solidFill>
                  <a:schemeClr val="dk2"/>
                </a:solidFill>
                <a:latin typeface="Calibri"/>
                <a:ea typeface="Calibri"/>
                <a:cs typeface="Calibri"/>
                <a:sym typeface="Calibri"/>
              </a:rPr>
              <a:t>¿Cómo encontramos datos en programación?</a:t>
            </a:r>
            <a:endParaRPr sz="1600" b="1">
              <a:solidFill>
                <a:schemeClr val="dk2"/>
              </a:solidFill>
              <a:latin typeface="Calibri"/>
              <a:ea typeface="Calibri"/>
              <a:cs typeface="Calibri"/>
              <a:sym typeface="Calibri"/>
            </a:endParaRPr>
          </a:p>
          <a:p>
            <a:pPr marL="914400" lvl="0" indent="0" algn="l" rtl="0">
              <a:lnSpc>
                <a:spcPct val="115000"/>
              </a:lnSpc>
              <a:spcBef>
                <a:spcPts val="1200"/>
              </a:spcBef>
              <a:spcAft>
                <a:spcPts val="0"/>
              </a:spcAft>
              <a:buNone/>
            </a:pPr>
            <a:endParaRPr sz="700"/>
          </a:p>
          <a:p>
            <a:pPr marL="0" lvl="0" indent="0" algn="l" rtl="0">
              <a:spcBef>
                <a:spcPts val="1200"/>
              </a:spcBef>
              <a:spcAft>
                <a:spcPts val="0"/>
              </a:spcAft>
              <a:buNone/>
            </a:pPr>
            <a:endParaRPr sz="1300">
              <a:solidFill>
                <a:schemeClr val="dk2"/>
              </a:solidFill>
              <a:latin typeface="Calibri"/>
              <a:ea typeface="Calibri"/>
              <a:cs typeface="Calibri"/>
              <a:sym typeface="Calibri"/>
            </a:endParaRPr>
          </a:p>
        </p:txBody>
      </p:sp>
      <p:sp>
        <p:nvSpPr>
          <p:cNvPr id="138" name="Google Shape;138;p14"/>
          <p:cNvSpPr txBox="1"/>
          <p:nvPr/>
        </p:nvSpPr>
        <p:spPr>
          <a:xfrm>
            <a:off x="358850" y="740125"/>
            <a:ext cx="4081800" cy="192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200" b="1">
                <a:solidFill>
                  <a:schemeClr val="dk2"/>
                </a:solidFill>
                <a:latin typeface="Calibri"/>
                <a:ea typeface="Calibri"/>
                <a:cs typeface="Calibri"/>
                <a:sym typeface="Calibri"/>
              </a:rPr>
              <a:t>🔎Búsqueda Lineal</a:t>
            </a:r>
            <a:endParaRPr sz="1200" b="1">
              <a:solidFill>
                <a:schemeClr val="dk2"/>
              </a:solidFill>
              <a:latin typeface="Calibri"/>
              <a:ea typeface="Calibri"/>
              <a:cs typeface="Calibri"/>
              <a:sym typeface="Calibri"/>
            </a:endParaRPr>
          </a:p>
          <a:p>
            <a:pPr marL="0" lvl="0" indent="0" algn="l" rtl="0">
              <a:spcBef>
                <a:spcPts val="0"/>
              </a:spcBef>
              <a:spcAft>
                <a:spcPts val="0"/>
              </a:spcAft>
              <a:buNone/>
            </a:pPr>
            <a:endParaRPr sz="1200" b="1">
              <a:solidFill>
                <a:schemeClr val="dk2"/>
              </a:solidFill>
              <a:latin typeface="Calibri"/>
              <a:ea typeface="Calibri"/>
              <a:cs typeface="Calibri"/>
              <a:sym typeface="Calibri"/>
            </a:endParaRPr>
          </a:p>
          <a:p>
            <a:pPr marL="0" lvl="0" indent="0" algn="l" rtl="0">
              <a:spcBef>
                <a:spcPts val="0"/>
              </a:spcBef>
              <a:spcAft>
                <a:spcPts val="0"/>
              </a:spcAft>
              <a:buNone/>
            </a:pPr>
            <a:r>
              <a:rPr lang="es" sz="1000" b="1">
                <a:solidFill>
                  <a:schemeClr val="dk2"/>
                </a:solidFill>
                <a:latin typeface="Calibri"/>
                <a:ea typeface="Calibri"/>
                <a:cs typeface="Calibri"/>
                <a:sym typeface="Calibri"/>
              </a:rPr>
              <a:t>Cómo funciona: </a:t>
            </a:r>
            <a:r>
              <a:rPr lang="es" sz="1000">
                <a:solidFill>
                  <a:schemeClr val="dk2"/>
                </a:solidFill>
                <a:latin typeface="Calibri"/>
                <a:ea typeface="Calibri"/>
                <a:cs typeface="Calibri"/>
                <a:sym typeface="Calibri"/>
              </a:rPr>
              <a:t>Recorre uno por uno desde el inicio comparando con el valor buscado.</a:t>
            </a:r>
            <a:endParaRPr sz="1000">
              <a:solidFill>
                <a:schemeClr val="dk2"/>
              </a:solidFill>
              <a:latin typeface="Calibri"/>
              <a:ea typeface="Calibri"/>
              <a:cs typeface="Calibri"/>
              <a:sym typeface="Calibri"/>
            </a:endParaRPr>
          </a:p>
          <a:p>
            <a:pPr marL="0" lvl="0" indent="0" algn="l" rtl="0">
              <a:spcBef>
                <a:spcPts val="0"/>
              </a:spcBef>
              <a:spcAft>
                <a:spcPts val="0"/>
              </a:spcAft>
              <a:buNone/>
            </a:pPr>
            <a:endParaRPr sz="1000">
              <a:solidFill>
                <a:schemeClr val="dk2"/>
              </a:solidFill>
              <a:latin typeface="Calibri"/>
              <a:ea typeface="Calibri"/>
              <a:cs typeface="Calibri"/>
              <a:sym typeface="Calibri"/>
            </a:endParaRPr>
          </a:p>
          <a:p>
            <a:pPr marL="0" lvl="0" indent="0" algn="l" rtl="0">
              <a:spcBef>
                <a:spcPts val="0"/>
              </a:spcBef>
              <a:spcAft>
                <a:spcPts val="0"/>
              </a:spcAft>
              <a:buNone/>
            </a:pPr>
            <a:r>
              <a:rPr lang="es" sz="1000" b="1">
                <a:solidFill>
                  <a:schemeClr val="dk2"/>
                </a:solidFill>
                <a:latin typeface="Calibri"/>
                <a:ea typeface="Calibri"/>
                <a:cs typeface="Calibri"/>
                <a:sym typeface="Calibri"/>
              </a:rPr>
              <a:t>Ventajas:  </a:t>
            </a:r>
            <a:r>
              <a:rPr lang="es" sz="1000">
                <a:solidFill>
                  <a:schemeClr val="dk2"/>
                </a:solidFill>
                <a:latin typeface="Calibri"/>
                <a:ea typeface="Calibri"/>
                <a:cs typeface="Calibri"/>
                <a:sym typeface="Calibri"/>
              </a:rPr>
              <a:t>                                                   </a:t>
            </a:r>
            <a:r>
              <a:rPr lang="es" sz="1000" b="1">
                <a:solidFill>
                  <a:schemeClr val="dk2"/>
                </a:solidFill>
                <a:latin typeface="Calibri"/>
                <a:ea typeface="Calibri"/>
                <a:cs typeface="Calibri"/>
                <a:sym typeface="Calibri"/>
              </a:rPr>
              <a:t> Desventajas:   </a:t>
            </a:r>
            <a:r>
              <a:rPr lang="es" sz="1000">
                <a:solidFill>
                  <a:schemeClr val="dk2"/>
                </a:solidFill>
                <a:latin typeface="Calibri"/>
                <a:ea typeface="Calibri"/>
                <a:cs typeface="Calibri"/>
                <a:sym typeface="Calibri"/>
              </a:rPr>
              <a:t>                                             Fácil de implementar                                 Ineficiente en listas grandes</a:t>
            </a:r>
            <a:endParaRPr sz="1000">
              <a:solidFill>
                <a:schemeClr val="dk2"/>
              </a:solidFill>
              <a:latin typeface="Calibri"/>
              <a:ea typeface="Calibri"/>
              <a:cs typeface="Calibri"/>
              <a:sym typeface="Calibri"/>
            </a:endParaRPr>
          </a:p>
          <a:p>
            <a:pPr marL="0" lvl="0" indent="0" algn="l" rtl="0">
              <a:spcBef>
                <a:spcPts val="0"/>
              </a:spcBef>
              <a:spcAft>
                <a:spcPts val="0"/>
              </a:spcAft>
              <a:buNone/>
            </a:pPr>
            <a:r>
              <a:rPr lang="es" sz="1000">
                <a:solidFill>
                  <a:schemeClr val="dk2"/>
                </a:solidFill>
                <a:latin typeface="Calibri"/>
                <a:ea typeface="Calibri"/>
                <a:cs typeface="Calibri"/>
                <a:sym typeface="Calibri"/>
              </a:rPr>
              <a:t>Sirve con listas ordenadas o no</a:t>
            </a:r>
            <a:endParaRPr sz="1000">
              <a:solidFill>
                <a:schemeClr val="dk2"/>
              </a:solidFill>
              <a:latin typeface="Calibri"/>
              <a:ea typeface="Calibri"/>
              <a:cs typeface="Calibri"/>
              <a:sym typeface="Calibri"/>
            </a:endParaRPr>
          </a:p>
          <a:p>
            <a:pPr marL="0" lvl="0" indent="0" algn="l" rtl="0">
              <a:spcBef>
                <a:spcPts val="0"/>
              </a:spcBef>
              <a:spcAft>
                <a:spcPts val="0"/>
              </a:spcAft>
              <a:buNone/>
            </a:pPr>
            <a:endParaRPr sz="1000">
              <a:solidFill>
                <a:schemeClr val="dk2"/>
              </a:solidFill>
              <a:latin typeface="Calibri"/>
              <a:ea typeface="Calibri"/>
              <a:cs typeface="Calibri"/>
              <a:sym typeface="Calibri"/>
            </a:endParaRPr>
          </a:p>
          <a:p>
            <a:pPr marL="0" lvl="0" indent="0" algn="l" rtl="0">
              <a:spcBef>
                <a:spcPts val="0"/>
              </a:spcBef>
              <a:spcAft>
                <a:spcPts val="0"/>
              </a:spcAft>
              <a:buNone/>
            </a:pPr>
            <a:r>
              <a:rPr lang="es" sz="1000" b="1">
                <a:solidFill>
                  <a:schemeClr val="dk2"/>
                </a:solidFill>
                <a:latin typeface="Calibri"/>
                <a:ea typeface="Calibri"/>
                <a:cs typeface="Calibri"/>
                <a:sym typeface="Calibri"/>
              </a:rPr>
              <a:t>Complejidad:</a:t>
            </a:r>
            <a:endParaRPr sz="1000">
              <a:solidFill>
                <a:schemeClr val="dk2"/>
              </a:solidFill>
              <a:latin typeface="Calibri"/>
              <a:ea typeface="Calibri"/>
              <a:cs typeface="Calibri"/>
              <a:sym typeface="Calibri"/>
            </a:endParaRPr>
          </a:p>
          <a:p>
            <a:pPr marL="0" lvl="0" indent="0" algn="l" rtl="0">
              <a:spcBef>
                <a:spcPts val="0"/>
              </a:spcBef>
              <a:spcAft>
                <a:spcPts val="0"/>
              </a:spcAft>
              <a:buNone/>
            </a:pPr>
            <a:r>
              <a:rPr lang="es" sz="1000">
                <a:solidFill>
                  <a:schemeClr val="dk2"/>
                </a:solidFill>
                <a:latin typeface="Calibri"/>
                <a:ea typeface="Calibri"/>
                <a:cs typeface="Calibri"/>
                <a:sym typeface="Calibri"/>
              </a:rPr>
              <a:t>Mejor caso: O(1)</a:t>
            </a:r>
            <a:endParaRPr sz="1000">
              <a:solidFill>
                <a:schemeClr val="dk2"/>
              </a:solidFill>
              <a:latin typeface="Calibri"/>
              <a:ea typeface="Calibri"/>
              <a:cs typeface="Calibri"/>
              <a:sym typeface="Calibri"/>
            </a:endParaRPr>
          </a:p>
          <a:p>
            <a:pPr marL="0" lvl="0" indent="0" algn="l" rtl="0">
              <a:spcBef>
                <a:spcPts val="0"/>
              </a:spcBef>
              <a:spcAft>
                <a:spcPts val="0"/>
              </a:spcAft>
              <a:buNone/>
            </a:pPr>
            <a:r>
              <a:rPr lang="es" sz="1000">
                <a:solidFill>
                  <a:schemeClr val="dk2"/>
                </a:solidFill>
                <a:latin typeface="Calibri"/>
                <a:ea typeface="Calibri"/>
                <a:cs typeface="Calibri"/>
                <a:sym typeface="Calibri"/>
              </a:rPr>
              <a:t>Peor caso: O(n)</a:t>
            </a:r>
            <a:endParaRPr sz="1000">
              <a:solidFill>
                <a:schemeClr val="dk2"/>
              </a:solidFill>
              <a:latin typeface="Calibri"/>
              <a:ea typeface="Calibri"/>
              <a:cs typeface="Calibri"/>
              <a:sym typeface="Calibri"/>
            </a:endParaRPr>
          </a:p>
          <a:p>
            <a:pPr marL="0" lvl="0" indent="0" algn="l" rtl="0">
              <a:spcBef>
                <a:spcPts val="0"/>
              </a:spcBef>
              <a:spcAft>
                <a:spcPts val="0"/>
              </a:spcAft>
              <a:buNone/>
            </a:pPr>
            <a:endParaRPr sz="1300">
              <a:solidFill>
                <a:schemeClr val="dk2"/>
              </a:solidFill>
              <a:latin typeface="Calibri"/>
              <a:ea typeface="Calibri"/>
              <a:cs typeface="Calibri"/>
              <a:sym typeface="Calibri"/>
            </a:endParaRPr>
          </a:p>
        </p:txBody>
      </p:sp>
      <p:sp>
        <p:nvSpPr>
          <p:cNvPr id="139" name="Google Shape;139;p14"/>
          <p:cNvSpPr txBox="1"/>
          <p:nvPr/>
        </p:nvSpPr>
        <p:spPr>
          <a:xfrm>
            <a:off x="403700" y="2848375"/>
            <a:ext cx="4037100" cy="20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200" b="1">
                <a:solidFill>
                  <a:schemeClr val="dk2"/>
                </a:solidFill>
                <a:latin typeface="Calibri"/>
                <a:ea typeface="Calibri"/>
                <a:cs typeface="Calibri"/>
                <a:sym typeface="Calibri"/>
              </a:rPr>
              <a:t>🧠Búsqueda Binaria</a:t>
            </a:r>
            <a:endParaRPr sz="1200" b="1">
              <a:solidFill>
                <a:schemeClr val="dk2"/>
              </a:solidFill>
              <a:latin typeface="Calibri"/>
              <a:ea typeface="Calibri"/>
              <a:cs typeface="Calibri"/>
              <a:sym typeface="Calibri"/>
            </a:endParaRPr>
          </a:p>
          <a:p>
            <a:pPr marL="0" lvl="0" indent="0" algn="l" rtl="0">
              <a:spcBef>
                <a:spcPts val="0"/>
              </a:spcBef>
              <a:spcAft>
                <a:spcPts val="0"/>
              </a:spcAft>
              <a:buNone/>
            </a:pPr>
            <a:endParaRPr sz="1100">
              <a:solidFill>
                <a:schemeClr val="dk2"/>
              </a:solidFill>
              <a:latin typeface="Calibri"/>
              <a:ea typeface="Calibri"/>
              <a:cs typeface="Calibri"/>
              <a:sym typeface="Calibri"/>
            </a:endParaRPr>
          </a:p>
          <a:p>
            <a:pPr marL="0" lvl="0" indent="0" algn="l" rtl="0">
              <a:spcBef>
                <a:spcPts val="0"/>
              </a:spcBef>
              <a:spcAft>
                <a:spcPts val="0"/>
              </a:spcAft>
              <a:buNone/>
            </a:pPr>
            <a:r>
              <a:rPr lang="es" sz="1000" b="1">
                <a:solidFill>
                  <a:schemeClr val="dk2"/>
                </a:solidFill>
                <a:latin typeface="Calibri"/>
                <a:ea typeface="Calibri"/>
                <a:cs typeface="Calibri"/>
                <a:sym typeface="Calibri"/>
              </a:rPr>
              <a:t>Cómo funciona:</a:t>
            </a:r>
            <a:endParaRPr sz="1000" b="1">
              <a:solidFill>
                <a:schemeClr val="dk2"/>
              </a:solidFill>
              <a:latin typeface="Calibri"/>
              <a:ea typeface="Calibri"/>
              <a:cs typeface="Calibri"/>
              <a:sym typeface="Calibri"/>
            </a:endParaRPr>
          </a:p>
          <a:p>
            <a:pPr marL="0" lvl="0" indent="0" algn="l" rtl="0">
              <a:spcBef>
                <a:spcPts val="0"/>
              </a:spcBef>
              <a:spcAft>
                <a:spcPts val="0"/>
              </a:spcAft>
              <a:buNone/>
            </a:pPr>
            <a:r>
              <a:rPr lang="es" sz="1000">
                <a:solidFill>
                  <a:schemeClr val="dk2"/>
                </a:solidFill>
                <a:latin typeface="Calibri"/>
                <a:ea typeface="Calibri"/>
                <a:cs typeface="Calibri"/>
                <a:sym typeface="Calibri"/>
              </a:rPr>
              <a:t>Compara con el elemento central</a:t>
            </a:r>
            <a:endParaRPr sz="1000">
              <a:solidFill>
                <a:schemeClr val="dk2"/>
              </a:solidFill>
              <a:latin typeface="Calibri"/>
              <a:ea typeface="Calibri"/>
              <a:cs typeface="Calibri"/>
              <a:sym typeface="Calibri"/>
            </a:endParaRPr>
          </a:p>
          <a:p>
            <a:pPr marL="0" lvl="0" indent="0" algn="l" rtl="0">
              <a:spcBef>
                <a:spcPts val="0"/>
              </a:spcBef>
              <a:spcAft>
                <a:spcPts val="0"/>
              </a:spcAft>
              <a:buNone/>
            </a:pPr>
            <a:r>
              <a:rPr lang="es" sz="1000">
                <a:solidFill>
                  <a:schemeClr val="dk2"/>
                </a:solidFill>
                <a:latin typeface="Calibri"/>
                <a:ea typeface="Calibri"/>
                <a:cs typeface="Calibri"/>
                <a:sym typeface="Calibri"/>
              </a:rPr>
              <a:t>Descarta la mitad que no contiene el valor</a:t>
            </a:r>
            <a:endParaRPr sz="1000">
              <a:solidFill>
                <a:schemeClr val="dk2"/>
              </a:solidFill>
              <a:latin typeface="Calibri"/>
              <a:ea typeface="Calibri"/>
              <a:cs typeface="Calibri"/>
              <a:sym typeface="Calibri"/>
            </a:endParaRPr>
          </a:p>
          <a:p>
            <a:pPr marL="0" lvl="0" indent="0" algn="l" rtl="0">
              <a:spcBef>
                <a:spcPts val="0"/>
              </a:spcBef>
              <a:spcAft>
                <a:spcPts val="0"/>
              </a:spcAft>
              <a:buNone/>
            </a:pPr>
            <a:r>
              <a:rPr lang="es" sz="1000">
                <a:solidFill>
                  <a:schemeClr val="dk2"/>
                </a:solidFill>
                <a:latin typeface="Calibri"/>
                <a:ea typeface="Calibri"/>
                <a:cs typeface="Calibri"/>
                <a:sym typeface="Calibri"/>
              </a:rPr>
              <a:t>Repite hasta encontrar o agotar opciones</a:t>
            </a:r>
            <a:endParaRPr sz="1000">
              <a:solidFill>
                <a:schemeClr val="dk2"/>
              </a:solidFill>
              <a:latin typeface="Calibri"/>
              <a:ea typeface="Calibri"/>
              <a:cs typeface="Calibri"/>
              <a:sym typeface="Calibri"/>
            </a:endParaRPr>
          </a:p>
          <a:p>
            <a:pPr marL="0" lvl="0" indent="0" algn="l" rtl="0">
              <a:spcBef>
                <a:spcPts val="0"/>
              </a:spcBef>
              <a:spcAft>
                <a:spcPts val="0"/>
              </a:spcAft>
              <a:buNone/>
            </a:pPr>
            <a:endParaRPr sz="1000" b="1">
              <a:solidFill>
                <a:schemeClr val="dk2"/>
              </a:solidFill>
              <a:latin typeface="Calibri"/>
              <a:ea typeface="Calibri"/>
              <a:cs typeface="Calibri"/>
              <a:sym typeface="Calibri"/>
            </a:endParaRPr>
          </a:p>
          <a:p>
            <a:pPr marL="0" lvl="0" indent="0" algn="l" rtl="0">
              <a:spcBef>
                <a:spcPts val="0"/>
              </a:spcBef>
              <a:spcAft>
                <a:spcPts val="0"/>
              </a:spcAft>
              <a:buNone/>
            </a:pPr>
            <a:r>
              <a:rPr lang="es" sz="1000" b="1">
                <a:solidFill>
                  <a:schemeClr val="dk2"/>
                </a:solidFill>
                <a:latin typeface="Calibri"/>
                <a:ea typeface="Calibri"/>
                <a:cs typeface="Calibri"/>
                <a:sym typeface="Calibri"/>
              </a:rPr>
              <a:t>Ventaja:                                                   Desventaja:</a:t>
            </a:r>
            <a:endParaRPr sz="1000" b="1">
              <a:solidFill>
                <a:schemeClr val="dk2"/>
              </a:solidFill>
              <a:latin typeface="Calibri"/>
              <a:ea typeface="Calibri"/>
              <a:cs typeface="Calibri"/>
              <a:sym typeface="Calibri"/>
            </a:endParaRPr>
          </a:p>
          <a:p>
            <a:pPr marL="0" lvl="0" indent="0" algn="l" rtl="0">
              <a:spcBef>
                <a:spcPts val="0"/>
              </a:spcBef>
              <a:spcAft>
                <a:spcPts val="0"/>
              </a:spcAft>
              <a:buNone/>
            </a:pPr>
            <a:r>
              <a:rPr lang="es" sz="1000">
                <a:solidFill>
                  <a:schemeClr val="dk2"/>
                </a:solidFill>
                <a:latin typeface="Calibri"/>
                <a:ea typeface="Calibri"/>
                <a:cs typeface="Calibri"/>
                <a:sym typeface="Calibri"/>
              </a:rPr>
              <a:t>Mucho más eficiente que la lineal      La lista debe estar ordenada</a:t>
            </a:r>
            <a:endParaRPr sz="1000">
              <a:solidFill>
                <a:schemeClr val="dk2"/>
              </a:solidFill>
              <a:latin typeface="Calibri"/>
              <a:ea typeface="Calibri"/>
              <a:cs typeface="Calibri"/>
              <a:sym typeface="Calibri"/>
            </a:endParaRPr>
          </a:p>
          <a:p>
            <a:pPr marL="0" lvl="0" indent="0" algn="l" rtl="0">
              <a:spcBef>
                <a:spcPts val="0"/>
              </a:spcBef>
              <a:spcAft>
                <a:spcPts val="0"/>
              </a:spcAft>
              <a:buNone/>
            </a:pPr>
            <a:endParaRPr sz="1000">
              <a:solidFill>
                <a:schemeClr val="dk2"/>
              </a:solidFill>
              <a:latin typeface="Calibri"/>
              <a:ea typeface="Calibri"/>
              <a:cs typeface="Calibri"/>
              <a:sym typeface="Calibri"/>
            </a:endParaRPr>
          </a:p>
          <a:p>
            <a:pPr marL="0" lvl="0" indent="0" algn="l" rtl="0">
              <a:spcBef>
                <a:spcPts val="0"/>
              </a:spcBef>
              <a:spcAft>
                <a:spcPts val="0"/>
              </a:spcAft>
              <a:buNone/>
            </a:pPr>
            <a:r>
              <a:rPr lang="es" sz="1000" b="1">
                <a:solidFill>
                  <a:schemeClr val="dk2"/>
                </a:solidFill>
                <a:latin typeface="Calibri"/>
                <a:ea typeface="Calibri"/>
                <a:cs typeface="Calibri"/>
                <a:sym typeface="Calibri"/>
              </a:rPr>
              <a:t>Complejidad:</a:t>
            </a:r>
            <a:r>
              <a:rPr lang="es" sz="1000">
                <a:solidFill>
                  <a:schemeClr val="dk2"/>
                </a:solidFill>
                <a:latin typeface="Calibri"/>
                <a:ea typeface="Calibri"/>
                <a:cs typeface="Calibri"/>
                <a:sym typeface="Calibri"/>
              </a:rPr>
              <a:t> O(log n)</a:t>
            </a:r>
            <a:endParaRPr sz="1000">
              <a:solidFill>
                <a:schemeClr val="dk2"/>
              </a:solidFill>
              <a:latin typeface="Calibri"/>
              <a:ea typeface="Calibri"/>
              <a:cs typeface="Calibri"/>
              <a:sym typeface="Calibri"/>
            </a:endParaRPr>
          </a:p>
          <a:p>
            <a:pPr marL="0" lvl="0" indent="0" algn="l" rtl="0">
              <a:spcBef>
                <a:spcPts val="0"/>
              </a:spcBef>
              <a:spcAft>
                <a:spcPts val="0"/>
              </a:spcAft>
              <a:buNone/>
            </a:pPr>
            <a:endParaRPr sz="1300">
              <a:solidFill>
                <a:schemeClr val="dk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5"/>
          <p:cNvSpPr txBox="1"/>
          <p:nvPr/>
        </p:nvSpPr>
        <p:spPr>
          <a:xfrm>
            <a:off x="5799750" y="1288500"/>
            <a:ext cx="2954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00" b="1">
                <a:solidFill>
                  <a:schemeClr val="dk2"/>
                </a:solidFill>
              </a:rPr>
              <a:t>Comparar, intercambiar, repetir…</a:t>
            </a:r>
            <a:endParaRPr sz="1300" b="1">
              <a:solidFill>
                <a:schemeClr val="dk2"/>
              </a:solidFill>
            </a:endParaRPr>
          </a:p>
        </p:txBody>
      </p:sp>
      <p:pic>
        <p:nvPicPr>
          <p:cNvPr id="145" name="Google Shape;145;p15" title="bubblesort.gif"/>
          <p:cNvPicPr preferRelativeResize="0"/>
          <p:nvPr/>
        </p:nvPicPr>
        <p:blipFill>
          <a:blip r:embed="rId3">
            <a:alphaModFix/>
          </a:blip>
          <a:stretch>
            <a:fillRect/>
          </a:stretch>
        </p:blipFill>
        <p:spPr>
          <a:xfrm>
            <a:off x="5583150" y="1714500"/>
            <a:ext cx="2857500" cy="1714500"/>
          </a:xfrm>
          <a:prstGeom prst="rect">
            <a:avLst/>
          </a:prstGeom>
          <a:noFill/>
          <a:ln>
            <a:noFill/>
          </a:ln>
        </p:spPr>
      </p:pic>
      <p:sp>
        <p:nvSpPr>
          <p:cNvPr id="146" name="Google Shape;146;p15"/>
          <p:cNvSpPr txBox="1"/>
          <p:nvPr/>
        </p:nvSpPr>
        <p:spPr>
          <a:xfrm>
            <a:off x="2541850" y="373875"/>
            <a:ext cx="5315400" cy="53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900" b="1">
                <a:solidFill>
                  <a:schemeClr val="dk2"/>
                </a:solidFill>
                <a:latin typeface="Calibri"/>
                <a:ea typeface="Calibri"/>
                <a:cs typeface="Calibri"/>
                <a:sym typeface="Calibri"/>
              </a:rPr>
              <a:t>Ordenamiento: el primer paso para buscar mejor</a:t>
            </a:r>
            <a:endParaRPr sz="1900" b="1">
              <a:solidFill>
                <a:schemeClr val="dk2"/>
              </a:solidFill>
              <a:latin typeface="Calibri"/>
              <a:ea typeface="Calibri"/>
              <a:cs typeface="Calibri"/>
              <a:sym typeface="Calibri"/>
            </a:endParaRPr>
          </a:p>
        </p:txBody>
      </p:sp>
      <p:sp>
        <p:nvSpPr>
          <p:cNvPr id="147" name="Google Shape;147;p15"/>
          <p:cNvSpPr txBox="1"/>
          <p:nvPr/>
        </p:nvSpPr>
        <p:spPr>
          <a:xfrm>
            <a:off x="627975" y="912075"/>
            <a:ext cx="4710000" cy="373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endParaRPr b="1"/>
          </a:p>
          <a:p>
            <a:pPr marL="0" lvl="0" indent="0" algn="l" rtl="0">
              <a:lnSpc>
                <a:spcPct val="115000"/>
              </a:lnSpc>
              <a:spcBef>
                <a:spcPts val="1400"/>
              </a:spcBef>
              <a:spcAft>
                <a:spcPts val="0"/>
              </a:spcAft>
              <a:buNone/>
            </a:pPr>
            <a:r>
              <a:rPr lang="es" b="1"/>
              <a:t>🫧 Bubble Sort (Ordenamiento Burbuja)</a:t>
            </a:r>
            <a:endParaRPr b="1"/>
          </a:p>
          <a:p>
            <a:pPr marL="457200" lvl="0" indent="0" algn="l" rtl="0">
              <a:lnSpc>
                <a:spcPct val="115000"/>
              </a:lnSpc>
              <a:spcBef>
                <a:spcPts val="1200"/>
              </a:spcBef>
              <a:spcAft>
                <a:spcPts val="0"/>
              </a:spcAft>
              <a:buNone/>
            </a:pPr>
            <a:r>
              <a:rPr lang="es" sz="1100"/>
              <a:t>Recorre la lista comparando elementos adyacentes </a:t>
            </a:r>
            <a:br>
              <a:rPr lang="es" sz="1100"/>
            </a:br>
            <a:r>
              <a:rPr lang="es" sz="1100"/>
              <a:t>Intercambia si están desordenados, repitiendo hasta ordenar todo.</a:t>
            </a:r>
            <a:br>
              <a:rPr lang="es" sz="1100"/>
            </a:br>
            <a:endParaRPr sz="1100"/>
          </a:p>
          <a:p>
            <a:pPr marL="457200" lvl="0" indent="0" algn="l" rtl="0">
              <a:lnSpc>
                <a:spcPct val="115000"/>
              </a:lnSpc>
              <a:spcBef>
                <a:spcPts val="1200"/>
              </a:spcBef>
              <a:spcAft>
                <a:spcPts val="0"/>
              </a:spcAft>
              <a:buNone/>
            </a:pPr>
            <a:r>
              <a:rPr lang="es" sz="1100"/>
              <a:t>✅ Fácil de entender e implementar.</a:t>
            </a:r>
            <a:endParaRPr sz="1100"/>
          </a:p>
          <a:p>
            <a:pPr marL="457200" lvl="0" indent="0" algn="l" rtl="0">
              <a:lnSpc>
                <a:spcPct val="115000"/>
              </a:lnSpc>
              <a:spcBef>
                <a:spcPts val="1200"/>
              </a:spcBef>
              <a:spcAft>
                <a:spcPts val="0"/>
              </a:spcAft>
              <a:buNone/>
            </a:pPr>
            <a:r>
              <a:rPr lang="es" sz="1100"/>
              <a:t>❌ Ineficiente en listas grandes: complejidad O(n²).</a:t>
            </a:r>
            <a:br>
              <a:rPr lang="es" sz="1100"/>
            </a:br>
            <a:endParaRPr sz="1100"/>
          </a:p>
          <a:p>
            <a:pPr marL="457200" lvl="0" indent="0" algn="l" rtl="0">
              <a:lnSpc>
                <a:spcPct val="115000"/>
              </a:lnSpc>
              <a:spcBef>
                <a:spcPts val="1200"/>
              </a:spcBef>
              <a:spcAft>
                <a:spcPts val="0"/>
              </a:spcAft>
              <a:buNone/>
            </a:pPr>
            <a:r>
              <a:rPr lang="es" sz="1100"/>
              <a:t> Rinde bien en listas pequeñas o casi ordenadas (mejor caso O(n)).</a:t>
            </a:r>
            <a:endParaRPr sz="1100"/>
          </a:p>
          <a:p>
            <a:pPr marL="0" lvl="0" indent="0" algn="l" rtl="0">
              <a:spcBef>
                <a:spcPts val="1200"/>
              </a:spcBef>
              <a:spcAft>
                <a:spcPts val="0"/>
              </a:spcAft>
              <a:buNone/>
            </a:pPr>
            <a:endParaRPr sz="1300">
              <a:solidFill>
                <a:schemeClr val="dk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p:nvPr/>
        </p:nvSpPr>
        <p:spPr>
          <a:xfrm>
            <a:off x="5814374" y="1303450"/>
            <a:ext cx="2603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00" b="1">
                <a:solidFill>
                  <a:schemeClr val="dk2"/>
                </a:solidFill>
              </a:rPr>
              <a:t>Insertar donde corresponde…</a:t>
            </a:r>
            <a:endParaRPr sz="1300" b="1">
              <a:solidFill>
                <a:schemeClr val="dk2"/>
              </a:solidFill>
            </a:endParaRPr>
          </a:p>
        </p:txBody>
      </p:sp>
      <p:pic>
        <p:nvPicPr>
          <p:cNvPr id="153" name="Google Shape;153;p16" title="insertionsort.gif"/>
          <p:cNvPicPr preferRelativeResize="0"/>
          <p:nvPr/>
        </p:nvPicPr>
        <p:blipFill>
          <a:blip r:embed="rId3">
            <a:alphaModFix/>
          </a:blip>
          <a:stretch>
            <a:fillRect/>
          </a:stretch>
        </p:blipFill>
        <p:spPr>
          <a:xfrm>
            <a:off x="5852425" y="1714500"/>
            <a:ext cx="2857500" cy="1714500"/>
          </a:xfrm>
          <a:prstGeom prst="rect">
            <a:avLst/>
          </a:prstGeom>
          <a:noFill/>
          <a:ln>
            <a:noFill/>
          </a:ln>
        </p:spPr>
      </p:pic>
      <p:sp>
        <p:nvSpPr>
          <p:cNvPr id="154" name="Google Shape;154;p16"/>
          <p:cNvSpPr txBox="1"/>
          <p:nvPr/>
        </p:nvSpPr>
        <p:spPr>
          <a:xfrm>
            <a:off x="545750" y="508375"/>
            <a:ext cx="4777200" cy="421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s" b="1"/>
              <a:t>🧩 Insertion Sort (Ordenamiento por Inserción)</a:t>
            </a:r>
            <a:endParaRPr b="1"/>
          </a:p>
          <a:p>
            <a:pPr marL="457200" lvl="0" indent="0" algn="l" rtl="0">
              <a:lnSpc>
                <a:spcPct val="115000"/>
              </a:lnSpc>
              <a:spcBef>
                <a:spcPts val="1200"/>
              </a:spcBef>
              <a:spcAft>
                <a:spcPts val="0"/>
              </a:spcAft>
              <a:buNone/>
            </a:pPr>
            <a:r>
              <a:rPr lang="es" sz="1100"/>
              <a:t>Construye la lista ordenada </a:t>
            </a:r>
            <a:r>
              <a:rPr lang="es" sz="1100" b="1"/>
              <a:t>de izquierda a derecha</a:t>
            </a:r>
            <a:r>
              <a:rPr lang="es" sz="1100"/>
              <a:t> ➡️</a:t>
            </a:r>
            <a:endParaRPr sz="1100"/>
          </a:p>
          <a:p>
            <a:pPr marL="457200" lvl="0" indent="0" algn="l" rtl="0">
              <a:lnSpc>
                <a:spcPct val="115000"/>
              </a:lnSpc>
              <a:spcBef>
                <a:spcPts val="1200"/>
              </a:spcBef>
              <a:spcAft>
                <a:spcPts val="0"/>
              </a:spcAft>
              <a:buNone/>
            </a:pPr>
            <a:r>
              <a:rPr lang="es" sz="1100"/>
              <a:t>Inserta cada elemento en su posición correcta 🔁</a:t>
            </a:r>
            <a:endParaRPr sz="1100"/>
          </a:p>
          <a:p>
            <a:pPr marL="457200" lvl="0" indent="0" algn="l" rtl="0">
              <a:lnSpc>
                <a:spcPct val="115000"/>
              </a:lnSpc>
              <a:spcBef>
                <a:spcPts val="1200"/>
              </a:spcBef>
              <a:spcAft>
                <a:spcPts val="0"/>
              </a:spcAft>
              <a:buNone/>
            </a:pPr>
            <a:r>
              <a:rPr lang="es" sz="1100"/>
              <a:t>Compara con los anteriores y desplaza si es necesario ↩️</a:t>
            </a:r>
            <a:endParaRPr sz="1100"/>
          </a:p>
          <a:p>
            <a:pPr marL="0" lvl="0" indent="0" algn="l" rtl="0">
              <a:lnSpc>
                <a:spcPct val="115000"/>
              </a:lnSpc>
              <a:spcBef>
                <a:spcPts val="1200"/>
              </a:spcBef>
              <a:spcAft>
                <a:spcPts val="0"/>
              </a:spcAft>
              <a:buNone/>
            </a:pPr>
            <a:r>
              <a:rPr lang="es" sz="1100" b="1"/>
              <a:t> Ventajas:</a:t>
            </a:r>
            <a:endParaRPr sz="1100" b="1"/>
          </a:p>
          <a:p>
            <a:pPr marL="457200" lvl="0" indent="0" algn="l" rtl="0">
              <a:lnSpc>
                <a:spcPct val="115000"/>
              </a:lnSpc>
              <a:spcBef>
                <a:spcPts val="1200"/>
              </a:spcBef>
              <a:spcAft>
                <a:spcPts val="0"/>
              </a:spcAft>
              <a:buNone/>
            </a:pPr>
            <a:r>
              <a:rPr lang="es" sz="1100"/>
              <a:t>Fácil de entender.</a:t>
            </a:r>
            <a:endParaRPr sz="1100"/>
          </a:p>
          <a:p>
            <a:pPr marL="457200" lvl="0" indent="0" algn="l" rtl="0">
              <a:lnSpc>
                <a:spcPct val="115000"/>
              </a:lnSpc>
              <a:spcBef>
                <a:spcPts val="1200"/>
              </a:spcBef>
              <a:spcAft>
                <a:spcPts val="0"/>
              </a:spcAft>
              <a:buNone/>
            </a:pPr>
            <a:r>
              <a:rPr lang="es" sz="1100"/>
              <a:t>Bueno para listas pequeñas o casi ordenadas.</a:t>
            </a:r>
            <a:endParaRPr sz="1100"/>
          </a:p>
          <a:p>
            <a:pPr marL="457200" lvl="0" indent="0" algn="l" rtl="0">
              <a:lnSpc>
                <a:spcPct val="115000"/>
              </a:lnSpc>
              <a:spcBef>
                <a:spcPts val="1200"/>
              </a:spcBef>
              <a:spcAft>
                <a:spcPts val="0"/>
              </a:spcAft>
              <a:buNone/>
            </a:pPr>
            <a:r>
              <a:rPr lang="es" sz="1100"/>
              <a:t>No usa memoria extra (in-place).</a:t>
            </a:r>
            <a:endParaRPr sz="1100"/>
          </a:p>
          <a:p>
            <a:pPr marL="457200" lvl="0" indent="0" algn="l" rtl="0">
              <a:lnSpc>
                <a:spcPct val="115000"/>
              </a:lnSpc>
              <a:spcBef>
                <a:spcPts val="1200"/>
              </a:spcBef>
              <a:spcAft>
                <a:spcPts val="0"/>
              </a:spcAft>
              <a:buNone/>
            </a:pPr>
            <a:r>
              <a:rPr lang="es" sz="1100"/>
              <a:t>Estable.</a:t>
            </a:r>
            <a:endParaRPr sz="1100"/>
          </a:p>
          <a:p>
            <a:pPr marL="0" lvl="0" indent="0" algn="l" rtl="0">
              <a:lnSpc>
                <a:spcPct val="115000"/>
              </a:lnSpc>
              <a:spcBef>
                <a:spcPts val="1200"/>
              </a:spcBef>
              <a:spcAft>
                <a:spcPts val="0"/>
              </a:spcAft>
              <a:buNone/>
            </a:pPr>
            <a:r>
              <a:rPr lang="es" sz="1100" b="1"/>
              <a:t>Desventajas:</a:t>
            </a:r>
            <a:endParaRPr sz="1100" b="1"/>
          </a:p>
          <a:p>
            <a:pPr marL="457200" lvl="0" indent="0" algn="l" rtl="0">
              <a:lnSpc>
                <a:spcPct val="115000"/>
              </a:lnSpc>
              <a:spcBef>
                <a:spcPts val="1200"/>
              </a:spcBef>
              <a:spcAft>
                <a:spcPts val="0"/>
              </a:spcAft>
              <a:buNone/>
            </a:pPr>
            <a:r>
              <a:rPr lang="es" sz="1100"/>
              <a:t>Lento para listas grandes (peor caso O(n²)).</a:t>
            </a:r>
            <a:endParaRPr sz="1100"/>
          </a:p>
          <a:p>
            <a:pPr marL="0" lvl="0" indent="0" algn="l" rtl="0">
              <a:spcBef>
                <a:spcPts val="1200"/>
              </a:spcBef>
              <a:spcAft>
                <a:spcPts val="0"/>
              </a:spcAft>
              <a:buNone/>
            </a:pPr>
            <a:endParaRPr sz="1300">
              <a:solidFill>
                <a:schemeClr val="dk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p:nvPr/>
        </p:nvSpPr>
        <p:spPr>
          <a:xfrm>
            <a:off x="5814383" y="1303450"/>
            <a:ext cx="26670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00" b="1">
                <a:solidFill>
                  <a:schemeClr val="dk2"/>
                </a:solidFill>
              </a:rPr>
              <a:t>Dividir, ordenar, conquistar…</a:t>
            </a:r>
            <a:endParaRPr sz="1300" b="1">
              <a:solidFill>
                <a:schemeClr val="dk2"/>
              </a:solidFill>
            </a:endParaRPr>
          </a:p>
          <a:p>
            <a:pPr marL="0" lvl="0" indent="0" algn="l" rtl="0">
              <a:spcBef>
                <a:spcPts val="0"/>
              </a:spcBef>
              <a:spcAft>
                <a:spcPts val="0"/>
              </a:spcAft>
              <a:buNone/>
            </a:pPr>
            <a:endParaRPr sz="1300" b="1">
              <a:solidFill>
                <a:schemeClr val="dk2"/>
              </a:solidFill>
            </a:endParaRPr>
          </a:p>
        </p:txBody>
      </p:sp>
      <p:pic>
        <p:nvPicPr>
          <p:cNvPr id="160" name="Google Shape;160;p17" title="quicksort.gif"/>
          <p:cNvPicPr preferRelativeResize="0"/>
          <p:nvPr/>
        </p:nvPicPr>
        <p:blipFill>
          <a:blip r:embed="rId3">
            <a:alphaModFix/>
          </a:blip>
          <a:stretch>
            <a:fillRect/>
          </a:stretch>
        </p:blipFill>
        <p:spPr>
          <a:xfrm>
            <a:off x="5814375" y="1688350"/>
            <a:ext cx="2667000" cy="2038350"/>
          </a:xfrm>
          <a:prstGeom prst="rect">
            <a:avLst/>
          </a:prstGeom>
          <a:noFill/>
          <a:ln>
            <a:noFill/>
          </a:ln>
        </p:spPr>
      </p:pic>
      <p:sp>
        <p:nvSpPr>
          <p:cNvPr id="161" name="Google Shape;161;p17"/>
          <p:cNvSpPr txBox="1"/>
          <p:nvPr/>
        </p:nvSpPr>
        <p:spPr>
          <a:xfrm>
            <a:off x="590600" y="515850"/>
            <a:ext cx="4612800" cy="424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s" b="1"/>
              <a:t>⚡ QuickSort (Ordenamiento Rápido)</a:t>
            </a:r>
            <a:endParaRPr b="1"/>
          </a:p>
          <a:p>
            <a:pPr marL="457200" lvl="0" indent="0" algn="l" rtl="0">
              <a:lnSpc>
                <a:spcPct val="115000"/>
              </a:lnSpc>
              <a:spcBef>
                <a:spcPts val="1200"/>
              </a:spcBef>
              <a:spcAft>
                <a:spcPts val="0"/>
              </a:spcAft>
              <a:buNone/>
            </a:pPr>
            <a:r>
              <a:rPr lang="es" sz="1100"/>
              <a:t>Elige un </a:t>
            </a:r>
            <a:r>
              <a:rPr lang="es" sz="1100" b="1"/>
              <a:t>pivote.</a:t>
            </a:r>
            <a:br>
              <a:rPr lang="es" sz="1100" b="1"/>
            </a:br>
            <a:r>
              <a:rPr lang="es" sz="1100"/>
              <a:t>Divide la lista: menores a la izquierda, mayores a la derecha ↔️</a:t>
            </a:r>
            <a:br>
              <a:rPr lang="es" sz="1100"/>
            </a:br>
            <a:r>
              <a:rPr lang="es" sz="1100"/>
              <a:t>Ordena recursivamente cada parte 🔁</a:t>
            </a:r>
            <a:br>
              <a:rPr lang="es" sz="1100"/>
            </a:br>
            <a:r>
              <a:rPr lang="es" sz="1100"/>
              <a:t>Usa estrategia </a:t>
            </a:r>
            <a:r>
              <a:rPr lang="es" sz="1100" b="1"/>
              <a:t>divide y vencerás</a:t>
            </a:r>
            <a:br>
              <a:rPr lang="es" sz="1100" b="1"/>
            </a:br>
            <a:endParaRPr sz="1100" b="1"/>
          </a:p>
          <a:p>
            <a:pPr marL="0" lvl="0" indent="0" algn="l" rtl="0">
              <a:lnSpc>
                <a:spcPct val="115000"/>
              </a:lnSpc>
              <a:spcBef>
                <a:spcPts val="1200"/>
              </a:spcBef>
              <a:spcAft>
                <a:spcPts val="0"/>
              </a:spcAft>
              <a:buNone/>
            </a:pPr>
            <a:r>
              <a:rPr lang="es" sz="1100" b="1"/>
              <a:t>Ventajas:</a:t>
            </a:r>
            <a:endParaRPr sz="1100" b="1"/>
          </a:p>
          <a:p>
            <a:pPr marL="457200" lvl="0" indent="0" algn="l" rtl="0">
              <a:lnSpc>
                <a:spcPct val="115000"/>
              </a:lnSpc>
              <a:spcBef>
                <a:spcPts val="1200"/>
              </a:spcBef>
              <a:spcAft>
                <a:spcPts val="0"/>
              </a:spcAft>
              <a:buNone/>
            </a:pPr>
            <a:r>
              <a:rPr lang="es" sz="1100"/>
              <a:t>Muy rápido en promedio: </a:t>
            </a:r>
            <a:r>
              <a:rPr lang="es" sz="1100" b="1"/>
              <a:t>O(n log n).</a:t>
            </a:r>
            <a:br>
              <a:rPr lang="es" sz="1100" b="1"/>
            </a:br>
            <a:r>
              <a:rPr lang="es" sz="1100"/>
              <a:t>Ordena en el mismo lugar (in-place).</a:t>
            </a:r>
            <a:br>
              <a:rPr lang="es" sz="1100"/>
            </a:br>
            <a:r>
              <a:rPr lang="es" sz="1100"/>
              <a:t>Flexible según cómo se elija el pivote.</a:t>
            </a:r>
            <a:br>
              <a:rPr lang="es" sz="1100"/>
            </a:br>
            <a:endParaRPr sz="1100"/>
          </a:p>
          <a:p>
            <a:pPr marL="0" lvl="0" indent="0" algn="l" rtl="0">
              <a:lnSpc>
                <a:spcPct val="115000"/>
              </a:lnSpc>
              <a:spcBef>
                <a:spcPts val="1200"/>
              </a:spcBef>
              <a:spcAft>
                <a:spcPts val="0"/>
              </a:spcAft>
              <a:buNone/>
            </a:pPr>
            <a:r>
              <a:rPr lang="es" sz="1100" b="1"/>
              <a:t>Desventajas:</a:t>
            </a:r>
            <a:endParaRPr sz="1100" b="1"/>
          </a:p>
          <a:p>
            <a:pPr marL="457200" lvl="0" indent="0" algn="l" rtl="0">
              <a:lnSpc>
                <a:spcPct val="115000"/>
              </a:lnSpc>
              <a:spcBef>
                <a:spcPts val="1200"/>
              </a:spcBef>
              <a:spcAft>
                <a:spcPts val="0"/>
              </a:spcAft>
              <a:buNone/>
            </a:pPr>
            <a:r>
              <a:rPr lang="es" sz="1100"/>
              <a:t>Peor caso: </a:t>
            </a:r>
            <a:r>
              <a:rPr lang="es" sz="1100" b="1"/>
              <a:t>O(n²)</a:t>
            </a:r>
            <a:r>
              <a:rPr lang="es" sz="1100"/>
              <a:t> si el pivote no divide bien.</a:t>
            </a:r>
            <a:br>
              <a:rPr lang="es" sz="1100"/>
            </a:br>
            <a:r>
              <a:rPr lang="es" sz="1100"/>
              <a:t>No es estable.</a:t>
            </a:r>
            <a:br>
              <a:rPr lang="es" sz="1100"/>
            </a:br>
            <a:r>
              <a:rPr lang="es" sz="1100"/>
              <a:t>Rendimiento depende del pivote elegido.</a:t>
            </a:r>
            <a:endParaRPr sz="1100"/>
          </a:p>
          <a:p>
            <a:pPr marL="0" lvl="0" indent="0" algn="l" rtl="0">
              <a:spcBef>
                <a:spcPts val="1200"/>
              </a:spcBef>
              <a:spcAft>
                <a:spcPts val="0"/>
              </a:spcAft>
              <a:buNone/>
            </a:pPr>
            <a:endParaRPr sz="1300">
              <a:solidFill>
                <a:schemeClr val="dk2"/>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p:nvPr/>
        </p:nvSpPr>
        <p:spPr>
          <a:xfrm>
            <a:off x="5814383" y="1303450"/>
            <a:ext cx="26334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00" b="1">
                <a:solidFill>
                  <a:schemeClr val="dk2"/>
                </a:solidFill>
              </a:rPr>
              <a:t>Fragmentar y fusionar…</a:t>
            </a:r>
            <a:endParaRPr sz="1300" b="1">
              <a:solidFill>
                <a:schemeClr val="dk2"/>
              </a:solidFill>
            </a:endParaRPr>
          </a:p>
        </p:txBody>
      </p:sp>
      <p:pic>
        <p:nvPicPr>
          <p:cNvPr id="167" name="Google Shape;167;p18" title="mergesort.gif"/>
          <p:cNvPicPr preferRelativeResize="0"/>
          <p:nvPr/>
        </p:nvPicPr>
        <p:blipFill>
          <a:blip r:embed="rId3">
            <a:alphaModFix/>
          </a:blip>
          <a:stretch>
            <a:fillRect/>
          </a:stretch>
        </p:blipFill>
        <p:spPr>
          <a:xfrm>
            <a:off x="5708825" y="1714500"/>
            <a:ext cx="2857500" cy="1714500"/>
          </a:xfrm>
          <a:prstGeom prst="rect">
            <a:avLst/>
          </a:prstGeom>
          <a:noFill/>
          <a:ln>
            <a:noFill/>
          </a:ln>
        </p:spPr>
      </p:pic>
      <p:sp>
        <p:nvSpPr>
          <p:cNvPr id="168" name="Google Shape;168;p18"/>
          <p:cNvSpPr txBox="1"/>
          <p:nvPr/>
        </p:nvSpPr>
        <p:spPr>
          <a:xfrm>
            <a:off x="508375" y="500900"/>
            <a:ext cx="4784700" cy="4261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s" b="1"/>
              <a:t>🔗 Merge Sort (Ordenamiento por Mezcla)</a:t>
            </a:r>
            <a:endParaRPr b="1"/>
          </a:p>
          <a:p>
            <a:pPr marL="457200" lvl="0" indent="0" algn="l" rtl="0">
              <a:lnSpc>
                <a:spcPct val="115000"/>
              </a:lnSpc>
              <a:spcBef>
                <a:spcPts val="1200"/>
              </a:spcBef>
              <a:spcAft>
                <a:spcPts val="0"/>
              </a:spcAft>
              <a:buNone/>
            </a:pPr>
            <a:r>
              <a:rPr lang="es" sz="1100"/>
              <a:t>Usa la estrategia </a:t>
            </a:r>
            <a:r>
              <a:rPr lang="es" sz="1100" b="1"/>
              <a:t>divide y vencerás.</a:t>
            </a:r>
            <a:endParaRPr sz="1100" b="1"/>
          </a:p>
          <a:p>
            <a:pPr marL="457200" lvl="0" indent="0" algn="l" rtl="0">
              <a:lnSpc>
                <a:spcPct val="115000"/>
              </a:lnSpc>
              <a:spcBef>
                <a:spcPts val="1200"/>
              </a:spcBef>
              <a:spcAft>
                <a:spcPts val="0"/>
              </a:spcAft>
              <a:buNone/>
            </a:pPr>
            <a:br>
              <a:rPr lang="es" sz="1100" b="1"/>
            </a:br>
            <a:r>
              <a:rPr lang="es" sz="1100"/>
              <a:t>Divide la lista en sublistas pequeñas hasta llegar a una sola por elemento.</a:t>
            </a:r>
            <a:endParaRPr sz="1100"/>
          </a:p>
          <a:p>
            <a:pPr marL="457200" lvl="0" indent="0" algn="l" rtl="0">
              <a:lnSpc>
                <a:spcPct val="115000"/>
              </a:lnSpc>
              <a:spcBef>
                <a:spcPts val="1200"/>
              </a:spcBef>
              <a:spcAft>
                <a:spcPts val="0"/>
              </a:spcAft>
              <a:buNone/>
            </a:pPr>
            <a:br>
              <a:rPr lang="es" sz="1100"/>
            </a:br>
            <a:r>
              <a:rPr lang="es" sz="1100"/>
              <a:t>Luego </a:t>
            </a:r>
            <a:r>
              <a:rPr lang="es" sz="1100" b="1"/>
              <a:t>mezcla ordenadamente</a:t>
            </a:r>
            <a:r>
              <a:rPr lang="es" sz="1100"/>
              <a:t> esas partes hasta reconstruir la lista completa.</a:t>
            </a:r>
            <a:endParaRPr sz="1100"/>
          </a:p>
          <a:p>
            <a:pPr marL="0" lvl="0" indent="0" algn="l" rtl="0">
              <a:lnSpc>
                <a:spcPct val="115000"/>
              </a:lnSpc>
              <a:spcBef>
                <a:spcPts val="1200"/>
              </a:spcBef>
              <a:spcAft>
                <a:spcPts val="0"/>
              </a:spcAft>
              <a:buNone/>
            </a:pPr>
            <a:r>
              <a:rPr lang="es" sz="1100" b="1"/>
              <a:t> Ventajas:</a:t>
            </a:r>
            <a:endParaRPr sz="1100" b="1"/>
          </a:p>
          <a:p>
            <a:pPr marL="457200" lvl="0" indent="0" algn="l" rtl="0">
              <a:lnSpc>
                <a:spcPct val="115000"/>
              </a:lnSpc>
              <a:spcBef>
                <a:spcPts val="1200"/>
              </a:spcBef>
              <a:spcAft>
                <a:spcPts val="0"/>
              </a:spcAft>
              <a:buNone/>
            </a:pPr>
            <a:r>
              <a:rPr lang="es" sz="1100"/>
              <a:t>Eficiente y predecible: complejidad </a:t>
            </a:r>
            <a:r>
              <a:rPr lang="es" sz="1100" b="1"/>
              <a:t>O(n log n)</a:t>
            </a:r>
            <a:r>
              <a:rPr lang="es" sz="1100"/>
              <a:t> en todos los casos.</a:t>
            </a:r>
            <a:br>
              <a:rPr lang="es" sz="1100"/>
            </a:br>
            <a:r>
              <a:rPr lang="es" sz="1100"/>
              <a:t>Estable (mantiene el orden de elementos iguales).</a:t>
            </a:r>
            <a:endParaRPr sz="1100"/>
          </a:p>
          <a:p>
            <a:pPr marL="0" lvl="0" indent="0" algn="l" rtl="0">
              <a:lnSpc>
                <a:spcPct val="115000"/>
              </a:lnSpc>
              <a:spcBef>
                <a:spcPts val="1200"/>
              </a:spcBef>
              <a:spcAft>
                <a:spcPts val="0"/>
              </a:spcAft>
              <a:buNone/>
            </a:pPr>
            <a:r>
              <a:rPr lang="es" sz="1100" b="1"/>
              <a:t> Desventajas:</a:t>
            </a:r>
            <a:endParaRPr sz="1100" b="1"/>
          </a:p>
          <a:p>
            <a:pPr marL="457200" lvl="0" indent="0" algn="l" rtl="0">
              <a:lnSpc>
                <a:spcPct val="115000"/>
              </a:lnSpc>
              <a:spcBef>
                <a:spcPts val="1200"/>
              </a:spcBef>
              <a:spcAft>
                <a:spcPts val="0"/>
              </a:spcAft>
              <a:buNone/>
            </a:pPr>
            <a:r>
              <a:rPr lang="es" sz="1100"/>
              <a:t>Usa memoria extra (no es in-place).</a:t>
            </a:r>
            <a:br>
              <a:rPr lang="es" sz="1100"/>
            </a:br>
            <a:r>
              <a:rPr lang="es" sz="1100"/>
              <a:t>Más complejo de implementar que Bubble o Insertion.</a:t>
            </a:r>
            <a:endParaRPr sz="1100"/>
          </a:p>
          <a:p>
            <a:pPr marL="0" lvl="0" indent="0" algn="l" rtl="0">
              <a:spcBef>
                <a:spcPts val="1200"/>
              </a:spcBef>
              <a:spcAft>
                <a:spcPts val="0"/>
              </a:spcAft>
              <a:buNone/>
            </a:pPr>
            <a:endParaRPr sz="1300">
              <a:solidFill>
                <a:schemeClr val="dk2"/>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9"/>
          <p:cNvSpPr txBox="1"/>
          <p:nvPr/>
        </p:nvSpPr>
        <p:spPr>
          <a:xfrm>
            <a:off x="5829332" y="1281025"/>
            <a:ext cx="2528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1300" b="1">
                <a:solidFill>
                  <a:schemeClr val="dk2"/>
                </a:solidFill>
              </a:rPr>
              <a:t>Analizar, elegir, ordenar…</a:t>
            </a:r>
            <a:endParaRPr sz="1300" b="1">
              <a:solidFill>
                <a:schemeClr val="dk2"/>
              </a:solidFill>
            </a:endParaRPr>
          </a:p>
        </p:txBody>
      </p:sp>
      <p:pic>
        <p:nvPicPr>
          <p:cNvPr id="174" name="Google Shape;174;p19" title="TimSort.gif"/>
          <p:cNvPicPr preferRelativeResize="0"/>
          <p:nvPr/>
        </p:nvPicPr>
        <p:blipFill>
          <a:blip r:embed="rId3">
            <a:alphaModFix/>
          </a:blip>
          <a:stretch>
            <a:fillRect/>
          </a:stretch>
        </p:blipFill>
        <p:spPr>
          <a:xfrm>
            <a:off x="5215125" y="1834400"/>
            <a:ext cx="3528750" cy="1594800"/>
          </a:xfrm>
          <a:prstGeom prst="rect">
            <a:avLst/>
          </a:prstGeom>
          <a:noFill/>
          <a:ln>
            <a:noFill/>
          </a:ln>
        </p:spPr>
      </p:pic>
      <p:sp>
        <p:nvSpPr>
          <p:cNvPr id="175" name="Google Shape;175;p19"/>
          <p:cNvSpPr txBox="1"/>
          <p:nvPr/>
        </p:nvSpPr>
        <p:spPr>
          <a:xfrm>
            <a:off x="598075" y="568175"/>
            <a:ext cx="4373400" cy="4149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s" b="1"/>
              <a:t>🐍 TimSort: el algoritmo que elige Python</a:t>
            </a:r>
            <a:endParaRPr b="1"/>
          </a:p>
          <a:p>
            <a:pPr marL="457200" lvl="0" indent="0" algn="l" rtl="0">
              <a:lnSpc>
                <a:spcPct val="115000"/>
              </a:lnSpc>
              <a:spcBef>
                <a:spcPts val="1200"/>
              </a:spcBef>
              <a:spcAft>
                <a:spcPts val="0"/>
              </a:spcAft>
              <a:buNone/>
            </a:pPr>
            <a:r>
              <a:rPr lang="es" sz="1100"/>
              <a:t>Algoritmo híbrido que </a:t>
            </a:r>
            <a:r>
              <a:rPr lang="es" sz="1100" b="1"/>
              <a:t>combina Merge Sort e Insertion Sort.</a:t>
            </a:r>
            <a:br>
              <a:rPr lang="es" sz="1100" b="1"/>
            </a:br>
            <a:r>
              <a:rPr lang="es" sz="1100"/>
              <a:t>Diseñado para ser rápido en casos reales, especialmente con datos parcialmente ordenados.</a:t>
            </a:r>
            <a:br>
              <a:rPr lang="es" sz="1100"/>
            </a:br>
            <a:r>
              <a:rPr lang="es" sz="1100"/>
              <a:t>Usa funciones clave (</a:t>
            </a:r>
            <a:r>
              <a:rPr lang="es" sz="1100">
                <a:solidFill>
                  <a:srgbClr val="188038"/>
                </a:solidFill>
              </a:rPr>
              <a:t>key</a:t>
            </a:r>
            <a:r>
              <a:rPr lang="es" sz="1100"/>
              <a:t>) para ordenar sin modificar la lista original.</a:t>
            </a:r>
            <a:endParaRPr sz="1100"/>
          </a:p>
          <a:p>
            <a:pPr marL="0" lvl="0" indent="0" algn="l" rtl="0">
              <a:lnSpc>
                <a:spcPct val="115000"/>
              </a:lnSpc>
              <a:spcBef>
                <a:spcPts val="1200"/>
              </a:spcBef>
              <a:spcAft>
                <a:spcPts val="0"/>
              </a:spcAft>
              <a:buNone/>
            </a:pPr>
            <a:r>
              <a:rPr lang="es" sz="1100" b="1"/>
              <a:t> Ventajas:</a:t>
            </a:r>
            <a:endParaRPr sz="1100" b="1"/>
          </a:p>
          <a:p>
            <a:pPr marL="457200" lvl="0" indent="0" algn="l" rtl="0">
              <a:lnSpc>
                <a:spcPct val="115000"/>
              </a:lnSpc>
              <a:spcBef>
                <a:spcPts val="1200"/>
              </a:spcBef>
              <a:spcAft>
                <a:spcPts val="0"/>
              </a:spcAft>
              <a:buNone/>
            </a:pPr>
            <a:r>
              <a:rPr lang="es" sz="1100"/>
              <a:t>Muy eficiente: </a:t>
            </a:r>
            <a:r>
              <a:rPr lang="es" sz="1100" b="1"/>
              <a:t>O(n log n)</a:t>
            </a:r>
            <a:r>
              <a:rPr lang="es" sz="1100"/>
              <a:t> incluso en el peor caso.</a:t>
            </a:r>
            <a:br>
              <a:rPr lang="es" sz="1100"/>
            </a:br>
            <a:r>
              <a:rPr lang="es" sz="1100"/>
              <a:t>Estable y flexible.</a:t>
            </a:r>
            <a:br>
              <a:rPr lang="es" sz="1100"/>
            </a:br>
            <a:r>
              <a:rPr lang="es" sz="1100"/>
              <a:t>Permite ordenar por cualquier campo usando </a:t>
            </a:r>
            <a:r>
              <a:rPr lang="es" sz="1100">
                <a:solidFill>
                  <a:srgbClr val="188038"/>
                </a:solidFill>
              </a:rPr>
              <a:t>lambda.</a:t>
            </a:r>
            <a:endParaRPr sz="1100">
              <a:solidFill>
                <a:srgbClr val="188038"/>
              </a:solidFill>
            </a:endParaRPr>
          </a:p>
          <a:p>
            <a:pPr marL="0" lvl="0" indent="0" algn="l" rtl="0">
              <a:lnSpc>
                <a:spcPct val="115000"/>
              </a:lnSpc>
              <a:spcBef>
                <a:spcPts val="1200"/>
              </a:spcBef>
              <a:spcAft>
                <a:spcPts val="0"/>
              </a:spcAft>
              <a:buNone/>
            </a:pPr>
            <a:r>
              <a:rPr lang="es" sz="1100" b="1"/>
              <a:t> Desventajas:</a:t>
            </a:r>
            <a:endParaRPr sz="1100" b="1"/>
          </a:p>
          <a:p>
            <a:pPr marL="457200" lvl="0" indent="0" algn="l" rtl="0">
              <a:lnSpc>
                <a:spcPct val="115000"/>
              </a:lnSpc>
              <a:spcBef>
                <a:spcPts val="1200"/>
              </a:spcBef>
              <a:spcAft>
                <a:spcPts val="0"/>
              </a:spcAft>
              <a:buNone/>
            </a:pPr>
            <a:r>
              <a:rPr lang="es" sz="1100"/>
              <a:t>No ordena </a:t>
            </a:r>
            <a:r>
              <a:rPr lang="es" sz="1100" b="1"/>
              <a:t>in-place.</a:t>
            </a:r>
            <a:br>
              <a:rPr lang="es" sz="1100" b="1"/>
            </a:br>
            <a:r>
              <a:rPr lang="es" sz="1100"/>
              <a:t>No permite múltiples criterios sin lógica extra.</a:t>
            </a:r>
            <a:endParaRPr sz="1100"/>
          </a:p>
          <a:p>
            <a:pPr marL="0" lvl="0" indent="0" algn="l" rtl="0">
              <a:spcBef>
                <a:spcPts val="1200"/>
              </a:spcBef>
              <a:spcAft>
                <a:spcPts val="0"/>
              </a:spcAft>
              <a:buNone/>
            </a:pPr>
            <a:endParaRPr sz="1300">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742950" y="836625"/>
            <a:ext cx="7505700" cy="9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b="1">
                <a:solidFill>
                  <a:schemeClr val="dk2"/>
                </a:solidFill>
              </a:rPr>
              <a:t>Caso Práctico</a:t>
            </a:r>
            <a:endParaRPr b="1">
              <a:solidFill>
                <a:schemeClr val="dk2"/>
              </a:solidFill>
            </a:endParaRPr>
          </a:p>
        </p:txBody>
      </p:sp>
      <p:sp>
        <p:nvSpPr>
          <p:cNvPr id="181" name="Google Shape;181;p20"/>
          <p:cNvSpPr txBox="1">
            <a:spLocks noGrp="1"/>
          </p:cNvSpPr>
          <p:nvPr>
            <p:ph type="body" idx="1"/>
          </p:nvPr>
        </p:nvSpPr>
        <p:spPr>
          <a:xfrm>
            <a:off x="520050" y="1698900"/>
            <a:ext cx="8098200" cy="2696700"/>
          </a:xfrm>
          <a:prstGeom prst="rect">
            <a:avLst/>
          </a:prstGeom>
        </p:spPr>
        <p:txBody>
          <a:bodyPr spcFirstLastPara="1" wrap="square" lIns="91425" tIns="91425" rIns="91425" bIns="91425" anchor="t" anchorCtr="0">
            <a:normAutofit/>
          </a:bodyPr>
          <a:lstStyle/>
          <a:p>
            <a:pPr marL="8272" marR="0" lvl="0" indent="2663" rtl="0">
              <a:lnSpc>
                <a:spcPct val="116801"/>
              </a:lnSpc>
              <a:spcBef>
                <a:spcPts val="956"/>
              </a:spcBef>
              <a:spcAft>
                <a:spcPts val="0"/>
              </a:spcAft>
              <a:buNone/>
            </a:pPr>
            <a:r>
              <a:rPr lang="es" sz="1600" dirty="0">
                <a:solidFill>
                  <a:srgbClr val="000000"/>
                </a:solidFill>
              </a:rPr>
              <a:t>Un club deportivo necesita un sistema que le permita gestionar la información de sus deportistas de forma eficiente. Actualmente, los datos se manejan de forma manual, lo que dificulta tareas básicas como buscar un atleta por DNI, organizar listas por edad o generar reportes por disciplina.</a:t>
            </a:r>
            <a:br>
              <a:rPr lang="es" sz="1600" dirty="0">
                <a:solidFill>
                  <a:srgbClr val="000000"/>
                </a:solidFill>
              </a:rPr>
            </a:br>
            <a:r>
              <a:rPr lang="es" sz="1600" dirty="0">
                <a:solidFill>
                  <a:srgbClr val="000000"/>
                </a:solidFill>
              </a:rPr>
              <a:t>Para resolver esta situación, se desarrolló una simulación de sistema de gestión de deportistas, donde se aplican algoritmos de búsqueda (lineal y binaria) y ordenamiento (Timsort, Bubble Sort, entre otros) para organizar y consultar la información almacenada.</a:t>
            </a:r>
            <a:endParaRPr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417000" y="517925"/>
            <a:ext cx="54741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b="1">
                <a:solidFill>
                  <a:schemeClr val="dk2"/>
                </a:solidFill>
              </a:rPr>
              <a:t>Información del caso práctico</a:t>
            </a:r>
            <a:endParaRPr b="1">
              <a:solidFill>
                <a:schemeClr val="dk2"/>
              </a:solidFill>
            </a:endParaRPr>
          </a:p>
        </p:txBody>
      </p:sp>
      <p:sp>
        <p:nvSpPr>
          <p:cNvPr id="187" name="Google Shape;187;p21"/>
          <p:cNvSpPr txBox="1">
            <a:spLocks noGrp="1"/>
          </p:cNvSpPr>
          <p:nvPr>
            <p:ph type="body" idx="1"/>
          </p:nvPr>
        </p:nvSpPr>
        <p:spPr>
          <a:xfrm>
            <a:off x="417000" y="1231625"/>
            <a:ext cx="8310000" cy="3438000"/>
          </a:xfrm>
          <a:prstGeom prst="rect">
            <a:avLst/>
          </a:prstGeom>
        </p:spPr>
        <p:txBody>
          <a:bodyPr spcFirstLastPara="1" wrap="square" lIns="91425" tIns="91425" rIns="91425" bIns="91425" anchor="t" anchorCtr="0">
            <a:normAutofit/>
          </a:bodyPr>
          <a:lstStyle/>
          <a:p>
            <a:pPr marL="0" lvl="0" indent="0" rtl="0">
              <a:lnSpc>
                <a:spcPct val="116801"/>
              </a:lnSpc>
              <a:spcBef>
                <a:spcPts val="1200"/>
              </a:spcBef>
              <a:spcAft>
                <a:spcPts val="0"/>
              </a:spcAft>
              <a:buNone/>
            </a:pPr>
            <a:r>
              <a:rPr lang="es" b="1" dirty="0">
                <a:solidFill>
                  <a:srgbClr val="000000"/>
                </a:solidFill>
              </a:rPr>
              <a:t>Aplicamos distintos algoritmos de búsqueda y ordenamiento:</a:t>
            </a:r>
            <a:endParaRPr b="1" dirty="0">
              <a:solidFill>
                <a:srgbClr val="000000"/>
              </a:solidFill>
            </a:endParaRPr>
          </a:p>
          <a:p>
            <a:pPr marL="457200" lvl="0" indent="-304800" rtl="0">
              <a:lnSpc>
                <a:spcPct val="116801"/>
              </a:lnSpc>
              <a:spcBef>
                <a:spcPts val="1200"/>
              </a:spcBef>
              <a:spcAft>
                <a:spcPts val="0"/>
              </a:spcAft>
              <a:buClr>
                <a:srgbClr val="000000"/>
              </a:buClr>
              <a:buSzPts val="1200"/>
              <a:buChar char="●"/>
            </a:pPr>
            <a:r>
              <a:rPr lang="es" sz="1200" dirty="0">
                <a:solidFill>
                  <a:srgbClr val="000000"/>
                </a:solidFill>
              </a:rPr>
              <a:t>Utilizamos la función </a:t>
            </a:r>
            <a:r>
              <a:rPr lang="es" sz="1200" b="1" dirty="0">
                <a:solidFill>
                  <a:srgbClr val="000000"/>
                </a:solidFill>
              </a:rPr>
              <a:t>sorted()</a:t>
            </a:r>
            <a:r>
              <a:rPr lang="es" sz="1200" dirty="0">
                <a:solidFill>
                  <a:srgbClr val="000000"/>
                </a:solidFill>
              </a:rPr>
              <a:t> de Python para ordenar listas por apellido, edad, deporte y DNI. Esta función aplica internamente el algoritmo </a:t>
            </a:r>
            <a:r>
              <a:rPr lang="es" sz="1200" b="1" dirty="0">
                <a:solidFill>
                  <a:srgbClr val="000000"/>
                </a:solidFill>
              </a:rPr>
              <a:t>Timsort</a:t>
            </a:r>
            <a:r>
              <a:rPr lang="es" sz="1200" dirty="0">
                <a:solidFill>
                  <a:srgbClr val="000000"/>
                </a:solidFill>
              </a:rPr>
              <a:t>, una combinación optimizada de </a:t>
            </a:r>
            <a:r>
              <a:rPr lang="es" sz="1200" b="1" dirty="0">
                <a:solidFill>
                  <a:srgbClr val="000000"/>
                </a:solidFill>
              </a:rPr>
              <a:t>Merge Sort</a:t>
            </a:r>
            <a:r>
              <a:rPr lang="es" sz="1200" dirty="0">
                <a:solidFill>
                  <a:srgbClr val="000000"/>
                </a:solidFill>
              </a:rPr>
              <a:t> e </a:t>
            </a:r>
            <a:r>
              <a:rPr lang="es" sz="1200" b="1" dirty="0">
                <a:solidFill>
                  <a:srgbClr val="000000"/>
                </a:solidFill>
              </a:rPr>
              <a:t>Insertion Sort</a:t>
            </a:r>
            <a:r>
              <a:rPr lang="es" sz="1200" dirty="0">
                <a:solidFill>
                  <a:srgbClr val="000000"/>
                </a:solidFill>
              </a:rPr>
              <a:t>, lo que garantiza eficiencia (O(n log n)) y estabilidad</a:t>
            </a:r>
            <a:br>
              <a:rPr lang="es" sz="1200" dirty="0">
                <a:solidFill>
                  <a:srgbClr val="000000"/>
                </a:solidFill>
              </a:rPr>
            </a:br>
            <a:endParaRPr sz="1200" dirty="0">
              <a:solidFill>
                <a:srgbClr val="000000"/>
              </a:solidFill>
            </a:endParaRPr>
          </a:p>
          <a:p>
            <a:pPr marL="457200" lvl="0" indent="-304800" rtl="0">
              <a:lnSpc>
                <a:spcPct val="116801"/>
              </a:lnSpc>
              <a:spcBef>
                <a:spcPts val="0"/>
              </a:spcBef>
              <a:spcAft>
                <a:spcPts val="0"/>
              </a:spcAft>
              <a:buClr>
                <a:srgbClr val="000000"/>
              </a:buClr>
              <a:buSzPts val="1200"/>
              <a:buChar char="●"/>
            </a:pPr>
            <a:r>
              <a:rPr lang="es" sz="1200" dirty="0">
                <a:solidFill>
                  <a:srgbClr val="000000"/>
                </a:solidFill>
              </a:rPr>
              <a:t>Se implementó </a:t>
            </a:r>
            <a:r>
              <a:rPr lang="es" sz="1200" b="1" dirty="0">
                <a:solidFill>
                  <a:srgbClr val="000000"/>
                </a:solidFill>
              </a:rPr>
              <a:t>Bubble Sort</a:t>
            </a:r>
            <a:r>
              <a:rPr lang="es" sz="1200" dirty="0">
                <a:solidFill>
                  <a:srgbClr val="000000"/>
                </a:solidFill>
              </a:rPr>
              <a:t> para ordenar por edad. Aunque es un algoritmo ineficiente (O(n²)), se incluyó con fines didácticos para mostrar cómo funciona y permitir la comparación directa con sorted().</a:t>
            </a:r>
            <a:br>
              <a:rPr lang="es" sz="1200" dirty="0">
                <a:solidFill>
                  <a:srgbClr val="000000"/>
                </a:solidFill>
              </a:rPr>
            </a:br>
            <a:endParaRPr sz="1200" dirty="0">
              <a:solidFill>
                <a:srgbClr val="000000"/>
              </a:solidFill>
            </a:endParaRPr>
          </a:p>
          <a:p>
            <a:pPr marL="457200" lvl="0" indent="-304800" rtl="0">
              <a:lnSpc>
                <a:spcPct val="116801"/>
              </a:lnSpc>
              <a:spcBef>
                <a:spcPts val="0"/>
              </a:spcBef>
              <a:spcAft>
                <a:spcPts val="0"/>
              </a:spcAft>
              <a:buClr>
                <a:srgbClr val="000000"/>
              </a:buClr>
              <a:buSzPts val="1200"/>
              <a:buChar char="●"/>
            </a:pPr>
            <a:r>
              <a:rPr lang="es" sz="1200" b="1" dirty="0">
                <a:solidFill>
                  <a:srgbClr val="000000"/>
                </a:solidFill>
              </a:rPr>
              <a:t>Lineal</a:t>
            </a:r>
            <a:r>
              <a:rPr lang="es" sz="1200" dirty="0">
                <a:solidFill>
                  <a:srgbClr val="000000"/>
                </a:solidFill>
              </a:rPr>
              <a:t>: útil para listas no ordenadas, se utilizó para buscar deportistas por DNI. Es más sencilla ya que no requiere un orden previo pero es poco eficiente en listas grandes.</a:t>
            </a:r>
            <a:br>
              <a:rPr lang="es" sz="1200" dirty="0">
                <a:solidFill>
                  <a:srgbClr val="000000"/>
                </a:solidFill>
              </a:rPr>
            </a:br>
            <a:endParaRPr sz="1200" dirty="0">
              <a:solidFill>
                <a:srgbClr val="000000"/>
              </a:solidFill>
            </a:endParaRPr>
          </a:p>
          <a:p>
            <a:pPr marL="457200" lvl="0" indent="-304800" rtl="0">
              <a:lnSpc>
                <a:spcPct val="116801"/>
              </a:lnSpc>
              <a:spcBef>
                <a:spcPts val="0"/>
              </a:spcBef>
              <a:spcAft>
                <a:spcPts val="0"/>
              </a:spcAft>
              <a:buClr>
                <a:srgbClr val="000000"/>
              </a:buClr>
              <a:buSzPts val="1200"/>
              <a:buChar char="●"/>
            </a:pPr>
            <a:r>
              <a:rPr lang="es" sz="1200" b="1" dirty="0">
                <a:solidFill>
                  <a:srgbClr val="000000"/>
                </a:solidFill>
              </a:rPr>
              <a:t>Binaria</a:t>
            </a:r>
            <a:r>
              <a:rPr lang="es" sz="1200" dirty="0">
                <a:solidFill>
                  <a:srgbClr val="000000"/>
                </a:solidFill>
              </a:rPr>
              <a:t>: requiere una lista previamente ordenada por DNI. Se incluyó para mostrar cómo una estructura ordenada permite mejorar la eficiencia (O(log n)) en búsquedas concretas.</a:t>
            </a:r>
            <a:endParaRPr sz="1200" dirty="0">
              <a:solidFill>
                <a:srgbClr val="000000"/>
              </a:solidFill>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1162</Words>
  <Application>Microsoft Office PowerPoint</Application>
  <PresentationFormat>On-screen Show (16:9)</PresentationFormat>
  <Paragraphs>90</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Nunito</vt:lpstr>
      <vt:lpstr>Calibri</vt:lpstr>
      <vt:lpstr>Shift</vt:lpstr>
      <vt:lpstr> Algoritmos de Búsqueda y Ordenamiento </vt:lpstr>
      <vt:lpstr>PowerPoint Presentation</vt:lpstr>
      <vt:lpstr>PowerPoint Presentation</vt:lpstr>
      <vt:lpstr>PowerPoint Presentation</vt:lpstr>
      <vt:lpstr>PowerPoint Presentation</vt:lpstr>
      <vt:lpstr>PowerPoint Presentation</vt:lpstr>
      <vt:lpstr>PowerPoint Presentation</vt:lpstr>
      <vt:lpstr>Caso Práctico</vt:lpstr>
      <vt:lpstr>Información del caso práctico</vt:lpstr>
      <vt:lpstr>Demostración de funcionamiento en Python </vt:lpstr>
      <vt:lpstr>Resultados de las pruebas comparativas</vt:lpstr>
      <vt:lpstr>Análisis de resultados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Rodrigo Angelelli</cp:lastModifiedBy>
  <cp:revision>1</cp:revision>
  <dcterms:modified xsi:type="dcterms:W3CDTF">2025-06-09T15:19:00Z</dcterms:modified>
</cp:coreProperties>
</file>